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8/15/2022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8/15/2022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8/15/2022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8/15/2022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8/15/2022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8/15/2022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8/15/2022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mygov.in/"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en.wikipedia.org/wiki/Subroto_Mukerjee"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Autofit/>
          </a:bodyPr>
          <a:lstStyle/>
          <a:p>
            <a:r>
              <a:rPr lang="en-IN" sz="7200" dirty="0">
                <a:solidFill>
                  <a:schemeClr val="accent5">
                    <a:lumMod val="50000"/>
                  </a:schemeClr>
                </a:solidFill>
                <a:effectLst>
                  <a:outerShdw blurRad="38100" dist="38100" dir="2700000" algn="tl">
                    <a:srgbClr val="000000">
                      <a:alpha val="43137"/>
                    </a:srgbClr>
                  </a:outerShdw>
                </a:effectLst>
              </a:rPr>
              <a:t>JENESYS</a:t>
            </a:r>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lstStyle/>
          <a:p>
            <a:pPr algn="ctr">
              <a:buNone/>
            </a:pPr>
            <a:r>
              <a:rPr lang="en-IN" b="1" dirty="0">
                <a:solidFill>
                  <a:schemeClr val="accent4">
                    <a:lumMod val="75000"/>
                  </a:schemeClr>
                </a:solidFill>
                <a:effectLst>
                  <a:outerShdw blurRad="38100" dist="38100" dir="2700000" algn="tl">
                    <a:srgbClr val="000000">
                      <a:alpha val="43137"/>
                    </a:srgbClr>
                  </a:outerShdw>
                </a:effectLst>
              </a:rPr>
              <a:t>JAPAN EAST ASIA NETWORK OF EXCHANGE OF STUDENT AND YOUTH</a:t>
            </a:r>
          </a:p>
          <a:p>
            <a:pPr algn="ctr">
              <a:buNone/>
            </a:pPr>
            <a:r>
              <a:rPr lang="en-IN" sz="2000" b="1" dirty="0">
                <a:solidFill>
                  <a:schemeClr val="accent2">
                    <a:lumMod val="50000"/>
                  </a:schemeClr>
                </a:solidFill>
              </a:rPr>
              <a:t>The JENESYS Programme (Japan-East Asia Network of Exchange for Students and Youths) is a project advanced by the Japanese government from the standpoint of providing a sound foundation for strong solidarity within Asia through large-scale youth exchange</a:t>
            </a:r>
            <a:r>
              <a:rPr lang="en-IN" dirty="0"/>
              <a:t>.</a:t>
            </a:r>
          </a:p>
          <a:p>
            <a:pPr algn="ctr">
              <a:buNone/>
            </a:pPr>
            <a:endParaRPr lang="en-IN" sz="1600" b="1" dirty="0">
              <a:solidFill>
                <a:schemeClr val="tx2"/>
              </a:solidFill>
              <a:latin typeface="Arial Rounded MT Bold" pitchFamily="34" charset="0"/>
            </a:endParaRPr>
          </a:p>
          <a:p>
            <a:pPr algn="ctr">
              <a:buNone/>
            </a:pPr>
            <a:r>
              <a:rPr lang="en-IN" sz="1600" b="1" dirty="0">
                <a:solidFill>
                  <a:schemeClr val="tx2"/>
                </a:solidFill>
                <a:latin typeface="Arial Rounded MT Bold" pitchFamily="34" charset="0"/>
              </a:rPr>
              <a:t>Every year students of </a:t>
            </a:r>
            <a:r>
              <a:rPr lang="en-IN" sz="1600" b="1" dirty="0" err="1">
                <a:solidFill>
                  <a:schemeClr val="tx2"/>
                </a:solidFill>
                <a:latin typeface="Arial Rounded MT Bold" pitchFamily="34" charset="0"/>
              </a:rPr>
              <a:t>Kendriya</a:t>
            </a:r>
            <a:r>
              <a:rPr lang="en-IN" sz="1600" b="1" dirty="0">
                <a:solidFill>
                  <a:schemeClr val="tx2"/>
                </a:solidFill>
                <a:latin typeface="Arial Rounded MT Bold" pitchFamily="34" charset="0"/>
              </a:rPr>
              <a:t> </a:t>
            </a:r>
            <a:r>
              <a:rPr lang="en-IN" sz="1600" b="1" dirty="0" err="1">
                <a:solidFill>
                  <a:schemeClr val="tx2"/>
                </a:solidFill>
                <a:latin typeface="Arial Rounded MT Bold" pitchFamily="34" charset="0"/>
              </a:rPr>
              <a:t>Vidyalaya</a:t>
            </a:r>
            <a:r>
              <a:rPr lang="en-IN" sz="1600" b="1" dirty="0">
                <a:solidFill>
                  <a:schemeClr val="tx2"/>
                </a:solidFill>
                <a:latin typeface="Arial Rounded MT Bold" pitchFamily="34" charset="0"/>
              </a:rPr>
              <a:t> are participating for  promoting </a:t>
            </a:r>
          </a:p>
          <a:p>
            <a:pPr algn="ctr">
              <a:buNone/>
            </a:pPr>
            <a:r>
              <a:rPr lang="en-IN" sz="1600" b="1" dirty="0">
                <a:solidFill>
                  <a:schemeClr val="tx2"/>
                </a:solidFill>
                <a:latin typeface="Arial Rounded MT Bold" pitchFamily="34" charset="0"/>
              </a:rPr>
              <a:t>JENESYS</a:t>
            </a:r>
          </a:p>
          <a:p>
            <a:pPr algn="ctr">
              <a:buNone/>
            </a:pPr>
            <a:endParaRPr lang="en-IN" sz="1600" b="1" dirty="0">
              <a:solidFill>
                <a:schemeClr val="tx2">
                  <a:lumMod val="50000"/>
                </a:schemeClr>
              </a:solidFill>
              <a:latin typeface="Arial Rounded MT Bold"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Autofit/>
          </a:bodyPr>
          <a:lstStyle/>
          <a:p>
            <a:r>
              <a:rPr lang="en-IN" sz="7200" dirty="0">
                <a:solidFill>
                  <a:schemeClr val="accent5">
                    <a:lumMod val="50000"/>
                  </a:schemeClr>
                </a:solidFill>
                <a:effectLst>
                  <a:outerShdw blurRad="38100" dist="38100" dir="2700000" algn="tl">
                    <a:srgbClr val="000000">
                      <a:alpha val="43137"/>
                    </a:srgbClr>
                  </a:outerShdw>
                </a:effectLst>
              </a:rPr>
              <a:t>NCSC</a:t>
            </a:r>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lstStyle/>
          <a:p>
            <a:pPr algn="ctr">
              <a:buNone/>
            </a:pPr>
            <a:r>
              <a:rPr lang="en-IN" b="1" dirty="0">
                <a:solidFill>
                  <a:schemeClr val="accent4">
                    <a:lumMod val="75000"/>
                  </a:schemeClr>
                </a:solidFill>
                <a:effectLst>
                  <a:outerShdw blurRad="38100" dist="38100" dir="2700000" algn="tl">
                    <a:srgbClr val="000000">
                      <a:alpha val="43137"/>
                    </a:srgbClr>
                  </a:outerShdw>
                </a:effectLst>
              </a:rPr>
              <a:t>NATIONAL CHILDREN SCIENCE CONGRESS</a:t>
            </a:r>
          </a:p>
          <a:p>
            <a:pPr algn="ctr">
              <a:buNone/>
            </a:pPr>
            <a:endParaRPr lang="en-IN" b="1" dirty="0">
              <a:solidFill>
                <a:schemeClr val="accent4">
                  <a:lumMod val="75000"/>
                </a:schemeClr>
              </a:solidFill>
              <a:effectLst>
                <a:outerShdw blurRad="38100" dist="38100" dir="2700000" algn="tl">
                  <a:srgbClr val="000000">
                    <a:alpha val="43137"/>
                  </a:srgbClr>
                </a:outerShdw>
              </a:effectLst>
            </a:endParaRPr>
          </a:p>
          <a:p>
            <a:pPr algn="ctr">
              <a:buNone/>
            </a:pPr>
            <a:r>
              <a:rPr lang="en-IN" sz="2000" b="1" dirty="0">
                <a:solidFill>
                  <a:schemeClr val="accent2">
                    <a:lumMod val="50000"/>
                  </a:schemeClr>
                </a:solidFill>
              </a:rPr>
              <a:t>National Children Science Congress is organized every year to promote the scientific idea amongst the student. The students are presenting the theme and project report on the topic assigned by NCSC Council</a:t>
            </a:r>
            <a:endParaRPr lang="en-IN" dirty="0"/>
          </a:p>
          <a:p>
            <a:pPr algn="ctr">
              <a:buNone/>
            </a:pPr>
            <a:endParaRPr lang="en-IN" sz="1600" b="1" dirty="0">
              <a:solidFill>
                <a:schemeClr val="tx2"/>
              </a:solidFill>
              <a:latin typeface="Arial Rounded MT Bold" pitchFamily="34" charset="0"/>
            </a:endParaRPr>
          </a:p>
          <a:p>
            <a:pPr algn="ctr">
              <a:buNone/>
            </a:pPr>
            <a:r>
              <a:rPr lang="en-IN" sz="1600" b="1" dirty="0">
                <a:solidFill>
                  <a:schemeClr val="tx2"/>
                </a:solidFill>
                <a:latin typeface="Arial Rounded MT Bold" pitchFamily="34" charset="0"/>
              </a:rPr>
              <a:t>Every year students of </a:t>
            </a:r>
            <a:r>
              <a:rPr lang="en-IN" sz="1600" b="1" dirty="0" err="1">
                <a:solidFill>
                  <a:schemeClr val="tx2"/>
                </a:solidFill>
                <a:latin typeface="Arial Rounded MT Bold" pitchFamily="34" charset="0"/>
              </a:rPr>
              <a:t>Kendriya</a:t>
            </a:r>
            <a:r>
              <a:rPr lang="en-IN" sz="1600" b="1" dirty="0">
                <a:solidFill>
                  <a:schemeClr val="tx2"/>
                </a:solidFill>
                <a:latin typeface="Arial Rounded MT Bold" pitchFamily="34" charset="0"/>
              </a:rPr>
              <a:t> </a:t>
            </a:r>
            <a:r>
              <a:rPr lang="en-IN" sz="1600" b="1" dirty="0" err="1">
                <a:solidFill>
                  <a:schemeClr val="tx2"/>
                </a:solidFill>
                <a:latin typeface="Arial Rounded MT Bold" pitchFamily="34" charset="0"/>
              </a:rPr>
              <a:t>Vidyalaya</a:t>
            </a:r>
            <a:r>
              <a:rPr lang="en-IN" sz="1600" b="1" dirty="0">
                <a:solidFill>
                  <a:schemeClr val="tx2"/>
                </a:solidFill>
                <a:latin typeface="Arial Rounded MT Bold" pitchFamily="34" charset="0"/>
              </a:rPr>
              <a:t> are participating at Cluster, Regional, KVS National and Open National.</a:t>
            </a:r>
          </a:p>
          <a:p>
            <a:pPr algn="ctr">
              <a:buNone/>
            </a:pPr>
            <a:endParaRPr lang="en-IN" sz="1600" b="1" dirty="0">
              <a:solidFill>
                <a:schemeClr val="tx2">
                  <a:lumMod val="50000"/>
                </a:schemeClr>
              </a:solidFill>
              <a:latin typeface="Arial Rounded MT Bold"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Autofit/>
          </a:bodyPr>
          <a:lstStyle/>
          <a:p>
            <a:r>
              <a:rPr lang="en-IN" sz="7200" dirty="0">
                <a:solidFill>
                  <a:schemeClr val="accent5">
                    <a:lumMod val="50000"/>
                  </a:schemeClr>
                </a:solidFill>
                <a:effectLst>
                  <a:outerShdw blurRad="38100" dist="38100" dir="2700000" algn="tl">
                    <a:srgbClr val="000000">
                      <a:alpha val="43137"/>
                    </a:srgbClr>
                  </a:outerShdw>
                </a:effectLst>
              </a:rPr>
              <a:t>KVPY</a:t>
            </a:r>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lstStyle/>
          <a:p>
            <a:pPr algn="ctr">
              <a:buNone/>
            </a:pPr>
            <a:r>
              <a:rPr lang="en-IN" b="1" dirty="0">
                <a:solidFill>
                  <a:schemeClr val="accent4">
                    <a:lumMod val="75000"/>
                  </a:schemeClr>
                </a:solidFill>
                <a:effectLst>
                  <a:outerShdw blurRad="38100" dist="38100" dir="2700000" algn="tl">
                    <a:srgbClr val="000000">
                      <a:alpha val="43137"/>
                    </a:srgbClr>
                  </a:outerShdw>
                </a:effectLst>
              </a:rPr>
              <a:t>KISHORE VAGYANIK PROTSAHAN YOJANA</a:t>
            </a:r>
          </a:p>
          <a:p>
            <a:pPr algn="ctr">
              <a:buNone/>
            </a:pPr>
            <a:endParaRPr lang="en-IN" sz="2000" b="1" dirty="0">
              <a:solidFill>
                <a:schemeClr val="accent2">
                  <a:lumMod val="50000"/>
                </a:schemeClr>
              </a:solidFill>
            </a:endParaRPr>
          </a:p>
          <a:p>
            <a:pPr algn="ctr">
              <a:buNone/>
            </a:pPr>
            <a:r>
              <a:rPr lang="en-IN" sz="2000" b="1" dirty="0">
                <a:solidFill>
                  <a:schemeClr val="accent2">
                    <a:lumMod val="75000"/>
                  </a:schemeClr>
                </a:solidFill>
                <a:effectLst>
                  <a:outerShdw blurRad="38100" dist="38100" dir="2700000" algn="tl">
                    <a:srgbClr val="000000">
                      <a:alpha val="43137"/>
                    </a:srgbClr>
                  </a:outerShdw>
                </a:effectLst>
              </a:rPr>
              <a:t>The </a:t>
            </a:r>
            <a:r>
              <a:rPr lang="en-IN" sz="2000" b="1" dirty="0" err="1">
                <a:solidFill>
                  <a:schemeClr val="accent2">
                    <a:lumMod val="75000"/>
                  </a:schemeClr>
                </a:solidFill>
                <a:effectLst>
                  <a:outerShdw blurRad="38100" dist="38100" dir="2700000" algn="tl">
                    <a:srgbClr val="000000">
                      <a:alpha val="43137"/>
                    </a:srgbClr>
                  </a:outerShdw>
                </a:effectLst>
              </a:rPr>
              <a:t>Kishore</a:t>
            </a:r>
            <a:r>
              <a:rPr lang="en-IN" sz="2000" b="1" dirty="0">
                <a:solidFill>
                  <a:schemeClr val="accent2">
                    <a:lumMod val="75000"/>
                  </a:schemeClr>
                </a:solidFill>
                <a:effectLst>
                  <a:outerShdw blurRad="38100" dist="38100" dir="2700000" algn="tl">
                    <a:srgbClr val="000000">
                      <a:alpha val="43137"/>
                    </a:srgbClr>
                  </a:outerShdw>
                </a:effectLst>
              </a:rPr>
              <a:t> </a:t>
            </a:r>
            <a:r>
              <a:rPr lang="en-IN" sz="2000" b="1" dirty="0" err="1">
                <a:solidFill>
                  <a:schemeClr val="accent2">
                    <a:lumMod val="75000"/>
                  </a:schemeClr>
                </a:solidFill>
                <a:effectLst>
                  <a:outerShdw blurRad="38100" dist="38100" dir="2700000" algn="tl">
                    <a:srgbClr val="000000">
                      <a:alpha val="43137"/>
                    </a:srgbClr>
                  </a:outerShdw>
                </a:effectLst>
              </a:rPr>
              <a:t>Vaigyanik</a:t>
            </a:r>
            <a:r>
              <a:rPr lang="en-IN" sz="2000" b="1" dirty="0">
                <a:solidFill>
                  <a:schemeClr val="accent2">
                    <a:lumMod val="75000"/>
                  </a:schemeClr>
                </a:solidFill>
                <a:effectLst>
                  <a:outerShdw blurRad="38100" dist="38100" dir="2700000" algn="tl">
                    <a:srgbClr val="000000">
                      <a:alpha val="43137"/>
                    </a:srgbClr>
                  </a:outerShdw>
                </a:effectLst>
              </a:rPr>
              <a:t> </a:t>
            </a:r>
            <a:r>
              <a:rPr lang="en-IN" sz="2000" b="1" dirty="0" err="1">
                <a:solidFill>
                  <a:schemeClr val="accent2">
                    <a:lumMod val="75000"/>
                  </a:schemeClr>
                </a:solidFill>
                <a:effectLst>
                  <a:outerShdw blurRad="38100" dist="38100" dir="2700000" algn="tl">
                    <a:srgbClr val="000000">
                      <a:alpha val="43137"/>
                    </a:srgbClr>
                  </a:outerShdw>
                </a:effectLst>
              </a:rPr>
              <a:t>Protsahan</a:t>
            </a:r>
            <a:r>
              <a:rPr lang="en-IN" sz="2000" b="1" dirty="0">
                <a:solidFill>
                  <a:schemeClr val="accent2">
                    <a:lumMod val="75000"/>
                  </a:schemeClr>
                </a:solidFill>
                <a:effectLst>
                  <a:outerShdw blurRad="38100" dist="38100" dir="2700000" algn="tl">
                    <a:srgbClr val="000000">
                      <a:alpha val="43137"/>
                    </a:srgbClr>
                  </a:outerShdw>
                </a:effectLst>
              </a:rPr>
              <a:t> </a:t>
            </a:r>
            <a:r>
              <a:rPr lang="en-IN" sz="2000" b="1" dirty="0" err="1">
                <a:solidFill>
                  <a:schemeClr val="accent2">
                    <a:lumMod val="75000"/>
                  </a:schemeClr>
                </a:solidFill>
                <a:effectLst>
                  <a:outerShdw blurRad="38100" dist="38100" dir="2700000" algn="tl">
                    <a:srgbClr val="000000">
                      <a:alpha val="43137"/>
                    </a:srgbClr>
                  </a:outerShdw>
                </a:effectLst>
              </a:rPr>
              <a:t>Yojana</a:t>
            </a:r>
            <a:r>
              <a:rPr lang="en-IN" sz="2000" b="1" dirty="0">
                <a:solidFill>
                  <a:schemeClr val="accent2">
                    <a:lumMod val="75000"/>
                  </a:schemeClr>
                </a:solidFill>
                <a:effectLst>
                  <a:outerShdw blurRad="38100" dist="38100" dir="2700000" algn="tl">
                    <a:srgbClr val="000000">
                      <a:alpha val="43137"/>
                    </a:srgbClr>
                  </a:outerShdw>
                </a:effectLst>
              </a:rPr>
              <a:t> (KVPY) is an on-going National Program of Fellowship in Basic Sciences, initiated and funded by the Department of Science and Technology, Government of India, to attract exceptionally highly motivated students for pursuing basic science courses and research career in science.</a:t>
            </a:r>
            <a:endParaRPr lang="en-IN" sz="2000" b="1" dirty="0">
              <a:solidFill>
                <a:schemeClr val="accent2">
                  <a:lumMod val="75000"/>
                </a:schemeClr>
              </a:solidFill>
              <a:effectLst>
                <a:outerShdw blurRad="38100" dist="38100" dir="2700000" algn="tl">
                  <a:srgbClr val="000000">
                    <a:alpha val="43137"/>
                  </a:srgbClr>
                </a:outerShdw>
              </a:effectLst>
              <a:latin typeface="Arial Rounded MT Bold" pitchFamily="34" charset="0"/>
            </a:endParaRPr>
          </a:p>
          <a:p>
            <a:pPr algn="ctr">
              <a:buNone/>
            </a:pPr>
            <a:endParaRPr lang="en-IN" sz="1600" b="1" dirty="0">
              <a:solidFill>
                <a:schemeClr val="tx2"/>
              </a:solidFill>
              <a:latin typeface="Arial Rounded MT Bold" pitchFamily="34" charset="0"/>
            </a:endParaRPr>
          </a:p>
          <a:p>
            <a:pPr algn="ctr">
              <a:buNone/>
            </a:pPr>
            <a:r>
              <a:rPr lang="en-IN" sz="1600" b="1" dirty="0">
                <a:solidFill>
                  <a:schemeClr val="tx2"/>
                </a:solidFill>
                <a:latin typeface="Arial Rounded MT Bold" pitchFamily="34" charset="0"/>
              </a:rPr>
              <a:t>Every year students of </a:t>
            </a:r>
            <a:r>
              <a:rPr lang="en-IN" sz="1600" b="1" dirty="0" err="1">
                <a:solidFill>
                  <a:schemeClr val="tx2"/>
                </a:solidFill>
                <a:latin typeface="Arial Rounded MT Bold" pitchFamily="34" charset="0"/>
              </a:rPr>
              <a:t>Kendriya</a:t>
            </a:r>
            <a:r>
              <a:rPr lang="en-IN" sz="1600" b="1" dirty="0">
                <a:solidFill>
                  <a:schemeClr val="tx2"/>
                </a:solidFill>
                <a:latin typeface="Arial Rounded MT Bold" pitchFamily="34" charset="0"/>
              </a:rPr>
              <a:t> </a:t>
            </a:r>
            <a:r>
              <a:rPr lang="en-IN" sz="1600" b="1" dirty="0" err="1">
                <a:solidFill>
                  <a:schemeClr val="tx2"/>
                </a:solidFill>
                <a:latin typeface="Arial Rounded MT Bold" pitchFamily="34" charset="0"/>
              </a:rPr>
              <a:t>Vidyalaya</a:t>
            </a:r>
            <a:r>
              <a:rPr lang="en-IN" sz="1600" b="1" dirty="0">
                <a:solidFill>
                  <a:schemeClr val="tx2"/>
                </a:solidFill>
                <a:latin typeface="Arial Rounded MT Bold" pitchFamily="34" charset="0"/>
              </a:rPr>
              <a:t> are participating and filling the form in the month of September.</a:t>
            </a:r>
            <a:endParaRPr lang="en-IN" sz="1600" b="1" dirty="0">
              <a:solidFill>
                <a:schemeClr val="tx2">
                  <a:lumMod val="50000"/>
                </a:schemeClr>
              </a:solidFill>
              <a:latin typeface="Arial Rounded MT Bold"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Autofit/>
          </a:bodyPr>
          <a:lstStyle/>
          <a:p>
            <a:r>
              <a:rPr lang="en-IN" sz="7200" dirty="0">
                <a:solidFill>
                  <a:schemeClr val="accent5">
                    <a:lumMod val="50000"/>
                  </a:schemeClr>
                </a:solidFill>
                <a:effectLst>
                  <a:outerShdw blurRad="38100" dist="38100" dir="2700000" algn="tl">
                    <a:srgbClr val="000000">
                      <a:alpha val="43137"/>
                    </a:srgbClr>
                  </a:outerShdw>
                </a:effectLst>
              </a:rPr>
              <a:t>NFLAT</a:t>
            </a:r>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a:bodyPr>
          <a:lstStyle/>
          <a:p>
            <a:pPr algn="ctr">
              <a:buNone/>
            </a:pPr>
            <a:r>
              <a:rPr lang="en-IN" b="1" dirty="0">
                <a:solidFill>
                  <a:schemeClr val="accent4">
                    <a:lumMod val="75000"/>
                  </a:schemeClr>
                </a:solidFill>
                <a:effectLst>
                  <a:outerShdw blurRad="38100" dist="38100" dir="2700000" algn="tl">
                    <a:srgbClr val="000000">
                      <a:alpha val="43137"/>
                    </a:srgbClr>
                  </a:outerShdw>
                </a:effectLst>
              </a:rPr>
              <a:t>NATIONAL FINANCE LITERACY ASSESMENT TEST</a:t>
            </a:r>
          </a:p>
          <a:p>
            <a:pPr algn="ctr">
              <a:buNone/>
            </a:pPr>
            <a:endParaRPr lang="en-IN" b="1" dirty="0">
              <a:solidFill>
                <a:schemeClr val="accent4">
                  <a:lumMod val="75000"/>
                </a:schemeClr>
              </a:solidFill>
              <a:effectLst>
                <a:outerShdw blurRad="38100" dist="38100" dir="2700000" algn="tl">
                  <a:srgbClr val="000000">
                    <a:alpha val="43137"/>
                  </a:srgbClr>
                </a:outerShdw>
              </a:effectLst>
            </a:endParaRPr>
          </a:p>
          <a:p>
            <a:pPr algn="ctr">
              <a:buNone/>
            </a:pPr>
            <a:r>
              <a:rPr lang="en-IN" sz="2000" b="1" dirty="0">
                <a:solidFill>
                  <a:schemeClr val="accent2">
                    <a:lumMod val="75000"/>
                  </a:schemeClr>
                </a:solidFill>
                <a:effectLst>
                  <a:outerShdw blurRad="38100" dist="38100" dir="2700000" algn="tl">
                    <a:srgbClr val="000000">
                      <a:alpha val="43137"/>
                    </a:srgbClr>
                  </a:outerShdw>
                </a:effectLst>
              </a:rPr>
              <a:t>Financial literacy is an important life skill for the holistic development of each student. NCFE's National Financial Literacy Assessment Test (NCFE-NFLAT) is a step in that direction. This is a first of its kind national level test, conducted by the National Centre for Financial Education (NCFE), to measure the level of financial literacy among school students. Through this test, NCFE aims to encourage the school students to obtain basic financial skills which are essential for their full participation in society and life time of well being</a:t>
            </a:r>
            <a:r>
              <a:rPr lang="en-IN" sz="2000" dirty="0"/>
              <a:t>.</a:t>
            </a:r>
          </a:p>
          <a:p>
            <a:pPr algn="ctr">
              <a:buNone/>
            </a:pPr>
            <a:r>
              <a:rPr lang="en-IN" sz="1600" b="1" dirty="0">
                <a:solidFill>
                  <a:schemeClr val="tx2"/>
                </a:solidFill>
                <a:latin typeface="Arial Rounded MT Bold" pitchFamily="34" charset="0"/>
              </a:rPr>
              <a:t>Every year students of </a:t>
            </a:r>
            <a:r>
              <a:rPr lang="en-IN" sz="1600" b="1" dirty="0" err="1">
                <a:solidFill>
                  <a:schemeClr val="tx2"/>
                </a:solidFill>
                <a:latin typeface="Arial Rounded MT Bold" pitchFamily="34" charset="0"/>
              </a:rPr>
              <a:t>Kendriya</a:t>
            </a:r>
            <a:r>
              <a:rPr lang="en-IN" sz="1600" b="1" dirty="0">
                <a:solidFill>
                  <a:schemeClr val="tx2"/>
                </a:solidFill>
                <a:latin typeface="Arial Rounded MT Bold" pitchFamily="34" charset="0"/>
              </a:rPr>
              <a:t> </a:t>
            </a:r>
            <a:r>
              <a:rPr lang="en-IN" sz="1600" b="1" dirty="0" err="1">
                <a:solidFill>
                  <a:schemeClr val="tx2"/>
                </a:solidFill>
                <a:latin typeface="Arial Rounded MT Bold" pitchFamily="34" charset="0"/>
              </a:rPr>
              <a:t>Vidyalaya</a:t>
            </a:r>
            <a:r>
              <a:rPr lang="en-IN" sz="1600" b="1" dirty="0">
                <a:solidFill>
                  <a:schemeClr val="tx2"/>
                </a:solidFill>
                <a:latin typeface="Arial Rounded MT Bold" pitchFamily="34" charset="0"/>
              </a:rPr>
              <a:t> are participating for  NFLAT Online and  Offline mode</a:t>
            </a:r>
          </a:p>
          <a:p>
            <a:pPr algn="ctr">
              <a:buNone/>
            </a:pPr>
            <a:endParaRPr lang="en-IN" sz="1600" b="1" dirty="0">
              <a:solidFill>
                <a:schemeClr val="tx2">
                  <a:lumMod val="50000"/>
                </a:schemeClr>
              </a:solidFill>
              <a:latin typeface="Arial Rounded MT Bold"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Autofit/>
          </a:bodyPr>
          <a:lstStyle/>
          <a:p>
            <a:r>
              <a:rPr lang="en-IN" sz="7200" dirty="0">
                <a:solidFill>
                  <a:schemeClr val="accent5">
                    <a:lumMod val="50000"/>
                  </a:schemeClr>
                </a:solidFill>
                <a:effectLst>
                  <a:outerShdw blurRad="38100" dist="38100" dir="2700000" algn="tl">
                    <a:srgbClr val="000000">
                      <a:alpha val="43137"/>
                    </a:srgbClr>
                  </a:outerShdw>
                </a:effectLst>
              </a:rPr>
              <a:t>PCRA</a:t>
            </a:r>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lstStyle/>
          <a:p>
            <a:pPr algn="ctr">
              <a:buNone/>
            </a:pPr>
            <a:r>
              <a:rPr lang="en-IN" b="1" dirty="0">
                <a:solidFill>
                  <a:schemeClr val="accent4">
                    <a:lumMod val="75000"/>
                  </a:schemeClr>
                </a:solidFill>
                <a:effectLst>
                  <a:outerShdw blurRad="38100" dist="38100" dir="2700000" algn="tl">
                    <a:srgbClr val="000000">
                      <a:alpha val="43137"/>
                    </a:srgbClr>
                  </a:outerShdw>
                </a:effectLst>
              </a:rPr>
              <a:t>PETROLEUM CONSERVATION RESEARCH ASSOCIATION</a:t>
            </a:r>
          </a:p>
          <a:p>
            <a:pPr algn="ctr">
              <a:buNone/>
            </a:pPr>
            <a:r>
              <a:rPr lang="en-IN" sz="2000" b="1" dirty="0">
                <a:solidFill>
                  <a:schemeClr val="accent2">
                    <a:lumMod val="50000"/>
                  </a:schemeClr>
                </a:solidFill>
              </a:rPr>
              <a:t>PCRA organizes Quiz, Essay Writing and Painting competition every year and promoting the winners with attracting prizes and trips</a:t>
            </a:r>
            <a:r>
              <a:rPr lang="en-IN" dirty="0"/>
              <a:t>.</a:t>
            </a:r>
          </a:p>
          <a:p>
            <a:pPr algn="ctr">
              <a:buNone/>
            </a:pPr>
            <a:endParaRPr lang="en-IN" sz="1600" b="1" dirty="0">
              <a:solidFill>
                <a:schemeClr val="tx2"/>
              </a:solidFill>
              <a:latin typeface="Arial Rounded MT Bold" pitchFamily="34" charset="0"/>
            </a:endParaRPr>
          </a:p>
          <a:p>
            <a:pPr algn="ctr">
              <a:buNone/>
            </a:pPr>
            <a:r>
              <a:rPr lang="en-IN" sz="1600" b="1" dirty="0">
                <a:solidFill>
                  <a:schemeClr val="tx2"/>
                </a:solidFill>
                <a:latin typeface="Arial Rounded MT Bold" pitchFamily="34" charset="0"/>
              </a:rPr>
              <a:t>Every year students of </a:t>
            </a:r>
            <a:r>
              <a:rPr lang="en-IN" sz="1600" b="1" dirty="0" err="1">
                <a:solidFill>
                  <a:schemeClr val="tx2"/>
                </a:solidFill>
                <a:latin typeface="Arial Rounded MT Bold" pitchFamily="34" charset="0"/>
              </a:rPr>
              <a:t>Kendriya</a:t>
            </a:r>
            <a:r>
              <a:rPr lang="en-IN" sz="1600" b="1" dirty="0">
                <a:solidFill>
                  <a:schemeClr val="tx2"/>
                </a:solidFill>
                <a:latin typeface="Arial Rounded MT Bold" pitchFamily="34" charset="0"/>
              </a:rPr>
              <a:t> </a:t>
            </a:r>
            <a:r>
              <a:rPr lang="en-IN" sz="1600" b="1" dirty="0" err="1">
                <a:solidFill>
                  <a:schemeClr val="tx2"/>
                </a:solidFill>
                <a:latin typeface="Arial Rounded MT Bold" pitchFamily="34" charset="0"/>
              </a:rPr>
              <a:t>Vidyalaya</a:t>
            </a:r>
            <a:r>
              <a:rPr lang="en-IN" sz="1600" b="1" dirty="0">
                <a:solidFill>
                  <a:schemeClr val="tx2"/>
                </a:solidFill>
                <a:latin typeface="Arial Rounded MT Bold" pitchFamily="34" charset="0"/>
              </a:rPr>
              <a:t> are participating for  PCRA Competitions in the month of August – September</a:t>
            </a:r>
          </a:p>
          <a:p>
            <a:pPr algn="ctr">
              <a:buNone/>
            </a:pPr>
            <a:endParaRPr lang="en-IN" sz="1600" b="1" dirty="0">
              <a:solidFill>
                <a:schemeClr val="tx2">
                  <a:lumMod val="50000"/>
                </a:schemeClr>
              </a:solidFill>
              <a:latin typeface="Arial Rounded MT Bold"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Autofit/>
          </a:bodyPr>
          <a:lstStyle/>
          <a:p>
            <a:r>
              <a:rPr lang="en-IN" sz="7200" dirty="0">
                <a:solidFill>
                  <a:schemeClr val="accent5">
                    <a:lumMod val="50000"/>
                  </a:schemeClr>
                </a:solidFill>
                <a:effectLst>
                  <a:outerShdw blurRad="38100" dist="38100" dir="2700000" algn="tl">
                    <a:srgbClr val="000000">
                      <a:alpha val="43137"/>
                    </a:srgbClr>
                  </a:outerShdw>
                </a:effectLst>
              </a:rPr>
              <a:t>MORTH</a:t>
            </a:r>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lstStyle/>
          <a:p>
            <a:pPr algn="ctr">
              <a:buNone/>
            </a:pPr>
            <a:r>
              <a:rPr lang="en-IN" b="1" dirty="0">
                <a:solidFill>
                  <a:schemeClr val="accent4">
                    <a:lumMod val="75000"/>
                  </a:schemeClr>
                </a:solidFill>
                <a:effectLst>
                  <a:outerShdw blurRad="38100" dist="38100" dir="2700000" algn="tl">
                    <a:srgbClr val="000000">
                      <a:alpha val="43137"/>
                    </a:srgbClr>
                  </a:outerShdw>
                </a:effectLst>
              </a:rPr>
              <a:t>Ministry of Road and Transport</a:t>
            </a:r>
          </a:p>
          <a:p>
            <a:pPr algn="ctr">
              <a:buNone/>
            </a:pPr>
            <a:r>
              <a:rPr lang="en-IN" sz="2000" b="1" dirty="0">
                <a:solidFill>
                  <a:schemeClr val="accent2">
                    <a:lumMod val="50000"/>
                  </a:schemeClr>
                </a:solidFill>
              </a:rPr>
              <a:t/>
            </a:r>
            <a:br>
              <a:rPr lang="en-IN" sz="2000" b="1" dirty="0">
                <a:solidFill>
                  <a:schemeClr val="accent2">
                    <a:lumMod val="50000"/>
                  </a:schemeClr>
                </a:solidFill>
              </a:rPr>
            </a:br>
            <a:r>
              <a:rPr lang="en-IN" sz="2000" b="1" dirty="0">
                <a:solidFill>
                  <a:schemeClr val="accent2">
                    <a:lumMod val="50000"/>
                  </a:schemeClr>
                </a:solidFill>
              </a:rPr>
              <a:t>Ministry of Road and Transport organizes competitions every year to promote the Road Safety Rules and welcome the short films screened on Road Safety Rules</a:t>
            </a:r>
            <a:endParaRPr lang="en-IN" dirty="0"/>
          </a:p>
          <a:p>
            <a:pPr algn="ctr">
              <a:buNone/>
            </a:pPr>
            <a:endParaRPr lang="en-IN" sz="1600" b="1" dirty="0">
              <a:solidFill>
                <a:schemeClr val="tx2"/>
              </a:solidFill>
              <a:latin typeface="Arial Rounded MT Bold" pitchFamily="34" charset="0"/>
            </a:endParaRPr>
          </a:p>
          <a:p>
            <a:pPr algn="ctr">
              <a:buNone/>
            </a:pPr>
            <a:r>
              <a:rPr lang="en-IN" sz="1600" b="1" dirty="0">
                <a:solidFill>
                  <a:schemeClr val="tx2"/>
                </a:solidFill>
                <a:latin typeface="Arial Rounded MT Bold" pitchFamily="34" charset="0"/>
              </a:rPr>
              <a:t>Every year students of </a:t>
            </a:r>
            <a:r>
              <a:rPr lang="en-IN" sz="1600" b="1" dirty="0" err="1">
                <a:solidFill>
                  <a:schemeClr val="tx2"/>
                </a:solidFill>
                <a:latin typeface="Arial Rounded MT Bold" pitchFamily="34" charset="0"/>
              </a:rPr>
              <a:t>Kendriya</a:t>
            </a:r>
            <a:r>
              <a:rPr lang="en-IN" sz="1600" b="1" dirty="0">
                <a:solidFill>
                  <a:schemeClr val="tx2"/>
                </a:solidFill>
                <a:latin typeface="Arial Rounded MT Bold" pitchFamily="34" charset="0"/>
              </a:rPr>
              <a:t> </a:t>
            </a:r>
            <a:r>
              <a:rPr lang="en-IN" sz="1600" b="1" dirty="0" err="1">
                <a:solidFill>
                  <a:schemeClr val="tx2"/>
                </a:solidFill>
                <a:latin typeface="Arial Rounded MT Bold" pitchFamily="34" charset="0"/>
              </a:rPr>
              <a:t>Vidyalaya</a:t>
            </a:r>
            <a:r>
              <a:rPr lang="en-IN" sz="1600" b="1" dirty="0">
                <a:solidFill>
                  <a:schemeClr val="tx2"/>
                </a:solidFill>
                <a:latin typeface="Arial Rounded MT Bold" pitchFamily="34" charset="0"/>
              </a:rPr>
              <a:t> are participating for  promoting Road Safety Awareness by submitting Film and Articles on Road Safety during the month of January.</a:t>
            </a:r>
          </a:p>
          <a:p>
            <a:pPr algn="ctr">
              <a:buNone/>
            </a:pPr>
            <a:endParaRPr lang="en-IN" sz="1600" b="1" dirty="0">
              <a:solidFill>
                <a:schemeClr val="tx2">
                  <a:lumMod val="50000"/>
                </a:schemeClr>
              </a:solidFill>
              <a:latin typeface="Arial Rounded MT Bold"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Autofit/>
          </a:bodyPr>
          <a:lstStyle/>
          <a:p>
            <a:r>
              <a:rPr lang="en-IN" sz="4000" dirty="0">
                <a:solidFill>
                  <a:schemeClr val="accent5">
                    <a:lumMod val="50000"/>
                  </a:schemeClr>
                </a:solidFill>
                <a:effectLst>
                  <a:outerShdw blurRad="38100" dist="38100" dir="2700000" algn="tl">
                    <a:srgbClr val="000000">
                      <a:alpha val="43137"/>
                    </a:srgbClr>
                  </a:outerShdw>
                </a:effectLst>
              </a:rPr>
              <a:t>CHILDREN FILM FESTIVAL</a:t>
            </a:r>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lstStyle/>
          <a:p>
            <a:pPr algn="ctr">
              <a:buNone/>
            </a:pPr>
            <a:r>
              <a:rPr lang="en-IN" b="1" dirty="0">
                <a:solidFill>
                  <a:schemeClr val="accent4">
                    <a:lumMod val="75000"/>
                  </a:schemeClr>
                </a:solidFill>
                <a:effectLst>
                  <a:outerShdw blurRad="38100" dist="38100" dir="2700000" algn="tl">
                    <a:srgbClr val="000000">
                      <a:alpha val="43137"/>
                    </a:srgbClr>
                  </a:outerShdw>
                </a:effectLst>
              </a:rPr>
              <a:t>INTERNATIONAL CHILDREN FILM FESTIVAL</a:t>
            </a:r>
          </a:p>
          <a:p>
            <a:pPr algn="ctr">
              <a:buNone/>
            </a:pPr>
            <a:endParaRPr lang="en-IN" b="1" dirty="0">
              <a:solidFill>
                <a:schemeClr val="accent4">
                  <a:lumMod val="75000"/>
                </a:schemeClr>
              </a:solidFill>
              <a:effectLst>
                <a:outerShdw blurRad="38100" dist="38100" dir="2700000" algn="tl">
                  <a:srgbClr val="000000">
                    <a:alpha val="43137"/>
                  </a:srgbClr>
                </a:outerShdw>
              </a:effectLst>
            </a:endParaRPr>
          </a:p>
          <a:p>
            <a:pPr algn="ctr">
              <a:buNone/>
            </a:pPr>
            <a:endParaRPr lang="en-IN" b="1" dirty="0">
              <a:solidFill>
                <a:schemeClr val="accent4">
                  <a:lumMod val="75000"/>
                </a:schemeClr>
              </a:solidFill>
              <a:effectLst>
                <a:outerShdw blurRad="38100" dist="38100" dir="2700000" algn="tl">
                  <a:srgbClr val="000000">
                    <a:alpha val="43137"/>
                  </a:srgbClr>
                </a:outerShdw>
              </a:effectLst>
            </a:endParaRPr>
          </a:p>
          <a:p>
            <a:pPr algn="ctr">
              <a:buNone/>
            </a:pPr>
            <a:r>
              <a:rPr lang="en-IN" sz="2000" b="1" dirty="0">
                <a:solidFill>
                  <a:schemeClr val="accent2">
                    <a:lumMod val="50000"/>
                  </a:schemeClr>
                </a:solidFill>
              </a:rPr>
              <a:t>The students of </a:t>
            </a:r>
            <a:r>
              <a:rPr lang="en-IN" sz="2000" b="1" dirty="0" err="1">
                <a:solidFill>
                  <a:schemeClr val="accent2">
                    <a:lumMod val="50000"/>
                  </a:schemeClr>
                </a:solidFill>
              </a:rPr>
              <a:t>Kendriya</a:t>
            </a:r>
            <a:r>
              <a:rPr lang="en-IN" sz="2000" b="1" dirty="0">
                <a:solidFill>
                  <a:schemeClr val="accent2">
                    <a:lumMod val="50000"/>
                  </a:schemeClr>
                </a:solidFill>
              </a:rPr>
              <a:t> </a:t>
            </a:r>
            <a:r>
              <a:rPr lang="en-IN" sz="2000" b="1" dirty="0" err="1">
                <a:solidFill>
                  <a:schemeClr val="accent2">
                    <a:lumMod val="50000"/>
                  </a:schemeClr>
                </a:solidFill>
              </a:rPr>
              <a:t>Vidyalaya</a:t>
            </a:r>
            <a:r>
              <a:rPr lang="en-IN" sz="2000" b="1" dirty="0">
                <a:solidFill>
                  <a:schemeClr val="accent2">
                    <a:lumMod val="50000"/>
                  </a:schemeClr>
                </a:solidFill>
              </a:rPr>
              <a:t> Participate in International Children Film Festival every alternate year </a:t>
            </a:r>
            <a:r>
              <a:rPr lang="en-IN" sz="2000" b="1" dirty="0" err="1">
                <a:solidFill>
                  <a:schemeClr val="accent2">
                    <a:lumMod val="50000"/>
                  </a:schemeClr>
                </a:solidFill>
              </a:rPr>
              <a:t>organzied</a:t>
            </a:r>
            <a:r>
              <a:rPr lang="en-IN" sz="2000" b="1" dirty="0">
                <a:solidFill>
                  <a:schemeClr val="accent2">
                    <a:lumMod val="50000"/>
                  </a:schemeClr>
                </a:solidFill>
              </a:rPr>
              <a:t> at Hyderabad from 14 November.</a:t>
            </a:r>
            <a:endParaRPr lang="en-IN" dirty="0"/>
          </a:p>
          <a:p>
            <a:pPr algn="ctr">
              <a:buNone/>
            </a:pPr>
            <a:endParaRPr lang="en-IN" sz="1600" b="1" dirty="0">
              <a:solidFill>
                <a:schemeClr val="tx2"/>
              </a:solidFill>
              <a:latin typeface="Arial Rounded MT Bold"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Autofit/>
          </a:bodyPr>
          <a:lstStyle/>
          <a:p>
            <a:r>
              <a:rPr lang="en-IN" sz="7200" dirty="0">
                <a:solidFill>
                  <a:schemeClr val="accent5">
                    <a:lumMod val="50000"/>
                  </a:schemeClr>
                </a:solidFill>
                <a:effectLst>
                  <a:outerShdw blurRad="38100" dist="38100" dir="2700000" algn="tl">
                    <a:srgbClr val="000000">
                      <a:alpha val="43137"/>
                    </a:srgbClr>
                  </a:outerShdw>
                </a:effectLst>
              </a:rPr>
              <a:t>JIGYASA</a:t>
            </a:r>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lstStyle/>
          <a:p>
            <a:pPr algn="ctr">
              <a:buNone/>
            </a:pPr>
            <a:r>
              <a:rPr lang="en-IN" b="1" dirty="0">
                <a:solidFill>
                  <a:schemeClr val="accent4">
                    <a:lumMod val="75000"/>
                  </a:schemeClr>
                </a:solidFill>
                <a:effectLst>
                  <a:outerShdw blurRad="38100" dist="38100" dir="2700000" algn="tl">
                    <a:srgbClr val="000000">
                      <a:alpha val="43137"/>
                    </a:srgbClr>
                  </a:outerShdw>
                </a:effectLst>
              </a:rPr>
              <a:t>JAPAN EAST ASIA NETWORK OF EXCHANGE OF STUDENT AND YOUTH</a:t>
            </a:r>
          </a:p>
          <a:p>
            <a:pPr algn="ctr">
              <a:buNone/>
            </a:pPr>
            <a:endParaRPr lang="en-IN" b="1" dirty="0">
              <a:solidFill>
                <a:schemeClr val="accent4">
                  <a:lumMod val="75000"/>
                </a:schemeClr>
              </a:solidFill>
              <a:effectLst>
                <a:outerShdw blurRad="38100" dist="38100" dir="2700000" algn="tl">
                  <a:srgbClr val="000000">
                    <a:alpha val="43137"/>
                  </a:srgbClr>
                </a:outerShdw>
              </a:effectLst>
            </a:endParaRPr>
          </a:p>
          <a:p>
            <a:pPr algn="ctr">
              <a:buNone/>
            </a:pPr>
            <a:r>
              <a:rPr lang="en-IN" sz="2000" b="1" dirty="0" err="1">
                <a:solidFill>
                  <a:schemeClr val="accent2">
                    <a:lumMod val="75000"/>
                  </a:schemeClr>
                </a:solidFill>
                <a:effectLst>
                  <a:outerShdw blurRad="38100" dist="38100" dir="2700000" algn="tl">
                    <a:srgbClr val="000000">
                      <a:alpha val="43137"/>
                    </a:srgbClr>
                  </a:outerShdw>
                </a:effectLst>
              </a:rPr>
              <a:t>Jigyasa</a:t>
            </a:r>
            <a:r>
              <a:rPr lang="en-IN" sz="2000" b="1" dirty="0">
                <a:solidFill>
                  <a:schemeClr val="accent2">
                    <a:lumMod val="75000"/>
                  </a:schemeClr>
                </a:solidFill>
                <a:effectLst>
                  <a:outerShdw blurRad="38100" dist="38100" dir="2700000" algn="tl">
                    <a:srgbClr val="000000">
                      <a:alpha val="43137"/>
                    </a:srgbClr>
                  </a:outerShdw>
                </a:effectLst>
              </a:rPr>
              <a:t>, a student- scientist connect programme was officially launched in the national capital on 06 July 2017. Council of Scientific and Industrial Research (CSIR), has joined hands with </a:t>
            </a:r>
            <a:r>
              <a:rPr lang="en-IN" sz="2000" b="1" dirty="0" err="1">
                <a:solidFill>
                  <a:schemeClr val="accent2">
                    <a:lumMod val="75000"/>
                  </a:schemeClr>
                </a:solidFill>
                <a:effectLst>
                  <a:outerShdw blurRad="38100" dist="38100" dir="2700000" algn="tl">
                    <a:srgbClr val="000000">
                      <a:alpha val="43137"/>
                    </a:srgbClr>
                  </a:outerShdw>
                </a:effectLst>
              </a:rPr>
              <a:t>Kendriya</a:t>
            </a:r>
            <a:r>
              <a:rPr lang="en-IN" sz="2000" b="1" dirty="0">
                <a:solidFill>
                  <a:schemeClr val="accent2">
                    <a:lumMod val="75000"/>
                  </a:schemeClr>
                </a:solidFill>
                <a:effectLst>
                  <a:outerShdw blurRad="38100" dist="38100" dir="2700000" algn="tl">
                    <a:srgbClr val="000000">
                      <a:alpha val="43137"/>
                    </a:srgbClr>
                  </a:outerShdw>
                </a:effectLst>
              </a:rPr>
              <a:t> </a:t>
            </a:r>
            <a:r>
              <a:rPr lang="en-IN" sz="2000" b="1" dirty="0" err="1">
                <a:solidFill>
                  <a:schemeClr val="accent2">
                    <a:lumMod val="75000"/>
                  </a:schemeClr>
                </a:solidFill>
                <a:effectLst>
                  <a:outerShdw blurRad="38100" dist="38100" dir="2700000" algn="tl">
                    <a:srgbClr val="000000">
                      <a:alpha val="43137"/>
                    </a:srgbClr>
                  </a:outerShdw>
                </a:effectLst>
              </a:rPr>
              <a:t>Vidyalaya</a:t>
            </a:r>
            <a:r>
              <a:rPr lang="en-IN" sz="2000" b="1" dirty="0">
                <a:solidFill>
                  <a:schemeClr val="accent2">
                    <a:lumMod val="75000"/>
                  </a:schemeClr>
                </a:solidFill>
                <a:effectLst>
                  <a:outerShdw blurRad="38100" dist="38100" dir="2700000" algn="tl">
                    <a:srgbClr val="000000">
                      <a:alpha val="43137"/>
                    </a:srgbClr>
                  </a:outerShdw>
                </a:effectLst>
              </a:rPr>
              <a:t> </a:t>
            </a:r>
            <a:r>
              <a:rPr lang="en-IN" sz="2000" b="1" dirty="0" err="1">
                <a:solidFill>
                  <a:schemeClr val="accent2">
                    <a:lumMod val="75000"/>
                  </a:schemeClr>
                </a:solidFill>
                <a:effectLst>
                  <a:outerShdw blurRad="38100" dist="38100" dir="2700000" algn="tl">
                    <a:srgbClr val="000000">
                      <a:alpha val="43137"/>
                    </a:srgbClr>
                  </a:outerShdw>
                </a:effectLst>
              </a:rPr>
              <a:t>Sangathan</a:t>
            </a:r>
            <a:r>
              <a:rPr lang="en-IN" sz="2000" b="1" dirty="0">
                <a:solidFill>
                  <a:schemeClr val="accent2">
                    <a:lumMod val="75000"/>
                  </a:schemeClr>
                </a:solidFill>
                <a:effectLst>
                  <a:outerShdw blurRad="38100" dist="38100" dir="2700000" algn="tl">
                    <a:srgbClr val="000000">
                      <a:alpha val="43137"/>
                    </a:srgbClr>
                  </a:outerShdw>
                </a:effectLst>
              </a:rPr>
              <a:t> (KVS) to implement this programme. The focus is on connecting school students and scientists so as to extend student’s classroom learning with that of a very well planned research laboratory based learning</a:t>
            </a:r>
            <a:r>
              <a:rPr lang="en-IN" sz="2000" dirty="0"/>
              <a:t>.</a:t>
            </a:r>
            <a:endParaRPr lang="en-IN" sz="1600" b="1" dirty="0">
              <a:solidFill>
                <a:schemeClr val="tx2"/>
              </a:solidFill>
              <a:latin typeface="Arial Rounded MT Bold"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Autofit/>
          </a:bodyPr>
          <a:lstStyle/>
          <a:p>
            <a:r>
              <a:rPr lang="en-IN" sz="7200" dirty="0">
                <a:solidFill>
                  <a:schemeClr val="accent5">
                    <a:lumMod val="50000"/>
                  </a:schemeClr>
                </a:solidFill>
                <a:effectLst>
                  <a:outerShdw blurRad="38100" dist="38100" dir="2700000" algn="tl">
                    <a:srgbClr val="000000">
                      <a:alpha val="43137"/>
                    </a:srgbClr>
                  </a:outerShdw>
                </a:effectLst>
              </a:rPr>
              <a:t>GO GREEN</a:t>
            </a:r>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lstStyle/>
          <a:p>
            <a:pPr algn="ctr">
              <a:buNone/>
            </a:pPr>
            <a:r>
              <a:rPr lang="en-IN" b="1" dirty="0">
                <a:solidFill>
                  <a:schemeClr val="accent4">
                    <a:lumMod val="75000"/>
                  </a:schemeClr>
                </a:solidFill>
                <a:effectLst>
                  <a:outerShdw blurRad="38100" dist="38100" dir="2700000" algn="tl">
                    <a:srgbClr val="000000">
                      <a:alpha val="43137"/>
                    </a:srgbClr>
                  </a:outerShdw>
                </a:effectLst>
              </a:rPr>
              <a:t>EXCHANGE OF BOOKS PROGRAM</a:t>
            </a:r>
          </a:p>
          <a:p>
            <a:pPr algn="ctr">
              <a:buNone/>
            </a:pPr>
            <a:endParaRPr lang="en-IN" b="1" dirty="0">
              <a:solidFill>
                <a:schemeClr val="accent4">
                  <a:lumMod val="75000"/>
                </a:schemeClr>
              </a:solidFill>
              <a:effectLst>
                <a:outerShdw blurRad="38100" dist="38100" dir="2700000" algn="tl">
                  <a:srgbClr val="000000">
                    <a:alpha val="43137"/>
                  </a:srgbClr>
                </a:outerShdw>
              </a:effectLst>
            </a:endParaRPr>
          </a:p>
          <a:p>
            <a:pPr algn="ctr">
              <a:buNone/>
            </a:pPr>
            <a:r>
              <a:rPr lang="en-IN" sz="2000" b="1" dirty="0">
                <a:solidFill>
                  <a:schemeClr val="accent2">
                    <a:lumMod val="50000"/>
                  </a:schemeClr>
                </a:solidFill>
              </a:rPr>
              <a:t>Go Green Program initiative of </a:t>
            </a:r>
            <a:r>
              <a:rPr lang="en-IN" sz="2000" b="1" dirty="0" err="1">
                <a:solidFill>
                  <a:schemeClr val="accent2">
                    <a:lumMod val="50000"/>
                  </a:schemeClr>
                </a:solidFill>
              </a:rPr>
              <a:t>Honble</a:t>
            </a:r>
            <a:r>
              <a:rPr lang="en-IN" sz="2000" b="1" dirty="0">
                <a:solidFill>
                  <a:schemeClr val="accent2">
                    <a:lumMod val="50000"/>
                  </a:schemeClr>
                </a:solidFill>
              </a:rPr>
              <a:t> Commissioner </a:t>
            </a:r>
            <a:r>
              <a:rPr lang="en-IN" sz="2000" b="1" dirty="0" err="1">
                <a:solidFill>
                  <a:schemeClr val="accent2">
                    <a:lumMod val="50000"/>
                  </a:schemeClr>
                </a:solidFill>
              </a:rPr>
              <a:t>Kendriya</a:t>
            </a:r>
            <a:r>
              <a:rPr lang="en-IN" sz="2000" b="1" dirty="0">
                <a:solidFill>
                  <a:schemeClr val="accent2">
                    <a:lumMod val="50000"/>
                  </a:schemeClr>
                </a:solidFill>
              </a:rPr>
              <a:t> </a:t>
            </a:r>
            <a:r>
              <a:rPr lang="en-IN" sz="2000" b="1" dirty="0" err="1">
                <a:solidFill>
                  <a:schemeClr val="accent2">
                    <a:lumMod val="50000"/>
                  </a:schemeClr>
                </a:solidFill>
              </a:rPr>
              <a:t>Vidyalaya</a:t>
            </a:r>
            <a:r>
              <a:rPr lang="en-IN" sz="2000" b="1" dirty="0">
                <a:solidFill>
                  <a:schemeClr val="accent2">
                    <a:lumMod val="50000"/>
                  </a:schemeClr>
                </a:solidFill>
              </a:rPr>
              <a:t> </a:t>
            </a:r>
            <a:r>
              <a:rPr lang="en-IN" sz="2000" b="1" dirty="0" err="1">
                <a:solidFill>
                  <a:schemeClr val="accent2">
                    <a:lumMod val="50000"/>
                  </a:schemeClr>
                </a:solidFill>
              </a:rPr>
              <a:t>Sangathan</a:t>
            </a:r>
            <a:r>
              <a:rPr lang="en-IN" sz="2000" b="1" dirty="0">
                <a:solidFill>
                  <a:schemeClr val="accent2">
                    <a:lumMod val="50000"/>
                  </a:schemeClr>
                </a:solidFill>
              </a:rPr>
              <a:t> </a:t>
            </a:r>
          </a:p>
          <a:p>
            <a:pPr algn="ctr">
              <a:buNone/>
            </a:pPr>
            <a:r>
              <a:rPr lang="en-IN" sz="2000" b="1" dirty="0">
                <a:solidFill>
                  <a:schemeClr val="accent2">
                    <a:lumMod val="50000"/>
                  </a:schemeClr>
                </a:solidFill>
              </a:rPr>
              <a:t>Under this program the senior student donate the used books and literature to subordinate class and collect from the senior students.</a:t>
            </a:r>
            <a:endParaRPr lang="en-IN" dirty="0"/>
          </a:p>
          <a:p>
            <a:pPr algn="ctr">
              <a:buNone/>
            </a:pPr>
            <a:endParaRPr lang="en-IN" sz="1600" b="1" dirty="0">
              <a:solidFill>
                <a:schemeClr val="tx2"/>
              </a:solidFill>
              <a:latin typeface="Arial Rounded MT Bold" pitchFamily="34" charset="0"/>
            </a:endParaRPr>
          </a:p>
          <a:p>
            <a:pPr algn="ctr">
              <a:buNone/>
            </a:pPr>
            <a:r>
              <a:rPr lang="en-IN" sz="1600" b="1" dirty="0">
                <a:solidFill>
                  <a:schemeClr val="tx2"/>
                </a:solidFill>
                <a:latin typeface="Arial Rounded MT Bold" pitchFamily="34" charset="0"/>
              </a:rPr>
              <a:t>The said program is organized every year in the month of April before commencement of new academic session.</a:t>
            </a:r>
          </a:p>
          <a:p>
            <a:pPr algn="ctr">
              <a:buNone/>
            </a:pPr>
            <a:endParaRPr lang="en-IN" sz="1600" b="1" dirty="0">
              <a:solidFill>
                <a:schemeClr val="tx2">
                  <a:lumMod val="50000"/>
                </a:schemeClr>
              </a:solidFill>
              <a:latin typeface="Arial Rounded MT Bold"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Autofit/>
          </a:bodyPr>
          <a:lstStyle/>
          <a:p>
            <a:r>
              <a:rPr lang="en-IN" sz="7200" dirty="0">
                <a:solidFill>
                  <a:schemeClr val="accent5">
                    <a:lumMod val="50000"/>
                  </a:schemeClr>
                </a:solidFill>
                <a:effectLst>
                  <a:outerShdw blurRad="38100" dist="38100" dir="2700000" algn="tl">
                    <a:srgbClr val="000000">
                      <a:alpha val="43137"/>
                    </a:srgbClr>
                  </a:outerShdw>
                </a:effectLst>
              </a:rPr>
              <a:t>SCHOOL NURSERY</a:t>
            </a:r>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lstStyle/>
          <a:p>
            <a:pPr algn="ctr">
              <a:buNone/>
            </a:pPr>
            <a:r>
              <a:rPr lang="en-IN" b="1" dirty="0">
                <a:solidFill>
                  <a:schemeClr val="accent4">
                    <a:lumMod val="75000"/>
                  </a:schemeClr>
                </a:solidFill>
                <a:effectLst>
                  <a:outerShdw blurRad="38100" dist="38100" dir="2700000" algn="tl">
                    <a:srgbClr val="000000">
                      <a:alpha val="43137"/>
                    </a:srgbClr>
                  </a:outerShdw>
                </a:effectLst>
              </a:rPr>
              <a:t>SCHOOL NURSERY PROGRAM</a:t>
            </a:r>
          </a:p>
          <a:p>
            <a:pPr algn="ctr">
              <a:buNone/>
            </a:pPr>
            <a:endParaRPr lang="en-IN" b="1" dirty="0">
              <a:solidFill>
                <a:schemeClr val="accent4">
                  <a:lumMod val="75000"/>
                </a:schemeClr>
              </a:solidFill>
              <a:effectLst>
                <a:outerShdw blurRad="38100" dist="38100" dir="2700000" algn="tl">
                  <a:srgbClr val="000000">
                    <a:alpha val="43137"/>
                  </a:srgbClr>
                </a:outerShdw>
              </a:effectLst>
            </a:endParaRPr>
          </a:p>
          <a:p>
            <a:pPr algn="ctr">
              <a:buNone/>
            </a:pPr>
            <a:r>
              <a:rPr lang="en-IN" sz="2000" b="1" dirty="0">
                <a:solidFill>
                  <a:schemeClr val="accent2">
                    <a:lumMod val="50000"/>
                  </a:schemeClr>
                </a:solidFill>
              </a:rPr>
              <a:t>Go Green Program initiative of </a:t>
            </a:r>
            <a:r>
              <a:rPr lang="en-IN" sz="2000" b="1" dirty="0" err="1">
                <a:solidFill>
                  <a:schemeClr val="accent2">
                    <a:lumMod val="50000"/>
                  </a:schemeClr>
                </a:solidFill>
              </a:rPr>
              <a:t>Honble</a:t>
            </a:r>
            <a:r>
              <a:rPr lang="en-IN" sz="2000" b="1" dirty="0">
                <a:solidFill>
                  <a:schemeClr val="accent2">
                    <a:lumMod val="50000"/>
                  </a:schemeClr>
                </a:solidFill>
              </a:rPr>
              <a:t> Commissioner </a:t>
            </a:r>
            <a:r>
              <a:rPr lang="en-IN" sz="2000" b="1" dirty="0" err="1">
                <a:solidFill>
                  <a:schemeClr val="accent2">
                    <a:lumMod val="50000"/>
                  </a:schemeClr>
                </a:solidFill>
              </a:rPr>
              <a:t>Kendriya</a:t>
            </a:r>
            <a:r>
              <a:rPr lang="en-IN" sz="2000" b="1" dirty="0">
                <a:solidFill>
                  <a:schemeClr val="accent2">
                    <a:lumMod val="50000"/>
                  </a:schemeClr>
                </a:solidFill>
              </a:rPr>
              <a:t> </a:t>
            </a:r>
            <a:r>
              <a:rPr lang="en-IN" sz="2000" b="1" dirty="0" err="1">
                <a:solidFill>
                  <a:schemeClr val="accent2">
                    <a:lumMod val="50000"/>
                  </a:schemeClr>
                </a:solidFill>
              </a:rPr>
              <a:t>Vidyalaya</a:t>
            </a:r>
            <a:r>
              <a:rPr lang="en-IN" sz="2000" b="1" dirty="0">
                <a:solidFill>
                  <a:schemeClr val="accent2">
                    <a:lumMod val="50000"/>
                  </a:schemeClr>
                </a:solidFill>
              </a:rPr>
              <a:t> </a:t>
            </a:r>
            <a:r>
              <a:rPr lang="en-IN" sz="2000" b="1" dirty="0" err="1">
                <a:solidFill>
                  <a:schemeClr val="accent2">
                    <a:lumMod val="50000"/>
                  </a:schemeClr>
                </a:solidFill>
              </a:rPr>
              <a:t>Sangathan</a:t>
            </a:r>
            <a:r>
              <a:rPr lang="en-IN" sz="2000" b="1" dirty="0">
                <a:solidFill>
                  <a:schemeClr val="accent2">
                    <a:lumMod val="50000"/>
                  </a:schemeClr>
                </a:solidFill>
              </a:rPr>
              <a:t> </a:t>
            </a:r>
          </a:p>
          <a:p>
            <a:pPr algn="ctr">
              <a:buNone/>
            </a:pPr>
            <a:r>
              <a:rPr lang="en-IN" sz="2000" b="1" dirty="0">
                <a:solidFill>
                  <a:schemeClr val="accent2">
                    <a:lumMod val="50000"/>
                  </a:schemeClr>
                </a:solidFill>
              </a:rPr>
              <a:t>Under this program the students of Primary Class under the supervision of Teachers will develop a School Nursery to promote the Green India Concept and establish a habit and love for Nature</a:t>
            </a:r>
            <a:r>
              <a:rPr lang="en-IN" b="1" dirty="0">
                <a:solidFill>
                  <a:schemeClr val="accent2">
                    <a:lumMod val="50000"/>
                  </a:schemeClr>
                </a:solidFill>
              </a:rPr>
              <a:t>.</a:t>
            </a:r>
            <a:endParaRPr lang="en-IN" dirty="0"/>
          </a:p>
          <a:p>
            <a:pPr algn="ctr">
              <a:buNone/>
            </a:pPr>
            <a:endParaRPr lang="en-IN" b="1" dirty="0">
              <a:solidFill>
                <a:schemeClr val="accent4">
                  <a:lumMod val="75000"/>
                </a:schemeClr>
              </a:solidFill>
              <a:effectLst>
                <a:outerShdw blurRad="38100" dist="38100" dir="2700000" algn="tl">
                  <a:srgbClr val="000000">
                    <a:alpha val="43137"/>
                  </a:srgbClr>
                </a:outerShdw>
              </a:effectLst>
            </a:endParaRPr>
          </a:p>
          <a:p>
            <a:pPr algn="ctr">
              <a:buNone/>
            </a:pPr>
            <a:endParaRPr lang="en-IN" sz="1600" b="1" dirty="0">
              <a:solidFill>
                <a:schemeClr val="tx2">
                  <a:lumMod val="50000"/>
                </a:schemeClr>
              </a:solidFill>
              <a:latin typeface="Arial Rounded MT Bold"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Autofit/>
          </a:bodyPr>
          <a:lstStyle/>
          <a:p>
            <a:r>
              <a:rPr lang="en-IN" sz="7200" dirty="0">
                <a:solidFill>
                  <a:schemeClr val="accent5">
                    <a:lumMod val="50000"/>
                  </a:schemeClr>
                </a:solidFill>
                <a:effectLst>
                  <a:outerShdw blurRad="38100" dist="38100" dir="2700000" algn="tl">
                    <a:srgbClr val="000000">
                      <a:alpha val="43137"/>
                    </a:srgbClr>
                  </a:outerShdw>
                </a:effectLst>
              </a:rPr>
              <a:t>GSP</a:t>
            </a:r>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lstStyle/>
          <a:p>
            <a:pPr algn="ctr">
              <a:buNone/>
            </a:pPr>
            <a:r>
              <a:rPr lang="en-IN" b="1" dirty="0">
                <a:solidFill>
                  <a:schemeClr val="accent4">
                    <a:lumMod val="75000"/>
                  </a:schemeClr>
                </a:solidFill>
                <a:effectLst>
                  <a:outerShdw blurRad="38100" dist="38100" dir="2700000" algn="tl">
                    <a:srgbClr val="000000">
                      <a:alpha val="43137"/>
                    </a:srgbClr>
                  </a:outerShdw>
                </a:effectLst>
              </a:rPr>
              <a:t>GREEN SCHOOL PROGRAM</a:t>
            </a:r>
          </a:p>
          <a:p>
            <a:pPr algn="ctr">
              <a:buNone/>
            </a:pPr>
            <a:endParaRPr lang="en-IN" b="1" dirty="0">
              <a:solidFill>
                <a:schemeClr val="accent4">
                  <a:lumMod val="75000"/>
                </a:schemeClr>
              </a:solidFill>
              <a:effectLst>
                <a:outerShdw blurRad="38100" dist="38100" dir="2700000" algn="tl">
                  <a:srgbClr val="000000">
                    <a:alpha val="43137"/>
                  </a:srgbClr>
                </a:outerShdw>
              </a:effectLst>
            </a:endParaRPr>
          </a:p>
          <a:p>
            <a:pPr algn="ctr">
              <a:buNone/>
            </a:pPr>
            <a:r>
              <a:rPr lang="en-IN" sz="2000" b="1" dirty="0">
                <a:solidFill>
                  <a:schemeClr val="accent2">
                    <a:lumMod val="50000"/>
                  </a:schemeClr>
                </a:solidFill>
              </a:rPr>
              <a:t>The program is initiative of Centre of Science and Environment and under this program the audit of School is Online </a:t>
            </a:r>
            <a:r>
              <a:rPr lang="en-IN" sz="2000" b="1" dirty="0" err="1">
                <a:solidFill>
                  <a:schemeClr val="accent2">
                    <a:lumMod val="50000"/>
                  </a:schemeClr>
                </a:solidFill>
              </a:rPr>
              <a:t>perfrormed</a:t>
            </a:r>
            <a:r>
              <a:rPr lang="en-IN" sz="2000" b="1" dirty="0">
                <a:solidFill>
                  <a:schemeClr val="accent2">
                    <a:lumMod val="50000"/>
                  </a:schemeClr>
                </a:solidFill>
              </a:rPr>
              <a:t> and the schools are rated to different level</a:t>
            </a:r>
            <a:endParaRPr lang="en-IN" dirty="0"/>
          </a:p>
          <a:p>
            <a:pPr algn="ctr">
              <a:buNone/>
            </a:pPr>
            <a:endParaRPr lang="en-IN" sz="1600" b="1" dirty="0">
              <a:solidFill>
                <a:schemeClr val="tx2"/>
              </a:solidFill>
              <a:latin typeface="Arial Rounded MT Bold" pitchFamily="34" charset="0"/>
            </a:endParaRPr>
          </a:p>
          <a:p>
            <a:pPr algn="ctr">
              <a:buNone/>
            </a:pPr>
            <a:r>
              <a:rPr lang="en-IN" sz="1600" b="1" dirty="0">
                <a:solidFill>
                  <a:schemeClr val="tx2"/>
                </a:solidFill>
                <a:latin typeface="Arial Rounded MT Bold" pitchFamily="34" charset="0"/>
              </a:rPr>
              <a:t>Every year students of </a:t>
            </a:r>
            <a:r>
              <a:rPr lang="en-IN" sz="1600" b="1" dirty="0" err="1">
                <a:solidFill>
                  <a:schemeClr val="tx2"/>
                </a:solidFill>
                <a:latin typeface="Arial Rounded MT Bold" pitchFamily="34" charset="0"/>
              </a:rPr>
              <a:t>Kendriya</a:t>
            </a:r>
            <a:r>
              <a:rPr lang="en-IN" sz="1600" b="1" dirty="0">
                <a:solidFill>
                  <a:schemeClr val="tx2"/>
                </a:solidFill>
                <a:latin typeface="Arial Rounded MT Bold" pitchFamily="34" charset="0"/>
              </a:rPr>
              <a:t> </a:t>
            </a:r>
            <a:r>
              <a:rPr lang="en-IN" sz="1600" b="1" dirty="0" err="1">
                <a:solidFill>
                  <a:schemeClr val="tx2"/>
                </a:solidFill>
                <a:latin typeface="Arial Rounded MT Bold" pitchFamily="34" charset="0"/>
              </a:rPr>
              <a:t>Vidyalaya</a:t>
            </a:r>
            <a:r>
              <a:rPr lang="en-IN" sz="1600" b="1" dirty="0">
                <a:solidFill>
                  <a:schemeClr val="tx2"/>
                </a:solidFill>
                <a:latin typeface="Arial Rounded MT Bold" pitchFamily="34" charset="0"/>
              </a:rPr>
              <a:t> are participating for  said program and </a:t>
            </a:r>
            <a:r>
              <a:rPr lang="en-IN" sz="1600" b="1" dirty="0" err="1">
                <a:solidFill>
                  <a:schemeClr val="tx2"/>
                </a:solidFill>
                <a:latin typeface="Arial Rounded MT Bold" pitchFamily="34" charset="0"/>
              </a:rPr>
              <a:t>Kendriya</a:t>
            </a:r>
            <a:r>
              <a:rPr lang="en-IN" sz="1600" b="1" dirty="0">
                <a:solidFill>
                  <a:schemeClr val="tx2"/>
                </a:solidFill>
                <a:latin typeface="Arial Rounded MT Bold" pitchFamily="34" charset="0"/>
              </a:rPr>
              <a:t> </a:t>
            </a:r>
            <a:r>
              <a:rPr lang="en-IN" sz="1600" b="1" dirty="0" err="1">
                <a:solidFill>
                  <a:schemeClr val="tx2"/>
                </a:solidFill>
                <a:latin typeface="Arial Rounded MT Bold" pitchFamily="34" charset="0"/>
              </a:rPr>
              <a:t>Vidyalaya</a:t>
            </a:r>
            <a:r>
              <a:rPr lang="en-IN" sz="1600" b="1" dirty="0">
                <a:solidFill>
                  <a:schemeClr val="tx2"/>
                </a:solidFill>
                <a:latin typeface="Arial Rounded MT Bold" pitchFamily="34" charset="0"/>
              </a:rPr>
              <a:t> </a:t>
            </a:r>
            <a:r>
              <a:rPr lang="en-IN" sz="1600" b="1" dirty="0" err="1">
                <a:solidFill>
                  <a:schemeClr val="tx2"/>
                </a:solidFill>
                <a:latin typeface="Arial Rounded MT Bold" pitchFamily="34" charset="0"/>
              </a:rPr>
              <a:t>Sunjuwan</a:t>
            </a:r>
            <a:r>
              <a:rPr lang="en-IN" sz="1600" b="1" dirty="0">
                <a:solidFill>
                  <a:schemeClr val="tx2"/>
                </a:solidFill>
                <a:latin typeface="Arial Rounded MT Bold" pitchFamily="34" charset="0"/>
              </a:rPr>
              <a:t> is awarded with Green School Award on 24 February 2017</a:t>
            </a:r>
          </a:p>
          <a:p>
            <a:pPr algn="ctr">
              <a:buNone/>
            </a:pPr>
            <a:endParaRPr lang="en-IN" sz="1600" b="1" dirty="0">
              <a:solidFill>
                <a:schemeClr val="tx2">
                  <a:lumMod val="50000"/>
                </a:schemeClr>
              </a:solidFill>
              <a:latin typeface="Arial Rounded MT Bold"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Autofit/>
          </a:bodyPr>
          <a:lstStyle/>
          <a:p>
            <a:r>
              <a:rPr lang="en-IN" sz="7200" dirty="0">
                <a:solidFill>
                  <a:schemeClr val="accent5">
                    <a:lumMod val="50000"/>
                  </a:schemeClr>
                </a:solidFill>
                <a:effectLst>
                  <a:outerShdw blurRad="38100" dist="38100" dir="2700000" algn="tl">
                    <a:srgbClr val="000000">
                      <a:alpha val="43137"/>
                    </a:srgbClr>
                  </a:outerShdw>
                </a:effectLst>
              </a:rPr>
              <a:t>SAKURA</a:t>
            </a:r>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lstStyle/>
          <a:p>
            <a:pPr algn="ctr">
              <a:buNone/>
            </a:pPr>
            <a:r>
              <a:rPr lang="en-IN" b="1" dirty="0">
                <a:solidFill>
                  <a:schemeClr val="accent4">
                    <a:lumMod val="75000"/>
                  </a:schemeClr>
                </a:solidFill>
                <a:effectLst>
                  <a:outerShdw blurRad="38100" dist="38100" dir="2700000" algn="tl">
                    <a:srgbClr val="000000">
                      <a:alpha val="43137"/>
                    </a:srgbClr>
                  </a:outerShdw>
                </a:effectLst>
              </a:rPr>
              <a:t>SAKURA SCIENCE EXCHANGE PROGRAM</a:t>
            </a:r>
          </a:p>
          <a:p>
            <a:pPr algn="ctr">
              <a:buNone/>
            </a:pPr>
            <a:endParaRPr lang="en-IN" sz="2000" b="1" dirty="0">
              <a:solidFill>
                <a:schemeClr val="accent2">
                  <a:lumMod val="50000"/>
                </a:schemeClr>
              </a:solidFill>
            </a:endParaRPr>
          </a:p>
          <a:p>
            <a:pPr algn="ctr">
              <a:buNone/>
            </a:pPr>
            <a:r>
              <a:rPr lang="en-IN" sz="2000" b="1" dirty="0">
                <a:solidFill>
                  <a:schemeClr val="accent2">
                    <a:lumMod val="50000"/>
                  </a:schemeClr>
                </a:solidFill>
              </a:rPr>
              <a:t>The program is named after Cherry Blossom called SAKURA in Japanese and under this program the students from Asian Country meet and visit the different Science Laboratories of Japan</a:t>
            </a:r>
            <a:endParaRPr lang="en-IN" dirty="0"/>
          </a:p>
          <a:p>
            <a:pPr algn="ctr">
              <a:buNone/>
            </a:pPr>
            <a:endParaRPr lang="en-IN" sz="1600" b="1" dirty="0">
              <a:solidFill>
                <a:schemeClr val="tx2"/>
              </a:solidFill>
              <a:latin typeface="Arial Rounded MT Bold" pitchFamily="34" charset="0"/>
            </a:endParaRPr>
          </a:p>
          <a:p>
            <a:pPr algn="ctr">
              <a:buNone/>
            </a:pPr>
            <a:r>
              <a:rPr lang="en-IN" sz="1600" b="1" dirty="0">
                <a:solidFill>
                  <a:schemeClr val="tx2"/>
                </a:solidFill>
                <a:latin typeface="Arial Rounded MT Bold" pitchFamily="34" charset="0"/>
              </a:rPr>
              <a:t>Every year students of </a:t>
            </a:r>
            <a:r>
              <a:rPr lang="en-IN" sz="1600" b="1" dirty="0" err="1">
                <a:solidFill>
                  <a:schemeClr val="tx2"/>
                </a:solidFill>
                <a:latin typeface="Arial Rounded MT Bold" pitchFamily="34" charset="0"/>
              </a:rPr>
              <a:t>Kendriya</a:t>
            </a:r>
            <a:r>
              <a:rPr lang="en-IN" sz="1600" b="1" dirty="0">
                <a:solidFill>
                  <a:schemeClr val="tx2"/>
                </a:solidFill>
                <a:latin typeface="Arial Rounded MT Bold" pitchFamily="34" charset="0"/>
              </a:rPr>
              <a:t> </a:t>
            </a:r>
            <a:r>
              <a:rPr lang="en-IN" sz="1600" b="1" dirty="0" err="1">
                <a:solidFill>
                  <a:schemeClr val="tx2"/>
                </a:solidFill>
                <a:latin typeface="Arial Rounded MT Bold" pitchFamily="34" charset="0"/>
              </a:rPr>
              <a:t>Vidyalaya</a:t>
            </a:r>
            <a:r>
              <a:rPr lang="en-IN" sz="1600" b="1" dirty="0">
                <a:solidFill>
                  <a:schemeClr val="tx2"/>
                </a:solidFill>
                <a:latin typeface="Arial Rounded MT Bold" pitchFamily="34" charset="0"/>
              </a:rPr>
              <a:t> are participating for  promoting </a:t>
            </a:r>
          </a:p>
          <a:p>
            <a:pPr algn="ctr">
              <a:buNone/>
            </a:pPr>
            <a:r>
              <a:rPr lang="en-IN" sz="1600" b="1" dirty="0">
                <a:solidFill>
                  <a:schemeClr val="tx2"/>
                </a:solidFill>
                <a:latin typeface="Arial Rounded MT Bold" pitchFamily="34" charset="0"/>
              </a:rPr>
              <a:t>SAKURA</a:t>
            </a:r>
          </a:p>
          <a:p>
            <a:pPr algn="ctr">
              <a:buNone/>
            </a:pPr>
            <a:endParaRPr lang="en-IN" sz="1600" b="1" dirty="0">
              <a:solidFill>
                <a:schemeClr val="tx2">
                  <a:lumMod val="50000"/>
                </a:schemeClr>
              </a:solidFill>
              <a:latin typeface="Arial Rounded MT Bold"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Autofit/>
          </a:bodyPr>
          <a:lstStyle/>
          <a:p>
            <a:r>
              <a:rPr lang="en-IN" sz="7200" dirty="0">
                <a:solidFill>
                  <a:schemeClr val="accent5">
                    <a:lumMod val="50000"/>
                  </a:schemeClr>
                </a:solidFill>
                <a:effectLst>
                  <a:outerShdw blurRad="38100" dist="38100" dir="2700000" algn="tl">
                    <a:srgbClr val="000000">
                      <a:alpha val="43137"/>
                    </a:srgbClr>
                  </a:outerShdw>
                </a:effectLst>
              </a:rPr>
              <a:t>IGBC</a:t>
            </a:r>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lstStyle/>
          <a:p>
            <a:pPr algn="ctr">
              <a:buNone/>
            </a:pPr>
            <a:r>
              <a:rPr lang="en-IN" b="1" dirty="0">
                <a:solidFill>
                  <a:schemeClr val="accent4">
                    <a:lumMod val="75000"/>
                  </a:schemeClr>
                </a:solidFill>
                <a:effectLst>
                  <a:outerShdw blurRad="38100" dist="38100" dir="2700000" algn="tl">
                    <a:srgbClr val="000000">
                      <a:alpha val="43137"/>
                    </a:srgbClr>
                  </a:outerShdw>
                </a:effectLst>
              </a:rPr>
              <a:t>INDIA GREEN BUILDING CONTEST</a:t>
            </a:r>
          </a:p>
          <a:p>
            <a:pPr algn="ctr">
              <a:buNone/>
            </a:pPr>
            <a:endParaRPr lang="en-IN" b="1" dirty="0">
              <a:solidFill>
                <a:schemeClr val="accent4">
                  <a:lumMod val="75000"/>
                </a:schemeClr>
              </a:solidFill>
              <a:effectLst>
                <a:outerShdw blurRad="38100" dist="38100" dir="2700000" algn="tl">
                  <a:srgbClr val="000000">
                    <a:alpha val="43137"/>
                  </a:srgbClr>
                </a:outerShdw>
              </a:effectLst>
            </a:endParaRPr>
          </a:p>
          <a:p>
            <a:pPr algn="ctr">
              <a:buNone/>
            </a:pPr>
            <a:r>
              <a:rPr lang="en-IN" sz="2000" b="1" dirty="0">
                <a:solidFill>
                  <a:schemeClr val="accent2">
                    <a:lumMod val="50000"/>
                  </a:schemeClr>
                </a:solidFill>
              </a:rPr>
              <a:t>The IGBC Program is organized every year under the program school has to submit a Power point presentation, highlighting the initiatives and plan to make the campus Green Building</a:t>
            </a:r>
            <a:endParaRPr lang="en-IN" dirty="0"/>
          </a:p>
          <a:p>
            <a:pPr algn="ctr">
              <a:buNone/>
            </a:pPr>
            <a:endParaRPr lang="en-IN" sz="1600" b="1" dirty="0">
              <a:solidFill>
                <a:schemeClr val="tx2"/>
              </a:solidFill>
              <a:latin typeface="Arial Rounded MT Bold" pitchFamily="34" charset="0"/>
            </a:endParaRPr>
          </a:p>
          <a:p>
            <a:pPr algn="ctr">
              <a:buNone/>
            </a:pPr>
            <a:r>
              <a:rPr lang="en-IN" sz="1600" b="1" dirty="0">
                <a:solidFill>
                  <a:schemeClr val="tx2"/>
                </a:solidFill>
                <a:latin typeface="Arial Rounded MT Bold" pitchFamily="34" charset="0"/>
              </a:rPr>
              <a:t>Every year students of </a:t>
            </a:r>
            <a:r>
              <a:rPr lang="en-IN" sz="1600" b="1" dirty="0" err="1">
                <a:solidFill>
                  <a:schemeClr val="tx2"/>
                </a:solidFill>
                <a:latin typeface="Arial Rounded MT Bold" pitchFamily="34" charset="0"/>
              </a:rPr>
              <a:t>Kendriya</a:t>
            </a:r>
            <a:r>
              <a:rPr lang="en-IN" sz="1600" b="1" dirty="0">
                <a:solidFill>
                  <a:schemeClr val="tx2"/>
                </a:solidFill>
                <a:latin typeface="Arial Rounded MT Bold" pitchFamily="34" charset="0"/>
              </a:rPr>
              <a:t> </a:t>
            </a:r>
            <a:r>
              <a:rPr lang="en-IN" sz="1600" b="1" dirty="0" err="1">
                <a:solidFill>
                  <a:schemeClr val="tx2"/>
                </a:solidFill>
                <a:latin typeface="Arial Rounded MT Bold" pitchFamily="34" charset="0"/>
              </a:rPr>
              <a:t>Vidyalaya</a:t>
            </a:r>
            <a:r>
              <a:rPr lang="en-IN" sz="1600" b="1" dirty="0">
                <a:solidFill>
                  <a:schemeClr val="tx2"/>
                </a:solidFill>
                <a:latin typeface="Arial Rounded MT Bold" pitchFamily="34" charset="0"/>
              </a:rPr>
              <a:t> are participating for  IGBC contest in the month of September</a:t>
            </a:r>
          </a:p>
          <a:p>
            <a:pPr algn="ctr">
              <a:buNone/>
            </a:pPr>
            <a:endParaRPr lang="en-IN" sz="1600" b="1" dirty="0">
              <a:solidFill>
                <a:schemeClr val="tx2">
                  <a:lumMod val="50000"/>
                </a:schemeClr>
              </a:solidFill>
              <a:latin typeface="Arial Rounded MT Bold"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Autofit/>
          </a:bodyPr>
          <a:lstStyle/>
          <a:p>
            <a:r>
              <a:rPr lang="en-IN" sz="4800" dirty="0">
                <a:solidFill>
                  <a:schemeClr val="accent5">
                    <a:lumMod val="50000"/>
                  </a:schemeClr>
                </a:solidFill>
                <a:effectLst>
                  <a:outerShdw blurRad="38100" dist="38100" dir="2700000" algn="tl">
                    <a:srgbClr val="000000">
                      <a:alpha val="43137"/>
                    </a:srgbClr>
                  </a:outerShdw>
                </a:effectLst>
              </a:rPr>
              <a:t>DOODLE FOR GOOGLE</a:t>
            </a:r>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lstStyle/>
          <a:p>
            <a:pPr algn="ctr">
              <a:buNone/>
            </a:pPr>
            <a:r>
              <a:rPr lang="en-IN" b="1" dirty="0">
                <a:solidFill>
                  <a:schemeClr val="accent4">
                    <a:lumMod val="75000"/>
                  </a:schemeClr>
                </a:solidFill>
                <a:effectLst>
                  <a:outerShdw blurRad="38100" dist="38100" dir="2700000" algn="tl">
                    <a:srgbClr val="000000">
                      <a:alpha val="43137"/>
                    </a:srgbClr>
                  </a:outerShdw>
                </a:effectLst>
              </a:rPr>
              <a:t>DOODLE FOR GOOGLE</a:t>
            </a:r>
          </a:p>
          <a:p>
            <a:pPr algn="ctr">
              <a:buNone/>
            </a:pPr>
            <a:r>
              <a:rPr lang="en-IN" sz="2000" b="1" dirty="0">
                <a:solidFill>
                  <a:schemeClr val="accent2">
                    <a:lumMod val="50000"/>
                  </a:schemeClr>
                </a:solidFill>
              </a:rPr>
              <a:t>Painting competition organized by GOOGLE to promote the Global Relationship and providing the theme welcomes a Google Logo</a:t>
            </a:r>
            <a:r>
              <a:rPr lang="en-IN" dirty="0"/>
              <a:t>.</a:t>
            </a:r>
          </a:p>
          <a:p>
            <a:pPr algn="ctr">
              <a:buNone/>
            </a:pPr>
            <a:endParaRPr lang="en-IN" sz="1600" b="1" dirty="0">
              <a:solidFill>
                <a:schemeClr val="tx2"/>
              </a:solidFill>
              <a:latin typeface="Arial Rounded MT Bold" pitchFamily="34" charset="0"/>
            </a:endParaRPr>
          </a:p>
          <a:p>
            <a:pPr algn="ctr">
              <a:buNone/>
            </a:pPr>
            <a:r>
              <a:rPr lang="en-IN" sz="1600" b="1" dirty="0">
                <a:solidFill>
                  <a:schemeClr val="tx2"/>
                </a:solidFill>
                <a:latin typeface="Arial Rounded MT Bold" pitchFamily="34" charset="0"/>
              </a:rPr>
              <a:t>Every year students of </a:t>
            </a:r>
            <a:r>
              <a:rPr lang="en-IN" sz="1600" b="1" dirty="0" err="1">
                <a:solidFill>
                  <a:schemeClr val="tx2"/>
                </a:solidFill>
                <a:latin typeface="Arial Rounded MT Bold" pitchFamily="34" charset="0"/>
              </a:rPr>
              <a:t>Kendriya</a:t>
            </a:r>
            <a:r>
              <a:rPr lang="en-IN" sz="1600" b="1" dirty="0">
                <a:solidFill>
                  <a:schemeClr val="tx2"/>
                </a:solidFill>
                <a:latin typeface="Arial Rounded MT Bold" pitchFamily="34" charset="0"/>
              </a:rPr>
              <a:t> </a:t>
            </a:r>
            <a:r>
              <a:rPr lang="en-IN" sz="1600" b="1" dirty="0" err="1">
                <a:solidFill>
                  <a:schemeClr val="tx2"/>
                </a:solidFill>
                <a:latin typeface="Arial Rounded MT Bold" pitchFamily="34" charset="0"/>
              </a:rPr>
              <a:t>Vidyalaya</a:t>
            </a:r>
            <a:r>
              <a:rPr lang="en-IN" sz="1600" b="1" dirty="0">
                <a:solidFill>
                  <a:schemeClr val="tx2"/>
                </a:solidFill>
                <a:latin typeface="Arial Rounded MT Bold" pitchFamily="34" charset="0"/>
              </a:rPr>
              <a:t> are participating for  Doodle for Google Program and Student of </a:t>
            </a:r>
            <a:r>
              <a:rPr lang="en-IN" sz="1600" b="1" dirty="0" err="1">
                <a:solidFill>
                  <a:schemeClr val="tx2"/>
                </a:solidFill>
                <a:latin typeface="Arial Rounded MT Bold" pitchFamily="34" charset="0"/>
              </a:rPr>
              <a:t>Kendriya</a:t>
            </a:r>
            <a:r>
              <a:rPr lang="en-IN" sz="1600" b="1" dirty="0">
                <a:solidFill>
                  <a:schemeClr val="tx2"/>
                </a:solidFill>
                <a:latin typeface="Arial Rounded MT Bold" pitchFamily="34" charset="0"/>
              </a:rPr>
              <a:t> </a:t>
            </a:r>
            <a:r>
              <a:rPr lang="en-IN" sz="1600" b="1" dirty="0" err="1">
                <a:solidFill>
                  <a:schemeClr val="tx2"/>
                </a:solidFill>
                <a:latin typeface="Arial Rounded MT Bold" pitchFamily="34" charset="0"/>
              </a:rPr>
              <a:t>Vidyalaya</a:t>
            </a:r>
            <a:r>
              <a:rPr lang="en-IN" sz="1600" b="1" dirty="0">
                <a:solidFill>
                  <a:schemeClr val="tx2"/>
                </a:solidFill>
                <a:latin typeface="Arial Rounded MT Bold" pitchFamily="34" charset="0"/>
              </a:rPr>
              <a:t> Ranchi stood Second for session 2016 Competition</a:t>
            </a:r>
          </a:p>
          <a:p>
            <a:pPr algn="ctr">
              <a:buNone/>
            </a:pPr>
            <a:endParaRPr lang="en-IN" sz="1600" b="1" dirty="0">
              <a:solidFill>
                <a:schemeClr val="tx2">
                  <a:lumMod val="50000"/>
                </a:schemeClr>
              </a:solidFill>
              <a:latin typeface="Arial Rounded MT Bold"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Autofit/>
          </a:bodyPr>
          <a:lstStyle/>
          <a:p>
            <a:r>
              <a:rPr lang="en-IN" sz="7200" dirty="0">
                <a:solidFill>
                  <a:schemeClr val="accent5">
                    <a:lumMod val="50000"/>
                  </a:schemeClr>
                </a:solidFill>
                <a:effectLst>
                  <a:outerShdw blurRad="38100" dist="38100" dir="2700000" algn="tl">
                    <a:srgbClr val="000000">
                      <a:alpha val="43137"/>
                    </a:srgbClr>
                  </a:outerShdw>
                </a:effectLst>
              </a:rPr>
              <a:t>MY GOV</a:t>
            </a:r>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lstStyle/>
          <a:p>
            <a:pPr algn="ctr">
              <a:buNone/>
            </a:pPr>
            <a:r>
              <a:rPr lang="en-IN" b="1" dirty="0">
                <a:solidFill>
                  <a:schemeClr val="accent4">
                    <a:lumMod val="75000"/>
                  </a:schemeClr>
                </a:solidFill>
                <a:effectLst>
                  <a:outerShdw blurRad="38100" dist="38100" dir="2700000" algn="tl">
                    <a:srgbClr val="000000">
                      <a:alpha val="43137"/>
                    </a:srgbClr>
                  </a:outerShdw>
                </a:effectLst>
              </a:rPr>
              <a:t>MY GOV</a:t>
            </a:r>
          </a:p>
          <a:p>
            <a:pPr algn="ctr">
              <a:buNone/>
            </a:pPr>
            <a:r>
              <a:rPr lang="en-IN" sz="2000" b="1" dirty="0">
                <a:solidFill>
                  <a:schemeClr val="accent2">
                    <a:lumMod val="50000"/>
                  </a:schemeClr>
                </a:solidFill>
              </a:rPr>
              <a:t>Portal established by Government of India to initiate the participation and discussion on common platform by the Government and Public</a:t>
            </a:r>
          </a:p>
          <a:p>
            <a:pPr algn="ctr">
              <a:buNone/>
            </a:pPr>
            <a:r>
              <a:rPr lang="en-IN" sz="2000" b="1" dirty="0">
                <a:solidFill>
                  <a:schemeClr val="accent2">
                    <a:lumMod val="50000"/>
                  </a:schemeClr>
                </a:solidFill>
              </a:rPr>
              <a:t>Under this initiative series of competitions are organized, Poem Writing, Jingle Making, Essay Writing, Photography and many more.</a:t>
            </a:r>
          </a:p>
          <a:p>
            <a:pPr algn="ctr">
              <a:buNone/>
            </a:pPr>
            <a:r>
              <a:rPr lang="en-US" sz="2000" b="1" dirty="0">
                <a:solidFill>
                  <a:schemeClr val="accent2">
                    <a:lumMod val="50000"/>
                  </a:schemeClr>
                </a:solidFill>
              </a:rPr>
              <a:t>VISIT :    </a:t>
            </a:r>
            <a:r>
              <a:rPr lang="en-US" sz="2000" b="1" dirty="0">
                <a:solidFill>
                  <a:schemeClr val="accent2">
                    <a:lumMod val="50000"/>
                  </a:schemeClr>
                </a:solidFill>
                <a:hlinkClick r:id="rId2"/>
              </a:rPr>
              <a:t>www.mygov.in</a:t>
            </a:r>
            <a:r>
              <a:rPr lang="en-US" sz="2000" b="1" dirty="0">
                <a:solidFill>
                  <a:schemeClr val="accent2">
                    <a:lumMod val="50000"/>
                  </a:schemeClr>
                </a:solidFill>
              </a:rPr>
              <a:t> </a:t>
            </a:r>
            <a:endParaRPr lang="en-IN" dirty="0"/>
          </a:p>
          <a:p>
            <a:pPr algn="ctr">
              <a:buNone/>
            </a:pPr>
            <a:endParaRPr lang="en-IN" sz="1600" b="1" dirty="0">
              <a:solidFill>
                <a:schemeClr val="tx2"/>
              </a:solidFill>
              <a:latin typeface="Arial Rounded MT Bold" pitchFamily="34" charset="0"/>
            </a:endParaRPr>
          </a:p>
          <a:p>
            <a:pPr algn="ctr">
              <a:buNone/>
            </a:pPr>
            <a:r>
              <a:rPr lang="en-IN" sz="1600" b="1" dirty="0">
                <a:solidFill>
                  <a:schemeClr val="tx2"/>
                </a:solidFill>
                <a:latin typeface="Arial Rounded MT Bold" pitchFamily="34" charset="0"/>
              </a:rPr>
              <a:t>Every year students of </a:t>
            </a:r>
            <a:r>
              <a:rPr lang="en-IN" sz="1600" b="1" dirty="0" err="1">
                <a:solidFill>
                  <a:schemeClr val="tx2"/>
                </a:solidFill>
                <a:latin typeface="Arial Rounded MT Bold" pitchFamily="34" charset="0"/>
              </a:rPr>
              <a:t>Kendriya</a:t>
            </a:r>
            <a:r>
              <a:rPr lang="en-IN" sz="1600" b="1" dirty="0">
                <a:solidFill>
                  <a:schemeClr val="tx2"/>
                </a:solidFill>
                <a:latin typeface="Arial Rounded MT Bold" pitchFamily="34" charset="0"/>
              </a:rPr>
              <a:t> </a:t>
            </a:r>
            <a:r>
              <a:rPr lang="en-IN" sz="1600" b="1" dirty="0" err="1">
                <a:solidFill>
                  <a:schemeClr val="tx2"/>
                </a:solidFill>
                <a:latin typeface="Arial Rounded MT Bold" pitchFamily="34" charset="0"/>
              </a:rPr>
              <a:t>Vidyalaya</a:t>
            </a:r>
            <a:r>
              <a:rPr lang="en-IN" sz="1600" b="1" dirty="0">
                <a:solidFill>
                  <a:schemeClr val="tx2"/>
                </a:solidFill>
                <a:latin typeface="Arial Rounded MT Bold" pitchFamily="34" charset="0"/>
              </a:rPr>
              <a:t> are participating for  promoting </a:t>
            </a:r>
          </a:p>
          <a:p>
            <a:pPr algn="ctr">
              <a:buNone/>
            </a:pPr>
            <a:r>
              <a:rPr lang="en-IN" sz="1600" b="1" dirty="0">
                <a:solidFill>
                  <a:schemeClr val="tx2"/>
                </a:solidFill>
                <a:latin typeface="Arial Rounded MT Bold" pitchFamily="34" charset="0"/>
              </a:rPr>
              <a:t>National Integration</a:t>
            </a:r>
          </a:p>
          <a:p>
            <a:pPr algn="ctr">
              <a:buNone/>
            </a:pPr>
            <a:endParaRPr lang="en-IN" sz="1600" b="1" dirty="0">
              <a:solidFill>
                <a:schemeClr val="tx2">
                  <a:lumMod val="50000"/>
                </a:schemeClr>
              </a:solidFill>
              <a:latin typeface="Arial Rounded MT Bold"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Autofit/>
          </a:bodyPr>
          <a:lstStyle/>
          <a:p>
            <a:r>
              <a:rPr lang="en-IN" sz="7200" dirty="0">
                <a:solidFill>
                  <a:schemeClr val="accent5">
                    <a:lumMod val="50000"/>
                  </a:schemeClr>
                </a:solidFill>
                <a:effectLst>
                  <a:outerShdw blurRad="38100" dist="38100" dir="2700000" algn="tl">
                    <a:srgbClr val="000000">
                      <a:alpha val="43137"/>
                    </a:srgbClr>
                  </a:outerShdw>
                </a:effectLst>
              </a:rPr>
              <a:t>VVM</a:t>
            </a:r>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lstStyle/>
          <a:p>
            <a:pPr algn="ctr">
              <a:buNone/>
            </a:pPr>
            <a:r>
              <a:rPr lang="en-IN" b="1" dirty="0">
                <a:solidFill>
                  <a:schemeClr val="accent4">
                    <a:lumMod val="75000"/>
                  </a:schemeClr>
                </a:solidFill>
                <a:effectLst>
                  <a:outerShdw blurRad="38100" dist="38100" dir="2700000" algn="tl">
                    <a:srgbClr val="000000">
                      <a:alpha val="43137"/>
                    </a:srgbClr>
                  </a:outerShdw>
                </a:effectLst>
              </a:rPr>
              <a:t>VIDYARTHI VIGYAN MANTHAN </a:t>
            </a:r>
          </a:p>
          <a:p>
            <a:pPr>
              <a:buNone/>
            </a:pPr>
            <a:endParaRPr lang="en-IN" sz="2000" dirty="0"/>
          </a:p>
          <a:p>
            <a:pPr algn="ctr">
              <a:buNone/>
            </a:pPr>
            <a:r>
              <a:rPr lang="en-IN" sz="2000" b="1" dirty="0" err="1">
                <a:solidFill>
                  <a:schemeClr val="accent2">
                    <a:lumMod val="75000"/>
                  </a:schemeClr>
                </a:solidFill>
              </a:rPr>
              <a:t>Vidyarthi</a:t>
            </a:r>
            <a:r>
              <a:rPr lang="en-IN" sz="2000" b="1" dirty="0">
                <a:solidFill>
                  <a:schemeClr val="accent2">
                    <a:lumMod val="75000"/>
                  </a:schemeClr>
                </a:solidFill>
              </a:rPr>
              <a:t> </a:t>
            </a:r>
            <a:r>
              <a:rPr lang="en-IN" sz="2000" b="1" dirty="0" err="1">
                <a:solidFill>
                  <a:schemeClr val="accent2">
                    <a:lumMod val="75000"/>
                  </a:schemeClr>
                </a:solidFill>
              </a:rPr>
              <a:t>Vigyan</a:t>
            </a:r>
            <a:r>
              <a:rPr lang="en-IN" sz="2000" b="1" dirty="0">
                <a:solidFill>
                  <a:schemeClr val="accent2">
                    <a:lumMod val="75000"/>
                  </a:schemeClr>
                </a:solidFill>
              </a:rPr>
              <a:t> </a:t>
            </a:r>
            <a:r>
              <a:rPr lang="en-IN" sz="2000" b="1" dirty="0" err="1">
                <a:solidFill>
                  <a:schemeClr val="accent2">
                    <a:lumMod val="75000"/>
                  </a:schemeClr>
                </a:solidFill>
              </a:rPr>
              <a:t>Manthan</a:t>
            </a:r>
            <a:r>
              <a:rPr lang="en-IN" sz="2000" b="1" dirty="0">
                <a:solidFill>
                  <a:schemeClr val="accent2">
                    <a:lumMod val="75000"/>
                  </a:schemeClr>
                </a:solidFill>
              </a:rPr>
              <a:t> (VVM) is a national program for educating and popularizing science among school students of VI to XI standards. VVM also endeavours to identify the bright minds among the student community, who are keen on subjects related to science.</a:t>
            </a:r>
          </a:p>
          <a:p>
            <a:pPr algn="ctr">
              <a:buNone/>
            </a:pPr>
            <a:endParaRPr lang="en-IN" sz="1600" b="1" dirty="0">
              <a:solidFill>
                <a:schemeClr val="tx2"/>
              </a:solidFill>
              <a:latin typeface="Arial Rounded MT Bold" pitchFamily="34" charset="0"/>
            </a:endParaRPr>
          </a:p>
          <a:p>
            <a:pPr algn="ctr">
              <a:buNone/>
            </a:pPr>
            <a:r>
              <a:rPr lang="en-IN" sz="1600" b="1" dirty="0">
                <a:solidFill>
                  <a:schemeClr val="tx2"/>
                </a:solidFill>
                <a:latin typeface="Arial Rounded MT Bold" pitchFamily="34" charset="0"/>
              </a:rPr>
              <a:t>Every year students of </a:t>
            </a:r>
            <a:r>
              <a:rPr lang="en-IN" sz="1600" b="1" dirty="0" err="1">
                <a:solidFill>
                  <a:schemeClr val="tx2"/>
                </a:solidFill>
                <a:latin typeface="Arial Rounded MT Bold" pitchFamily="34" charset="0"/>
              </a:rPr>
              <a:t>Kendriya</a:t>
            </a:r>
            <a:r>
              <a:rPr lang="en-IN" sz="1600" b="1" dirty="0">
                <a:solidFill>
                  <a:schemeClr val="tx2"/>
                </a:solidFill>
                <a:latin typeface="Arial Rounded MT Bold" pitchFamily="34" charset="0"/>
              </a:rPr>
              <a:t> </a:t>
            </a:r>
            <a:r>
              <a:rPr lang="en-IN" sz="1600" b="1" dirty="0" err="1">
                <a:solidFill>
                  <a:schemeClr val="tx2"/>
                </a:solidFill>
                <a:latin typeface="Arial Rounded MT Bold" pitchFamily="34" charset="0"/>
              </a:rPr>
              <a:t>Vidyalaya</a:t>
            </a:r>
            <a:r>
              <a:rPr lang="en-IN" sz="1600" b="1" dirty="0">
                <a:solidFill>
                  <a:schemeClr val="tx2"/>
                </a:solidFill>
                <a:latin typeface="Arial Rounded MT Bold" pitchFamily="34" charset="0"/>
              </a:rPr>
              <a:t> are participating for  promoting </a:t>
            </a:r>
          </a:p>
          <a:p>
            <a:pPr algn="ctr">
              <a:buNone/>
            </a:pPr>
            <a:r>
              <a:rPr lang="en-IN" sz="1600" b="1" dirty="0">
                <a:solidFill>
                  <a:schemeClr val="tx2"/>
                </a:solidFill>
                <a:latin typeface="Arial Rounded MT Bold" pitchFamily="34" charset="0"/>
              </a:rPr>
              <a:t>Science and Technology </a:t>
            </a:r>
          </a:p>
          <a:p>
            <a:pPr algn="ctr">
              <a:buNone/>
            </a:pPr>
            <a:endParaRPr lang="en-IN" sz="1600" b="1" dirty="0">
              <a:solidFill>
                <a:schemeClr val="tx2">
                  <a:lumMod val="50000"/>
                </a:schemeClr>
              </a:solidFill>
              <a:latin typeface="Arial Rounded MT Bold"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Autofit/>
          </a:bodyPr>
          <a:lstStyle/>
          <a:p>
            <a:r>
              <a:rPr lang="en-IN" sz="7200" dirty="0">
                <a:solidFill>
                  <a:schemeClr val="accent5">
                    <a:lumMod val="50000"/>
                  </a:schemeClr>
                </a:solidFill>
                <a:effectLst>
                  <a:outerShdw blurRad="38100" dist="38100" dir="2700000" algn="tl">
                    <a:srgbClr val="000000">
                      <a:alpha val="43137"/>
                    </a:srgbClr>
                  </a:outerShdw>
                </a:effectLst>
              </a:rPr>
              <a:t>SSPF</a:t>
            </a:r>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lstStyle/>
          <a:p>
            <a:pPr algn="ctr">
              <a:buNone/>
            </a:pPr>
            <a:r>
              <a:rPr lang="en-IN" b="1" dirty="0">
                <a:solidFill>
                  <a:schemeClr val="accent4">
                    <a:lumMod val="75000"/>
                  </a:schemeClr>
                </a:solidFill>
                <a:effectLst>
                  <a:outerShdw blurRad="38100" dist="38100" dir="2700000" algn="tl">
                    <a:srgbClr val="000000">
                      <a:alpha val="43137"/>
                    </a:srgbClr>
                  </a:outerShdw>
                </a:effectLst>
              </a:rPr>
              <a:t>SCHOOL SPORTS PROMOTION FEDERATION</a:t>
            </a:r>
          </a:p>
          <a:p>
            <a:pPr algn="ctr">
              <a:buNone/>
            </a:pPr>
            <a:endParaRPr lang="en-IN" b="1" dirty="0">
              <a:solidFill>
                <a:schemeClr val="accent4">
                  <a:lumMod val="75000"/>
                </a:schemeClr>
              </a:solidFill>
              <a:effectLst>
                <a:outerShdw blurRad="38100" dist="38100" dir="2700000" algn="tl">
                  <a:srgbClr val="000000">
                    <a:alpha val="43137"/>
                  </a:srgbClr>
                </a:outerShdw>
              </a:effectLst>
            </a:endParaRPr>
          </a:p>
          <a:p>
            <a:pPr algn="ctr">
              <a:buNone/>
            </a:pPr>
            <a:r>
              <a:rPr lang="en-IN" sz="2000" b="1" dirty="0">
                <a:solidFill>
                  <a:schemeClr val="accent2">
                    <a:lumMod val="50000"/>
                  </a:schemeClr>
                </a:solidFill>
              </a:rPr>
              <a:t>SSPF is established in collaboration with SAI ( Sports Authority of India) non profitable philanthropic body</a:t>
            </a:r>
          </a:p>
          <a:p>
            <a:pPr algn="ctr">
              <a:buNone/>
            </a:pPr>
            <a:r>
              <a:rPr lang="en-IN" sz="2000" b="1" dirty="0">
                <a:solidFill>
                  <a:schemeClr val="accent2">
                    <a:lumMod val="50000"/>
                  </a:schemeClr>
                </a:solidFill>
              </a:rPr>
              <a:t> </a:t>
            </a:r>
            <a:r>
              <a:rPr lang="en-US" sz="2000" b="1" dirty="0">
                <a:solidFill>
                  <a:schemeClr val="accent2">
                    <a:lumMod val="50000"/>
                  </a:schemeClr>
                </a:solidFill>
              </a:rPr>
              <a:t> </a:t>
            </a:r>
            <a:endParaRPr lang="en-IN" dirty="0"/>
          </a:p>
          <a:p>
            <a:pPr algn="ctr">
              <a:buNone/>
            </a:pPr>
            <a:endParaRPr lang="en-IN" sz="1600" b="1" dirty="0">
              <a:solidFill>
                <a:schemeClr val="tx2"/>
              </a:solidFill>
              <a:latin typeface="Arial Rounded MT Bold" pitchFamily="34" charset="0"/>
            </a:endParaRPr>
          </a:p>
          <a:p>
            <a:pPr algn="ctr">
              <a:buNone/>
            </a:pPr>
            <a:r>
              <a:rPr lang="en-IN" sz="1600" b="1" dirty="0">
                <a:solidFill>
                  <a:schemeClr val="tx2"/>
                </a:solidFill>
                <a:latin typeface="Arial Rounded MT Bold" pitchFamily="34" charset="0"/>
              </a:rPr>
              <a:t>Every year schools of </a:t>
            </a:r>
            <a:r>
              <a:rPr lang="en-IN" sz="1600" b="1" dirty="0" err="1">
                <a:solidFill>
                  <a:schemeClr val="tx2"/>
                </a:solidFill>
                <a:latin typeface="Arial Rounded MT Bold" pitchFamily="34" charset="0"/>
              </a:rPr>
              <a:t>Kendriya</a:t>
            </a:r>
            <a:r>
              <a:rPr lang="en-IN" sz="1600" b="1" dirty="0">
                <a:solidFill>
                  <a:schemeClr val="tx2"/>
                </a:solidFill>
                <a:latin typeface="Arial Rounded MT Bold" pitchFamily="34" charset="0"/>
              </a:rPr>
              <a:t> </a:t>
            </a:r>
            <a:r>
              <a:rPr lang="en-IN" sz="1600" b="1" dirty="0" err="1">
                <a:solidFill>
                  <a:schemeClr val="tx2"/>
                </a:solidFill>
                <a:latin typeface="Arial Rounded MT Bold" pitchFamily="34" charset="0"/>
              </a:rPr>
              <a:t>Vidyalaya</a:t>
            </a:r>
            <a:r>
              <a:rPr lang="en-IN" sz="1600" b="1" dirty="0">
                <a:solidFill>
                  <a:schemeClr val="tx2"/>
                </a:solidFill>
                <a:latin typeface="Arial Rounded MT Bold" pitchFamily="34" charset="0"/>
              </a:rPr>
              <a:t> are participating and are registered with SSPF</a:t>
            </a:r>
          </a:p>
          <a:p>
            <a:pPr algn="ctr">
              <a:buNone/>
            </a:pPr>
            <a:endParaRPr lang="en-IN" sz="1600" b="1" dirty="0">
              <a:solidFill>
                <a:schemeClr val="tx2">
                  <a:lumMod val="50000"/>
                </a:schemeClr>
              </a:solidFill>
              <a:latin typeface="Arial Rounded MT Bold"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Autofit/>
          </a:bodyPr>
          <a:lstStyle/>
          <a:p>
            <a:r>
              <a:rPr lang="en-IN" sz="7200" dirty="0">
                <a:solidFill>
                  <a:schemeClr val="accent5">
                    <a:lumMod val="50000"/>
                  </a:schemeClr>
                </a:solidFill>
                <a:effectLst>
                  <a:outerShdw blurRad="38100" dist="38100" dir="2700000" algn="tl">
                    <a:srgbClr val="000000">
                      <a:alpha val="43137"/>
                    </a:srgbClr>
                  </a:outerShdw>
                </a:effectLst>
              </a:rPr>
              <a:t>SUBROTO CUP</a:t>
            </a:r>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lstStyle/>
          <a:p>
            <a:pPr algn="ctr">
              <a:buNone/>
            </a:pPr>
            <a:endParaRPr lang="en-IN" b="1" dirty="0">
              <a:solidFill>
                <a:schemeClr val="accent4">
                  <a:lumMod val="75000"/>
                </a:schemeClr>
              </a:solidFill>
              <a:effectLst>
                <a:outerShdw blurRad="38100" dist="38100" dir="2700000" algn="tl">
                  <a:srgbClr val="000000">
                    <a:alpha val="43137"/>
                  </a:srgbClr>
                </a:outerShdw>
              </a:effectLst>
            </a:endParaRPr>
          </a:p>
          <a:p>
            <a:pPr algn="ctr">
              <a:buNone/>
            </a:pPr>
            <a:r>
              <a:rPr lang="en-IN" b="1" dirty="0">
                <a:solidFill>
                  <a:schemeClr val="accent4">
                    <a:lumMod val="75000"/>
                  </a:schemeClr>
                </a:solidFill>
                <a:effectLst>
                  <a:outerShdw blurRad="38100" dist="38100" dir="2700000" algn="tl">
                    <a:srgbClr val="000000">
                      <a:alpha val="43137"/>
                    </a:srgbClr>
                  </a:outerShdw>
                </a:effectLst>
              </a:rPr>
              <a:t>SUBROTO CUP </a:t>
            </a:r>
          </a:p>
          <a:p>
            <a:pPr algn="ctr">
              <a:buNone/>
            </a:pPr>
            <a:r>
              <a:rPr lang="en-IN" sz="2000" b="1" dirty="0" err="1">
                <a:solidFill>
                  <a:schemeClr val="accent2">
                    <a:lumMod val="75000"/>
                  </a:schemeClr>
                </a:solidFill>
                <a:effectLst>
                  <a:outerShdw blurRad="38100" dist="38100" dir="2700000" algn="tl">
                    <a:srgbClr val="000000">
                      <a:alpha val="43137"/>
                    </a:srgbClr>
                  </a:outerShdw>
                </a:effectLst>
              </a:rPr>
              <a:t>Subroto</a:t>
            </a:r>
            <a:r>
              <a:rPr lang="en-IN" sz="2000" b="1" dirty="0">
                <a:solidFill>
                  <a:schemeClr val="accent2">
                    <a:lumMod val="75000"/>
                  </a:schemeClr>
                </a:solidFill>
                <a:effectLst>
                  <a:outerShdw blurRad="38100" dist="38100" dir="2700000" algn="tl">
                    <a:srgbClr val="000000">
                      <a:alpha val="43137"/>
                    </a:srgbClr>
                  </a:outerShdw>
                </a:effectLst>
              </a:rPr>
              <a:t> Cup Football Tournament is one of the famous inter-school football tournament in India, named after the Indian Air Force Air Marshal </a:t>
            </a:r>
            <a:r>
              <a:rPr lang="en-IN" sz="2000" b="1" dirty="0" err="1">
                <a:solidFill>
                  <a:schemeClr val="accent2">
                    <a:lumMod val="75000"/>
                  </a:schemeClr>
                </a:solidFill>
                <a:effectLst>
                  <a:outerShdw blurRad="38100" dist="38100" dir="2700000" algn="tl">
                    <a:srgbClr val="000000">
                      <a:alpha val="43137"/>
                    </a:srgbClr>
                  </a:outerShdw>
                </a:effectLst>
                <a:hlinkClick r:id="rId2" tooltip="Subroto Mukerjee"/>
              </a:rPr>
              <a:t>Subroto</a:t>
            </a:r>
            <a:r>
              <a:rPr lang="en-IN" sz="2000" b="1" dirty="0">
                <a:solidFill>
                  <a:schemeClr val="accent2">
                    <a:lumMod val="75000"/>
                  </a:schemeClr>
                </a:solidFill>
                <a:effectLst>
                  <a:outerShdw blurRad="38100" dist="38100" dir="2700000" algn="tl">
                    <a:srgbClr val="000000">
                      <a:alpha val="43137"/>
                    </a:srgbClr>
                  </a:outerShdw>
                </a:effectLst>
                <a:hlinkClick r:id="rId2" tooltip="Subroto Mukerjee"/>
              </a:rPr>
              <a:t> </a:t>
            </a:r>
            <a:r>
              <a:rPr lang="en-IN" sz="2000" b="1" dirty="0" err="1">
                <a:solidFill>
                  <a:schemeClr val="accent2">
                    <a:lumMod val="75000"/>
                  </a:schemeClr>
                </a:solidFill>
                <a:effectLst>
                  <a:outerShdw blurRad="38100" dist="38100" dir="2700000" algn="tl">
                    <a:srgbClr val="000000">
                      <a:alpha val="43137"/>
                    </a:srgbClr>
                  </a:outerShdw>
                </a:effectLst>
                <a:hlinkClick r:id="rId2" tooltip="Subroto Mukerjee"/>
              </a:rPr>
              <a:t>Mukerjee</a:t>
            </a:r>
            <a:r>
              <a:rPr lang="en-IN" sz="2000" b="1" dirty="0">
                <a:solidFill>
                  <a:schemeClr val="accent2">
                    <a:lumMod val="75000"/>
                  </a:schemeClr>
                </a:solidFill>
                <a:effectLst>
                  <a:outerShdw blurRad="38100" dist="38100" dir="2700000" algn="tl">
                    <a:srgbClr val="000000">
                      <a:alpha val="43137"/>
                    </a:srgbClr>
                  </a:outerShdw>
                </a:effectLst>
              </a:rPr>
              <a:t>. It started in 1960 and has been conducted every year annually since then.</a:t>
            </a:r>
            <a:endParaRPr lang="en-IN" sz="1600" b="1" dirty="0">
              <a:solidFill>
                <a:schemeClr val="accent2">
                  <a:lumMod val="75000"/>
                </a:schemeClr>
              </a:solidFill>
              <a:effectLst>
                <a:outerShdw blurRad="38100" dist="38100" dir="2700000" algn="tl">
                  <a:srgbClr val="000000">
                    <a:alpha val="43137"/>
                  </a:srgbClr>
                </a:outerShdw>
              </a:effectLst>
              <a:latin typeface="Arial Rounded MT Bold" pitchFamily="34" charset="0"/>
            </a:endParaRPr>
          </a:p>
          <a:p>
            <a:pPr algn="ctr">
              <a:buNone/>
            </a:pPr>
            <a:endParaRPr lang="en-IN" sz="1600" b="1" dirty="0">
              <a:solidFill>
                <a:schemeClr val="tx2"/>
              </a:solidFill>
              <a:latin typeface="Arial Rounded MT Bold" pitchFamily="34" charset="0"/>
            </a:endParaRPr>
          </a:p>
          <a:p>
            <a:pPr algn="ctr">
              <a:buNone/>
            </a:pPr>
            <a:endParaRPr lang="en-IN" sz="1600" b="1" dirty="0">
              <a:solidFill>
                <a:schemeClr val="tx2">
                  <a:lumMod val="50000"/>
                </a:schemeClr>
              </a:solidFill>
              <a:latin typeface="Arial Rounded MT Bold"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Autofit/>
          </a:bodyPr>
          <a:lstStyle/>
          <a:p>
            <a:r>
              <a:rPr lang="en-IN" sz="7200" dirty="0">
                <a:solidFill>
                  <a:schemeClr val="accent5">
                    <a:lumMod val="50000"/>
                  </a:schemeClr>
                </a:solidFill>
                <a:effectLst>
                  <a:outerShdw blurRad="38100" dist="38100" dir="2700000" algn="tl">
                    <a:srgbClr val="000000">
                      <a:alpha val="43137"/>
                    </a:srgbClr>
                  </a:outerShdw>
                </a:effectLst>
              </a:rPr>
              <a:t>AVISHKAR</a:t>
            </a:r>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lstStyle/>
          <a:p>
            <a:pPr algn="ctr">
              <a:buNone/>
            </a:pPr>
            <a:r>
              <a:rPr lang="en-US" b="1" dirty="0">
                <a:solidFill>
                  <a:schemeClr val="accent4">
                    <a:lumMod val="75000"/>
                  </a:schemeClr>
                </a:solidFill>
                <a:effectLst>
                  <a:outerShdw blurRad="38100" dist="38100" dir="2700000" algn="tl">
                    <a:srgbClr val="000000">
                      <a:alpha val="43137"/>
                    </a:srgbClr>
                  </a:outerShdw>
                </a:effectLst>
              </a:rPr>
              <a:t>AVISHKAR SERIES</a:t>
            </a:r>
            <a:endParaRPr lang="en-IN" b="1" dirty="0">
              <a:solidFill>
                <a:schemeClr val="accent4">
                  <a:lumMod val="75000"/>
                </a:schemeClr>
              </a:solidFill>
              <a:effectLst>
                <a:outerShdw blurRad="38100" dist="38100" dir="2700000" algn="tl">
                  <a:srgbClr val="000000">
                    <a:alpha val="43137"/>
                  </a:srgbClr>
                </a:outerShdw>
              </a:effectLst>
            </a:endParaRPr>
          </a:p>
          <a:p>
            <a:pPr algn="ctr">
              <a:buNone/>
            </a:pPr>
            <a:endParaRPr lang="en-IN" sz="2000" b="1" dirty="0">
              <a:solidFill>
                <a:schemeClr val="accent2">
                  <a:lumMod val="50000"/>
                </a:schemeClr>
              </a:solidFill>
            </a:endParaRPr>
          </a:p>
          <a:p>
            <a:pPr algn="ctr">
              <a:buNone/>
            </a:pPr>
            <a:r>
              <a:rPr lang="en-IN" sz="2000" b="1" dirty="0" err="1">
                <a:solidFill>
                  <a:schemeClr val="accent2">
                    <a:lumMod val="50000"/>
                  </a:schemeClr>
                </a:solidFill>
              </a:rPr>
              <a:t>Avishkar</a:t>
            </a:r>
            <a:r>
              <a:rPr lang="en-IN" sz="2000" b="1" dirty="0">
                <a:solidFill>
                  <a:schemeClr val="accent2">
                    <a:lumMod val="50000"/>
                  </a:schemeClr>
                </a:solidFill>
              </a:rPr>
              <a:t> series is initiative of Central Board of  Secondary Education, New Delhi. Online Quiz organized on various Science and Mathematics related topics.</a:t>
            </a:r>
            <a:endParaRPr lang="en-IN" dirty="0"/>
          </a:p>
          <a:p>
            <a:pPr algn="ctr">
              <a:buNone/>
            </a:pPr>
            <a:endParaRPr lang="en-IN" sz="1600" b="1" dirty="0">
              <a:solidFill>
                <a:schemeClr val="tx2"/>
              </a:solidFill>
              <a:latin typeface="Arial Rounded MT Bold" pitchFamily="34" charset="0"/>
            </a:endParaRPr>
          </a:p>
          <a:p>
            <a:pPr algn="ctr">
              <a:buNone/>
            </a:pPr>
            <a:r>
              <a:rPr lang="en-US" sz="1600" b="1" dirty="0">
                <a:solidFill>
                  <a:schemeClr val="tx2">
                    <a:lumMod val="50000"/>
                  </a:schemeClr>
                </a:solidFill>
                <a:latin typeface="Arial Rounded MT Bold" pitchFamily="34" charset="0"/>
              </a:rPr>
              <a:t>Students of </a:t>
            </a:r>
            <a:r>
              <a:rPr lang="en-US" sz="1600" b="1" dirty="0" err="1">
                <a:solidFill>
                  <a:schemeClr val="tx2">
                    <a:lumMod val="50000"/>
                  </a:schemeClr>
                </a:solidFill>
                <a:latin typeface="Arial Rounded MT Bold" pitchFamily="34" charset="0"/>
              </a:rPr>
              <a:t>Kendriya</a:t>
            </a:r>
            <a:r>
              <a:rPr lang="en-US" sz="1600" b="1" dirty="0">
                <a:solidFill>
                  <a:schemeClr val="tx2">
                    <a:lumMod val="50000"/>
                  </a:schemeClr>
                </a:solidFill>
                <a:latin typeface="Arial Rounded MT Bold" pitchFamily="34" charset="0"/>
              </a:rPr>
              <a:t> </a:t>
            </a:r>
            <a:r>
              <a:rPr lang="en-US" sz="1600" b="1" dirty="0" err="1">
                <a:solidFill>
                  <a:schemeClr val="tx2">
                    <a:lumMod val="50000"/>
                  </a:schemeClr>
                </a:solidFill>
                <a:latin typeface="Arial Rounded MT Bold" pitchFamily="34" charset="0"/>
              </a:rPr>
              <a:t>Vidyalaya</a:t>
            </a:r>
            <a:r>
              <a:rPr lang="en-US" sz="1600" b="1" dirty="0">
                <a:solidFill>
                  <a:schemeClr val="tx2">
                    <a:lumMod val="50000"/>
                  </a:schemeClr>
                </a:solidFill>
                <a:latin typeface="Arial Rounded MT Bold" pitchFamily="34" charset="0"/>
              </a:rPr>
              <a:t> are participating to promote CBSE initiative</a:t>
            </a:r>
            <a:endParaRPr lang="en-IN" sz="1600" b="1" dirty="0">
              <a:solidFill>
                <a:schemeClr val="tx2">
                  <a:lumMod val="50000"/>
                </a:schemeClr>
              </a:solidFill>
              <a:latin typeface="Arial Rounded MT Bold"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Autofit/>
          </a:bodyPr>
          <a:lstStyle/>
          <a:p>
            <a:r>
              <a:rPr lang="en-IN" sz="4800" dirty="0">
                <a:solidFill>
                  <a:schemeClr val="accent5">
                    <a:lumMod val="50000"/>
                  </a:schemeClr>
                </a:solidFill>
                <a:effectLst>
                  <a:outerShdw blurRad="38100" dist="38100" dir="2700000" algn="tl">
                    <a:srgbClr val="000000">
                      <a:alpha val="43137"/>
                    </a:srgbClr>
                  </a:outerShdw>
                </a:effectLst>
              </a:rPr>
              <a:t>CBSE EXPRESSION SERIES</a:t>
            </a:r>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lstStyle/>
          <a:p>
            <a:pPr algn="ctr">
              <a:buNone/>
            </a:pPr>
            <a:r>
              <a:rPr lang="en-US" b="1" dirty="0">
                <a:solidFill>
                  <a:schemeClr val="accent4">
                    <a:lumMod val="75000"/>
                  </a:schemeClr>
                </a:solidFill>
                <a:effectLst>
                  <a:outerShdw blurRad="38100" dist="38100" dir="2700000" algn="tl">
                    <a:srgbClr val="000000">
                      <a:alpha val="43137"/>
                    </a:srgbClr>
                  </a:outerShdw>
                </a:effectLst>
              </a:rPr>
              <a:t>CBSE EXPRESSION SERIES</a:t>
            </a:r>
            <a:endParaRPr lang="en-IN" b="1" dirty="0">
              <a:solidFill>
                <a:schemeClr val="accent4">
                  <a:lumMod val="75000"/>
                </a:schemeClr>
              </a:solidFill>
              <a:effectLst>
                <a:outerShdw blurRad="38100" dist="38100" dir="2700000" algn="tl">
                  <a:srgbClr val="000000">
                    <a:alpha val="43137"/>
                  </a:srgbClr>
                </a:outerShdw>
              </a:effectLst>
            </a:endParaRPr>
          </a:p>
          <a:p>
            <a:pPr algn="ctr">
              <a:buNone/>
            </a:pPr>
            <a:endParaRPr lang="en-IN" b="1" dirty="0">
              <a:solidFill>
                <a:schemeClr val="accent2">
                  <a:lumMod val="50000"/>
                </a:schemeClr>
              </a:solidFill>
            </a:endParaRPr>
          </a:p>
          <a:p>
            <a:pPr algn="ctr">
              <a:buNone/>
            </a:pPr>
            <a:r>
              <a:rPr lang="en-IN" sz="2000" b="1" dirty="0">
                <a:solidFill>
                  <a:schemeClr val="accent2">
                    <a:lumMod val="50000"/>
                  </a:schemeClr>
                </a:solidFill>
              </a:rPr>
              <a:t>Expression  series is initiative of Central Board of  Secondary Education, New Delhi. Online Writing events to promote the various Days , Events and </a:t>
            </a:r>
            <a:r>
              <a:rPr lang="en-IN" sz="2000" b="1" dirty="0" err="1">
                <a:solidFill>
                  <a:schemeClr val="accent2">
                    <a:lumMod val="50000"/>
                  </a:schemeClr>
                </a:solidFill>
              </a:rPr>
              <a:t>Festives</a:t>
            </a:r>
            <a:r>
              <a:rPr lang="en-IN" sz="2000" b="1" dirty="0">
                <a:solidFill>
                  <a:schemeClr val="accent2">
                    <a:lumMod val="50000"/>
                  </a:schemeClr>
                </a:solidFill>
              </a:rPr>
              <a:t>.</a:t>
            </a:r>
            <a:endParaRPr lang="en-IN" sz="2000" dirty="0"/>
          </a:p>
          <a:p>
            <a:pPr algn="ctr">
              <a:buNone/>
            </a:pPr>
            <a:endParaRPr lang="en-IN" sz="2000" b="1" dirty="0">
              <a:solidFill>
                <a:schemeClr val="tx2"/>
              </a:solidFill>
              <a:latin typeface="Arial Rounded MT Bold" pitchFamily="34" charset="0"/>
            </a:endParaRPr>
          </a:p>
          <a:p>
            <a:pPr algn="ctr">
              <a:buNone/>
            </a:pPr>
            <a:r>
              <a:rPr lang="en-US" sz="2000" b="1" dirty="0">
                <a:solidFill>
                  <a:schemeClr val="tx2">
                    <a:lumMod val="50000"/>
                  </a:schemeClr>
                </a:solidFill>
                <a:latin typeface="Arial Rounded MT Bold" pitchFamily="34" charset="0"/>
              </a:rPr>
              <a:t>Students of </a:t>
            </a:r>
            <a:r>
              <a:rPr lang="en-US" sz="2000" b="1" dirty="0" err="1">
                <a:solidFill>
                  <a:schemeClr val="tx2">
                    <a:lumMod val="50000"/>
                  </a:schemeClr>
                </a:solidFill>
                <a:latin typeface="Arial Rounded MT Bold" pitchFamily="34" charset="0"/>
              </a:rPr>
              <a:t>Kendriya</a:t>
            </a:r>
            <a:r>
              <a:rPr lang="en-US" sz="2000" b="1" dirty="0">
                <a:solidFill>
                  <a:schemeClr val="tx2">
                    <a:lumMod val="50000"/>
                  </a:schemeClr>
                </a:solidFill>
                <a:latin typeface="Arial Rounded MT Bold" pitchFamily="34" charset="0"/>
              </a:rPr>
              <a:t> </a:t>
            </a:r>
            <a:r>
              <a:rPr lang="en-US" sz="2000" b="1" dirty="0" err="1">
                <a:solidFill>
                  <a:schemeClr val="tx2">
                    <a:lumMod val="50000"/>
                  </a:schemeClr>
                </a:solidFill>
                <a:latin typeface="Arial Rounded MT Bold" pitchFamily="34" charset="0"/>
              </a:rPr>
              <a:t>Vidyalaya</a:t>
            </a:r>
            <a:r>
              <a:rPr lang="en-US" sz="2000" b="1" dirty="0">
                <a:solidFill>
                  <a:schemeClr val="tx2">
                    <a:lumMod val="50000"/>
                  </a:schemeClr>
                </a:solidFill>
                <a:latin typeface="Arial Rounded MT Bold" pitchFamily="34" charset="0"/>
              </a:rPr>
              <a:t> are participating to promote CBSE initiative</a:t>
            </a:r>
            <a:endParaRPr lang="en-IN" sz="2000" b="1" dirty="0">
              <a:solidFill>
                <a:schemeClr val="tx2">
                  <a:lumMod val="50000"/>
                </a:schemeClr>
              </a:solidFill>
              <a:latin typeface="Arial Rounded MT Bold"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Autofit/>
          </a:bodyPr>
          <a:lstStyle/>
          <a:p>
            <a:r>
              <a:rPr lang="en-IN" sz="7200" dirty="0">
                <a:solidFill>
                  <a:schemeClr val="accent5">
                    <a:lumMod val="50000"/>
                  </a:schemeClr>
                </a:solidFill>
                <a:effectLst>
                  <a:outerShdw blurRad="38100" dist="38100" dir="2700000" algn="tl">
                    <a:srgbClr val="000000">
                      <a:alpha val="43137"/>
                    </a:srgbClr>
                  </a:outerShdw>
                </a:effectLst>
              </a:rPr>
              <a:t>IGNITE</a:t>
            </a:r>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lstStyle/>
          <a:p>
            <a:pPr algn="ctr">
              <a:buNone/>
            </a:pPr>
            <a:r>
              <a:rPr lang="en-IN" b="1" dirty="0">
                <a:solidFill>
                  <a:schemeClr val="accent4">
                    <a:lumMod val="75000"/>
                  </a:schemeClr>
                </a:solidFill>
                <a:effectLst>
                  <a:outerShdw blurRad="38100" dist="38100" dir="2700000" algn="tl">
                    <a:srgbClr val="000000">
                      <a:alpha val="43137"/>
                    </a:srgbClr>
                  </a:outerShdw>
                </a:effectLst>
              </a:rPr>
              <a:t>IGNITE</a:t>
            </a:r>
          </a:p>
          <a:p>
            <a:pPr algn="ctr">
              <a:buNone/>
            </a:pPr>
            <a:endParaRPr lang="en-IN" sz="2000" b="1" dirty="0">
              <a:solidFill>
                <a:schemeClr val="accent2">
                  <a:lumMod val="50000"/>
                </a:schemeClr>
              </a:solidFill>
            </a:endParaRPr>
          </a:p>
          <a:p>
            <a:pPr algn="ctr">
              <a:buNone/>
            </a:pPr>
            <a:r>
              <a:rPr lang="en-IN" sz="2000" b="1" dirty="0">
                <a:solidFill>
                  <a:schemeClr val="accent2">
                    <a:lumMod val="50000"/>
                  </a:schemeClr>
                </a:solidFill>
              </a:rPr>
              <a:t>Organized by Department of Science and Technology to Honour                        Dr A P J Abdul </a:t>
            </a:r>
            <a:r>
              <a:rPr lang="en-IN" sz="2000" b="1" dirty="0" err="1">
                <a:solidFill>
                  <a:schemeClr val="accent2">
                    <a:lumMod val="50000"/>
                  </a:schemeClr>
                </a:solidFill>
              </a:rPr>
              <a:t>Kalam</a:t>
            </a:r>
            <a:r>
              <a:rPr lang="en-IN" sz="2000" b="1" dirty="0">
                <a:solidFill>
                  <a:schemeClr val="accent2">
                    <a:lumMod val="50000"/>
                  </a:schemeClr>
                </a:solidFill>
              </a:rPr>
              <a:t> and under this competition Innovative ideas are welcomed from the students of different age group </a:t>
            </a:r>
            <a:r>
              <a:rPr lang="en-IN" dirty="0"/>
              <a:t>.</a:t>
            </a:r>
          </a:p>
          <a:p>
            <a:pPr algn="ctr">
              <a:buNone/>
            </a:pPr>
            <a:endParaRPr lang="en-IN" sz="1600" b="1" dirty="0">
              <a:solidFill>
                <a:schemeClr val="tx2"/>
              </a:solidFill>
              <a:latin typeface="Arial Rounded MT Bold" pitchFamily="34" charset="0"/>
            </a:endParaRPr>
          </a:p>
          <a:p>
            <a:pPr algn="ctr">
              <a:buNone/>
            </a:pPr>
            <a:r>
              <a:rPr lang="en-IN" sz="1600" b="1" dirty="0">
                <a:solidFill>
                  <a:schemeClr val="tx2"/>
                </a:solidFill>
                <a:latin typeface="Arial Rounded MT Bold" pitchFamily="34" charset="0"/>
              </a:rPr>
              <a:t>Every year students of </a:t>
            </a:r>
            <a:r>
              <a:rPr lang="en-IN" sz="1600" b="1" dirty="0" err="1">
                <a:solidFill>
                  <a:schemeClr val="tx2"/>
                </a:solidFill>
                <a:latin typeface="Arial Rounded MT Bold" pitchFamily="34" charset="0"/>
              </a:rPr>
              <a:t>Kendriya</a:t>
            </a:r>
            <a:r>
              <a:rPr lang="en-IN" sz="1600" b="1" dirty="0">
                <a:solidFill>
                  <a:schemeClr val="tx2"/>
                </a:solidFill>
                <a:latin typeface="Arial Rounded MT Bold" pitchFamily="34" charset="0"/>
              </a:rPr>
              <a:t> </a:t>
            </a:r>
            <a:r>
              <a:rPr lang="en-IN" sz="1600" b="1" dirty="0" err="1">
                <a:solidFill>
                  <a:schemeClr val="tx2"/>
                </a:solidFill>
                <a:latin typeface="Arial Rounded MT Bold" pitchFamily="34" charset="0"/>
              </a:rPr>
              <a:t>Vidyalaya</a:t>
            </a:r>
            <a:r>
              <a:rPr lang="en-IN" sz="1600" b="1" dirty="0">
                <a:solidFill>
                  <a:schemeClr val="tx2"/>
                </a:solidFill>
                <a:latin typeface="Arial Rounded MT Bold" pitchFamily="34" charset="0"/>
              </a:rPr>
              <a:t> are participating  under IGNITE program and adding feathers to the achievements of </a:t>
            </a:r>
            <a:r>
              <a:rPr lang="en-IN" sz="1600" b="1" dirty="0" err="1">
                <a:solidFill>
                  <a:schemeClr val="tx2"/>
                </a:solidFill>
                <a:latin typeface="Arial Rounded MT Bold" pitchFamily="34" charset="0"/>
              </a:rPr>
              <a:t>Kendriya</a:t>
            </a:r>
            <a:r>
              <a:rPr lang="en-IN" sz="1600" b="1" dirty="0">
                <a:solidFill>
                  <a:schemeClr val="tx2"/>
                </a:solidFill>
                <a:latin typeface="Arial Rounded MT Bold" pitchFamily="34" charset="0"/>
              </a:rPr>
              <a:t> </a:t>
            </a:r>
            <a:r>
              <a:rPr lang="en-IN" sz="1600" b="1" dirty="0" err="1">
                <a:solidFill>
                  <a:schemeClr val="tx2"/>
                </a:solidFill>
                <a:latin typeface="Arial Rounded MT Bold" pitchFamily="34" charset="0"/>
              </a:rPr>
              <a:t>Vidayalya</a:t>
            </a:r>
            <a:r>
              <a:rPr lang="en-IN" sz="1600" b="1" dirty="0">
                <a:solidFill>
                  <a:schemeClr val="tx2"/>
                </a:solidFill>
                <a:latin typeface="Arial Rounded MT Bold" pitchFamily="34" charset="0"/>
              </a:rPr>
              <a:t> </a:t>
            </a:r>
            <a:r>
              <a:rPr lang="en-IN" sz="1600" b="1" dirty="0" err="1">
                <a:solidFill>
                  <a:schemeClr val="tx2"/>
                </a:solidFill>
                <a:latin typeface="Arial Rounded MT Bold" pitchFamily="34" charset="0"/>
              </a:rPr>
              <a:t>SAngathan</a:t>
            </a:r>
            <a:endParaRPr lang="en-IN" sz="1600" b="1" dirty="0">
              <a:solidFill>
                <a:schemeClr val="tx2"/>
              </a:solidFill>
              <a:latin typeface="Arial Rounded MT Bold" pitchFamily="34" charset="0"/>
            </a:endParaRPr>
          </a:p>
          <a:p>
            <a:pPr algn="ctr">
              <a:buNone/>
            </a:pPr>
            <a:endParaRPr lang="en-IN" sz="1600" b="1" dirty="0">
              <a:solidFill>
                <a:schemeClr val="tx2">
                  <a:lumMod val="50000"/>
                </a:schemeClr>
              </a:solidFill>
              <a:latin typeface="Arial Rounded MT Bold"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Autofit/>
          </a:bodyPr>
          <a:lstStyle/>
          <a:p>
            <a:r>
              <a:rPr lang="en-IN" sz="7200" dirty="0">
                <a:solidFill>
                  <a:schemeClr val="accent5">
                    <a:lumMod val="50000"/>
                  </a:schemeClr>
                </a:solidFill>
                <a:effectLst>
                  <a:outerShdw blurRad="38100" dist="38100" dir="2700000" algn="tl">
                    <a:srgbClr val="000000">
                      <a:alpha val="43137"/>
                    </a:srgbClr>
                  </a:outerShdw>
                </a:effectLst>
              </a:rPr>
              <a:t>INSPIRE</a:t>
            </a:r>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lstStyle/>
          <a:p>
            <a:pPr algn="ctr">
              <a:buNone/>
            </a:pPr>
            <a:r>
              <a:rPr lang="en-IN" b="1" dirty="0">
                <a:solidFill>
                  <a:schemeClr val="accent4">
                    <a:lumMod val="75000"/>
                  </a:schemeClr>
                </a:solidFill>
                <a:effectLst>
                  <a:outerShdw blurRad="38100" dist="38100" dir="2700000" algn="tl">
                    <a:srgbClr val="000000">
                      <a:alpha val="43137"/>
                    </a:srgbClr>
                  </a:outerShdw>
                </a:effectLst>
              </a:rPr>
              <a:t>INSPIRE AWARD</a:t>
            </a:r>
          </a:p>
          <a:p>
            <a:pPr algn="ctr">
              <a:buNone/>
            </a:pPr>
            <a:endParaRPr lang="en-IN" sz="2000" b="1" dirty="0">
              <a:solidFill>
                <a:schemeClr val="accent2">
                  <a:lumMod val="50000"/>
                </a:schemeClr>
              </a:solidFill>
            </a:endParaRPr>
          </a:p>
          <a:p>
            <a:pPr algn="ctr">
              <a:buNone/>
            </a:pPr>
            <a:r>
              <a:rPr lang="en-IN" sz="2000" b="1" dirty="0">
                <a:solidFill>
                  <a:schemeClr val="accent2">
                    <a:lumMod val="50000"/>
                  </a:schemeClr>
                </a:solidFill>
              </a:rPr>
              <a:t>Under Inspire Award Scheme the Department of Science and technology welcomes  the students of Class 6 – 12 and assist the students by providing the financial assistance of Rs 5000 for making of project to all the students</a:t>
            </a:r>
            <a:r>
              <a:rPr lang="en-IN" dirty="0"/>
              <a:t>. </a:t>
            </a:r>
          </a:p>
          <a:p>
            <a:pPr algn="ctr">
              <a:buNone/>
            </a:pPr>
            <a:endParaRPr lang="en-IN" sz="1600" b="1" dirty="0">
              <a:solidFill>
                <a:schemeClr val="tx2"/>
              </a:solidFill>
              <a:latin typeface="Arial Rounded MT Bold" pitchFamily="34" charset="0"/>
            </a:endParaRPr>
          </a:p>
          <a:p>
            <a:pPr algn="ctr">
              <a:buNone/>
            </a:pPr>
            <a:r>
              <a:rPr lang="en-IN" sz="1600" b="1" dirty="0">
                <a:solidFill>
                  <a:schemeClr val="tx2"/>
                </a:solidFill>
                <a:latin typeface="Arial Rounded MT Bold" pitchFamily="34" charset="0"/>
              </a:rPr>
              <a:t>Every year students of </a:t>
            </a:r>
            <a:r>
              <a:rPr lang="en-IN" sz="1600" b="1" dirty="0" err="1">
                <a:solidFill>
                  <a:schemeClr val="tx2"/>
                </a:solidFill>
                <a:latin typeface="Arial Rounded MT Bold" pitchFamily="34" charset="0"/>
              </a:rPr>
              <a:t>Kendriya</a:t>
            </a:r>
            <a:r>
              <a:rPr lang="en-IN" sz="1600" b="1" dirty="0">
                <a:solidFill>
                  <a:schemeClr val="tx2"/>
                </a:solidFill>
                <a:latin typeface="Arial Rounded MT Bold" pitchFamily="34" charset="0"/>
              </a:rPr>
              <a:t> </a:t>
            </a:r>
            <a:r>
              <a:rPr lang="en-IN" sz="1600" b="1" dirty="0" err="1">
                <a:solidFill>
                  <a:schemeClr val="tx2"/>
                </a:solidFill>
                <a:latin typeface="Arial Rounded MT Bold" pitchFamily="34" charset="0"/>
              </a:rPr>
              <a:t>Vidyalaya</a:t>
            </a:r>
            <a:r>
              <a:rPr lang="en-IN" sz="1600" b="1" dirty="0">
                <a:solidFill>
                  <a:schemeClr val="tx2"/>
                </a:solidFill>
                <a:latin typeface="Arial Rounded MT Bold" pitchFamily="34" charset="0"/>
              </a:rPr>
              <a:t> are participating under Inspire scheme and representing the Organization at Open National Level</a:t>
            </a:r>
          </a:p>
          <a:p>
            <a:pPr algn="ctr">
              <a:buNone/>
            </a:pPr>
            <a:endParaRPr lang="en-IN" sz="1600" b="1" dirty="0">
              <a:solidFill>
                <a:schemeClr val="tx2">
                  <a:lumMod val="50000"/>
                </a:schemeClr>
              </a:solidFill>
              <a:latin typeface="Arial Rounded MT Bold"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Autofit/>
          </a:bodyPr>
          <a:lstStyle/>
          <a:p>
            <a:r>
              <a:rPr lang="en-IN" sz="3600" dirty="0">
                <a:solidFill>
                  <a:schemeClr val="accent5">
                    <a:lumMod val="50000"/>
                  </a:schemeClr>
                </a:solidFill>
                <a:effectLst>
                  <a:outerShdw blurRad="38100" dist="38100" dir="2700000" algn="tl">
                    <a:srgbClr val="000000">
                      <a:alpha val="43137"/>
                    </a:srgbClr>
                  </a:outerShdw>
                </a:effectLst>
              </a:rPr>
              <a:t>SYC SUNBURST CAMP</a:t>
            </a:r>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lstStyle/>
          <a:p>
            <a:pPr algn="ctr">
              <a:buNone/>
            </a:pPr>
            <a:r>
              <a:rPr lang="en-IN" b="1" dirty="0">
                <a:solidFill>
                  <a:schemeClr val="accent4">
                    <a:lumMod val="75000"/>
                  </a:schemeClr>
                </a:solidFill>
                <a:effectLst>
                  <a:outerShdw blurRad="38100" dist="38100" dir="2700000" algn="tl">
                    <a:srgbClr val="000000">
                      <a:alpha val="43137"/>
                    </a:srgbClr>
                  </a:outerShdw>
                </a:effectLst>
              </a:rPr>
              <a:t>SINGAPORE YOUTH CAMP </a:t>
            </a:r>
          </a:p>
          <a:p>
            <a:pPr algn="ctr">
              <a:buNone/>
            </a:pPr>
            <a:r>
              <a:rPr lang="en-IN" sz="2000" b="1" dirty="0">
                <a:solidFill>
                  <a:schemeClr val="accent2">
                    <a:lumMod val="50000"/>
                  </a:schemeClr>
                </a:solidFill>
              </a:rPr>
              <a:t>The SYC Sunburst Camp Programme  at Singapore for promotion of Science and Culture is organized every year and the students from India are welcomed in this regard.</a:t>
            </a:r>
            <a:endParaRPr lang="en-IN" dirty="0"/>
          </a:p>
          <a:p>
            <a:pPr algn="ctr">
              <a:buNone/>
            </a:pPr>
            <a:endParaRPr lang="en-IN" sz="1600" b="1" dirty="0">
              <a:solidFill>
                <a:schemeClr val="tx2"/>
              </a:solidFill>
              <a:latin typeface="Arial Rounded MT Bold" pitchFamily="34" charset="0"/>
            </a:endParaRPr>
          </a:p>
          <a:p>
            <a:pPr algn="ctr">
              <a:buNone/>
            </a:pPr>
            <a:r>
              <a:rPr lang="en-IN" sz="1600" b="1" dirty="0">
                <a:solidFill>
                  <a:schemeClr val="tx2"/>
                </a:solidFill>
                <a:latin typeface="Arial Rounded MT Bold" pitchFamily="34" charset="0"/>
              </a:rPr>
              <a:t>Every year students of </a:t>
            </a:r>
            <a:r>
              <a:rPr lang="en-IN" sz="1600" b="1" dirty="0" err="1">
                <a:solidFill>
                  <a:schemeClr val="tx2"/>
                </a:solidFill>
                <a:latin typeface="Arial Rounded MT Bold" pitchFamily="34" charset="0"/>
              </a:rPr>
              <a:t>Kendriya</a:t>
            </a:r>
            <a:r>
              <a:rPr lang="en-IN" sz="1600" b="1" dirty="0">
                <a:solidFill>
                  <a:schemeClr val="tx2"/>
                </a:solidFill>
                <a:latin typeface="Arial Rounded MT Bold" pitchFamily="34" charset="0"/>
              </a:rPr>
              <a:t> </a:t>
            </a:r>
            <a:r>
              <a:rPr lang="en-IN" sz="1600" b="1" dirty="0" err="1">
                <a:solidFill>
                  <a:schemeClr val="tx2"/>
                </a:solidFill>
                <a:latin typeface="Arial Rounded MT Bold" pitchFamily="34" charset="0"/>
              </a:rPr>
              <a:t>Vidyalaya</a:t>
            </a:r>
            <a:r>
              <a:rPr lang="en-IN" sz="1600" b="1" dirty="0">
                <a:solidFill>
                  <a:schemeClr val="tx2"/>
                </a:solidFill>
                <a:latin typeface="Arial Rounded MT Bold" pitchFamily="34" charset="0"/>
              </a:rPr>
              <a:t> are participating for  promoting </a:t>
            </a:r>
          </a:p>
          <a:p>
            <a:pPr algn="ctr">
              <a:buNone/>
            </a:pPr>
            <a:r>
              <a:rPr lang="en-IN" sz="1600" b="1" dirty="0">
                <a:solidFill>
                  <a:schemeClr val="tx2"/>
                </a:solidFill>
                <a:latin typeface="Arial Rounded MT Bold" pitchFamily="34" charset="0"/>
              </a:rPr>
              <a:t>SYC YOUTH CAMP</a:t>
            </a:r>
          </a:p>
          <a:p>
            <a:pPr algn="ctr">
              <a:buNone/>
            </a:pPr>
            <a:endParaRPr lang="en-IN" sz="1600" b="1" dirty="0">
              <a:solidFill>
                <a:schemeClr val="tx2">
                  <a:lumMod val="50000"/>
                </a:schemeClr>
              </a:solidFill>
              <a:latin typeface="Arial Rounded MT Bold"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Autofit/>
          </a:bodyPr>
          <a:lstStyle/>
          <a:p>
            <a:r>
              <a:rPr lang="en-IN" sz="7200" dirty="0">
                <a:solidFill>
                  <a:schemeClr val="accent5">
                    <a:lumMod val="50000"/>
                  </a:schemeClr>
                </a:solidFill>
                <a:effectLst>
                  <a:outerShdw blurRad="38100" dist="38100" dir="2700000" algn="tl">
                    <a:srgbClr val="000000">
                      <a:alpha val="43137"/>
                    </a:srgbClr>
                  </a:outerShdw>
                </a:effectLst>
              </a:rPr>
              <a:t>KATHA</a:t>
            </a:r>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lstStyle/>
          <a:p>
            <a:pPr algn="ctr">
              <a:buNone/>
            </a:pPr>
            <a:r>
              <a:rPr lang="en-IN" b="1" dirty="0">
                <a:solidFill>
                  <a:schemeClr val="accent4">
                    <a:lumMod val="75000"/>
                  </a:schemeClr>
                </a:solidFill>
                <a:effectLst>
                  <a:outerShdw blurRad="38100" dist="38100" dir="2700000" algn="tl">
                    <a:srgbClr val="000000">
                      <a:alpha val="43137"/>
                    </a:srgbClr>
                  </a:outerShdw>
                </a:effectLst>
              </a:rPr>
              <a:t>KATHA</a:t>
            </a:r>
          </a:p>
          <a:p>
            <a:pPr algn="ctr">
              <a:buNone/>
            </a:pPr>
            <a:endParaRPr lang="en-IN" b="1" dirty="0">
              <a:solidFill>
                <a:schemeClr val="accent4">
                  <a:lumMod val="75000"/>
                </a:schemeClr>
              </a:solidFill>
              <a:effectLst>
                <a:outerShdw blurRad="38100" dist="38100" dir="2700000" algn="tl">
                  <a:srgbClr val="000000">
                    <a:alpha val="43137"/>
                  </a:srgbClr>
                </a:outerShdw>
              </a:effectLst>
            </a:endParaRPr>
          </a:p>
          <a:p>
            <a:pPr algn="ctr">
              <a:buNone/>
            </a:pPr>
            <a:r>
              <a:rPr lang="en-IN" sz="2000" b="1" dirty="0">
                <a:solidFill>
                  <a:schemeClr val="accent2">
                    <a:lumMod val="50000"/>
                  </a:schemeClr>
                </a:solidFill>
              </a:rPr>
              <a:t>Initiative of Central Board of Secondary Education promoting Writing skill amongst the students and welcoming the students for International Level Workshop and Seminar</a:t>
            </a:r>
            <a:endParaRPr lang="en-IN" dirty="0"/>
          </a:p>
          <a:p>
            <a:pPr algn="ctr">
              <a:buNone/>
            </a:pPr>
            <a:endParaRPr lang="en-IN" sz="1600" b="1" dirty="0">
              <a:solidFill>
                <a:schemeClr val="tx2"/>
              </a:solidFill>
              <a:latin typeface="Arial Rounded MT Bold" pitchFamily="34" charset="0"/>
            </a:endParaRPr>
          </a:p>
          <a:p>
            <a:pPr algn="ctr">
              <a:buNone/>
            </a:pPr>
            <a:endParaRPr lang="en-IN" sz="1600" b="1" dirty="0">
              <a:solidFill>
                <a:schemeClr val="tx2">
                  <a:lumMod val="50000"/>
                </a:schemeClr>
              </a:solidFill>
              <a:latin typeface="Arial Rounded MT Bold"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Autofit/>
          </a:bodyPr>
          <a:lstStyle/>
          <a:p>
            <a:r>
              <a:rPr lang="en-IN" sz="7200" dirty="0">
                <a:solidFill>
                  <a:schemeClr val="accent5">
                    <a:lumMod val="50000"/>
                  </a:schemeClr>
                </a:solidFill>
                <a:effectLst>
                  <a:outerShdw blurRad="38100" dist="38100" dir="2700000" algn="tl">
                    <a:srgbClr val="000000">
                      <a:alpha val="43137"/>
                    </a:srgbClr>
                  </a:outerShdw>
                </a:effectLst>
              </a:rPr>
              <a:t>O LAB</a:t>
            </a:r>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lstStyle/>
          <a:p>
            <a:pPr algn="ctr">
              <a:buNone/>
            </a:pPr>
            <a:r>
              <a:rPr lang="en-IN" b="1" dirty="0">
                <a:solidFill>
                  <a:schemeClr val="accent4">
                    <a:lumMod val="75000"/>
                  </a:schemeClr>
                </a:solidFill>
                <a:effectLst>
                  <a:outerShdw blurRad="38100" dist="38100" dir="2700000" algn="tl">
                    <a:srgbClr val="000000">
                      <a:alpha val="43137"/>
                    </a:srgbClr>
                  </a:outerShdw>
                </a:effectLst>
              </a:rPr>
              <a:t>ONLINE LAB</a:t>
            </a:r>
          </a:p>
          <a:p>
            <a:pPr algn="ctr">
              <a:buNone/>
            </a:pPr>
            <a:endParaRPr lang="en-IN" b="1" dirty="0">
              <a:solidFill>
                <a:schemeClr val="accent4">
                  <a:lumMod val="75000"/>
                </a:schemeClr>
              </a:solidFill>
              <a:effectLst>
                <a:outerShdw blurRad="38100" dist="38100" dir="2700000" algn="tl">
                  <a:srgbClr val="000000">
                    <a:alpha val="43137"/>
                  </a:srgbClr>
                </a:outerShdw>
              </a:effectLst>
            </a:endParaRPr>
          </a:p>
          <a:p>
            <a:pPr algn="ctr">
              <a:buNone/>
            </a:pPr>
            <a:r>
              <a:rPr lang="en-IN" sz="2000" b="1" dirty="0">
                <a:solidFill>
                  <a:schemeClr val="accent2">
                    <a:lumMod val="50000"/>
                  </a:schemeClr>
                </a:solidFill>
              </a:rPr>
              <a:t>Portal designed to assist the students Online for understanding of Lab activities. Virtual Labs are created to facilitate the learning of Lab activities.</a:t>
            </a:r>
            <a:endParaRPr lang="en-IN" dirty="0"/>
          </a:p>
          <a:p>
            <a:pPr algn="ctr">
              <a:buNone/>
            </a:pPr>
            <a:endParaRPr lang="en-IN" sz="1600" b="1" dirty="0">
              <a:solidFill>
                <a:schemeClr val="tx2"/>
              </a:solidFill>
              <a:latin typeface="Arial Rounded MT Bold"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Autofit/>
          </a:bodyPr>
          <a:lstStyle/>
          <a:p>
            <a:r>
              <a:rPr lang="en-IN" sz="7200" dirty="0">
                <a:solidFill>
                  <a:schemeClr val="accent5">
                    <a:lumMod val="50000"/>
                  </a:schemeClr>
                </a:solidFill>
                <a:effectLst>
                  <a:outerShdw blurRad="38100" dist="38100" dir="2700000" algn="tl">
                    <a:srgbClr val="000000">
                      <a:alpha val="43137"/>
                    </a:srgbClr>
                  </a:outerShdw>
                </a:effectLst>
              </a:rPr>
              <a:t>TECHNATHALON</a:t>
            </a:r>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lstStyle/>
          <a:p>
            <a:pPr algn="ctr">
              <a:buNone/>
            </a:pPr>
            <a:r>
              <a:rPr lang="en-IN" b="1" dirty="0">
                <a:solidFill>
                  <a:schemeClr val="accent4">
                    <a:lumMod val="75000"/>
                  </a:schemeClr>
                </a:solidFill>
                <a:effectLst>
                  <a:outerShdw blurRad="38100" dist="38100" dir="2700000" algn="tl">
                    <a:srgbClr val="000000">
                      <a:alpha val="43137"/>
                    </a:srgbClr>
                  </a:outerShdw>
                </a:effectLst>
              </a:rPr>
              <a:t>TECHNATHALON</a:t>
            </a:r>
          </a:p>
          <a:p>
            <a:pPr algn="ctr">
              <a:buNone/>
            </a:pPr>
            <a:endParaRPr lang="en-IN" b="1" dirty="0">
              <a:solidFill>
                <a:schemeClr val="accent4">
                  <a:lumMod val="75000"/>
                </a:schemeClr>
              </a:solidFill>
              <a:effectLst>
                <a:outerShdw blurRad="38100" dist="38100" dir="2700000" algn="tl">
                  <a:srgbClr val="000000">
                    <a:alpha val="43137"/>
                  </a:srgbClr>
                </a:outerShdw>
              </a:effectLst>
            </a:endParaRPr>
          </a:p>
          <a:p>
            <a:pPr algn="ctr">
              <a:buNone/>
            </a:pPr>
            <a:r>
              <a:rPr lang="en-IN" sz="2000" b="1" dirty="0">
                <a:solidFill>
                  <a:schemeClr val="accent2">
                    <a:lumMod val="50000"/>
                  </a:schemeClr>
                </a:solidFill>
              </a:rPr>
              <a:t>Initiative of Indian Institute of Technology </a:t>
            </a:r>
            <a:r>
              <a:rPr lang="en-IN" sz="2000" b="1" dirty="0" err="1">
                <a:solidFill>
                  <a:schemeClr val="accent2">
                    <a:lumMod val="50000"/>
                  </a:schemeClr>
                </a:solidFill>
              </a:rPr>
              <a:t>Guwahati</a:t>
            </a:r>
            <a:r>
              <a:rPr lang="en-IN" sz="2000" b="1" dirty="0">
                <a:solidFill>
                  <a:schemeClr val="accent2">
                    <a:lumMod val="50000"/>
                  </a:schemeClr>
                </a:solidFill>
              </a:rPr>
              <a:t>  for promoting the skill development amongst the students and conduct examination every year at school level and followed by a camp at National Level at IIT </a:t>
            </a:r>
            <a:r>
              <a:rPr lang="en-IN" sz="2000" b="1" dirty="0" err="1">
                <a:solidFill>
                  <a:schemeClr val="accent2">
                    <a:lumMod val="50000"/>
                  </a:schemeClr>
                </a:solidFill>
              </a:rPr>
              <a:t>Guwahati</a:t>
            </a:r>
            <a:r>
              <a:rPr lang="en-IN" dirty="0"/>
              <a:t>.</a:t>
            </a:r>
          </a:p>
          <a:p>
            <a:pPr algn="ctr">
              <a:buNone/>
            </a:pPr>
            <a:endParaRPr lang="en-IN" sz="1600" b="1" dirty="0">
              <a:solidFill>
                <a:schemeClr val="tx2"/>
              </a:solidFill>
              <a:latin typeface="Arial Rounded MT Bold" pitchFamily="34" charset="0"/>
            </a:endParaRPr>
          </a:p>
          <a:p>
            <a:pPr algn="ctr">
              <a:buNone/>
            </a:pPr>
            <a:r>
              <a:rPr lang="en-IN" sz="1600" b="1" dirty="0">
                <a:solidFill>
                  <a:schemeClr val="tx2"/>
                </a:solidFill>
                <a:latin typeface="Arial Rounded MT Bold" pitchFamily="34" charset="0"/>
              </a:rPr>
              <a:t>Every year students of </a:t>
            </a:r>
            <a:r>
              <a:rPr lang="en-IN" sz="1600" b="1" dirty="0" err="1">
                <a:solidFill>
                  <a:schemeClr val="tx2"/>
                </a:solidFill>
                <a:latin typeface="Arial Rounded MT Bold" pitchFamily="34" charset="0"/>
              </a:rPr>
              <a:t>Kendriya</a:t>
            </a:r>
            <a:r>
              <a:rPr lang="en-IN" sz="1600" b="1" dirty="0">
                <a:solidFill>
                  <a:schemeClr val="tx2"/>
                </a:solidFill>
                <a:latin typeface="Arial Rounded MT Bold" pitchFamily="34" charset="0"/>
              </a:rPr>
              <a:t> </a:t>
            </a:r>
            <a:r>
              <a:rPr lang="en-IN" sz="1600" b="1" dirty="0" err="1">
                <a:solidFill>
                  <a:schemeClr val="tx2"/>
                </a:solidFill>
                <a:latin typeface="Arial Rounded MT Bold" pitchFamily="34" charset="0"/>
              </a:rPr>
              <a:t>Vidyalaya</a:t>
            </a:r>
            <a:r>
              <a:rPr lang="en-IN" sz="1600" b="1" dirty="0">
                <a:solidFill>
                  <a:schemeClr val="tx2"/>
                </a:solidFill>
                <a:latin typeface="Arial Rounded MT Bold" pitchFamily="34" charset="0"/>
              </a:rPr>
              <a:t> are participating under TECHNATHALON Program</a:t>
            </a:r>
            <a:endParaRPr lang="en-IN" sz="1600" b="1" dirty="0">
              <a:solidFill>
                <a:schemeClr val="tx2">
                  <a:lumMod val="50000"/>
                </a:schemeClr>
              </a:solidFill>
              <a:latin typeface="Arial Rounded MT Bold"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Autofit/>
          </a:bodyPr>
          <a:lstStyle/>
          <a:p>
            <a:r>
              <a:rPr lang="en-IN" sz="7200" dirty="0">
                <a:solidFill>
                  <a:schemeClr val="accent5">
                    <a:lumMod val="50000"/>
                  </a:schemeClr>
                </a:solidFill>
                <a:effectLst>
                  <a:outerShdw blurRad="38100" dist="38100" dir="2700000" algn="tl">
                    <a:srgbClr val="000000">
                      <a:alpha val="43137"/>
                    </a:srgbClr>
                  </a:outerShdw>
                </a:effectLst>
              </a:rPr>
              <a:t>TERI</a:t>
            </a:r>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lstStyle/>
          <a:p>
            <a:pPr algn="ctr">
              <a:buNone/>
            </a:pPr>
            <a:r>
              <a:rPr lang="en-IN" b="1" dirty="0">
                <a:solidFill>
                  <a:schemeClr val="accent4">
                    <a:lumMod val="75000"/>
                  </a:schemeClr>
                </a:solidFill>
                <a:effectLst>
                  <a:outerShdw blurRad="38100" dist="38100" dir="2700000" algn="tl">
                    <a:srgbClr val="000000">
                      <a:alpha val="43137"/>
                    </a:srgbClr>
                  </a:outerShdw>
                </a:effectLst>
              </a:rPr>
              <a:t>The Energy Research Institute</a:t>
            </a:r>
          </a:p>
          <a:p>
            <a:pPr algn="ctr">
              <a:buNone/>
            </a:pPr>
            <a:endParaRPr lang="en-IN" b="1" dirty="0">
              <a:solidFill>
                <a:schemeClr val="accent4">
                  <a:lumMod val="75000"/>
                </a:schemeClr>
              </a:solidFill>
              <a:effectLst>
                <a:outerShdw blurRad="38100" dist="38100" dir="2700000" algn="tl">
                  <a:srgbClr val="000000">
                    <a:alpha val="43137"/>
                  </a:srgbClr>
                </a:outerShdw>
              </a:effectLst>
            </a:endParaRPr>
          </a:p>
          <a:p>
            <a:pPr algn="ctr">
              <a:buNone/>
            </a:pPr>
            <a:r>
              <a:rPr lang="en-IN" sz="2000" b="1" dirty="0">
                <a:solidFill>
                  <a:schemeClr val="accent2">
                    <a:lumMod val="50000"/>
                  </a:schemeClr>
                </a:solidFill>
              </a:rPr>
              <a:t>TERI conducts school based examination every year to promote the Love for Nature and event happening to promote Environmental Conservation.</a:t>
            </a:r>
          </a:p>
          <a:p>
            <a:pPr algn="ctr">
              <a:buNone/>
            </a:pPr>
            <a:r>
              <a:rPr lang="en-IN" sz="2000" b="1" dirty="0">
                <a:solidFill>
                  <a:schemeClr val="accent2">
                    <a:lumMod val="50000"/>
                  </a:schemeClr>
                </a:solidFill>
              </a:rPr>
              <a:t>The Examination is conduct for Junior and Senior Level.</a:t>
            </a:r>
            <a:endParaRPr lang="en-IN" dirty="0"/>
          </a:p>
          <a:p>
            <a:pPr algn="ctr">
              <a:buNone/>
            </a:pPr>
            <a:endParaRPr lang="en-IN" sz="1600" b="1" dirty="0">
              <a:solidFill>
                <a:schemeClr val="tx2"/>
              </a:solidFill>
              <a:latin typeface="Arial Rounded MT Bold" pitchFamily="34" charset="0"/>
            </a:endParaRPr>
          </a:p>
          <a:p>
            <a:pPr algn="ctr">
              <a:buNone/>
            </a:pPr>
            <a:r>
              <a:rPr lang="en-IN" sz="1600" b="1" dirty="0">
                <a:solidFill>
                  <a:schemeClr val="tx2"/>
                </a:solidFill>
                <a:latin typeface="Arial Rounded MT Bold" pitchFamily="34" charset="0"/>
              </a:rPr>
              <a:t>Every year students of </a:t>
            </a:r>
            <a:r>
              <a:rPr lang="en-IN" sz="1600" b="1" dirty="0" err="1">
                <a:solidFill>
                  <a:schemeClr val="tx2"/>
                </a:solidFill>
                <a:latin typeface="Arial Rounded MT Bold" pitchFamily="34" charset="0"/>
              </a:rPr>
              <a:t>Kendriya</a:t>
            </a:r>
            <a:r>
              <a:rPr lang="en-IN" sz="1600" b="1" dirty="0">
                <a:solidFill>
                  <a:schemeClr val="tx2"/>
                </a:solidFill>
                <a:latin typeface="Arial Rounded MT Bold" pitchFamily="34" charset="0"/>
              </a:rPr>
              <a:t> </a:t>
            </a:r>
            <a:r>
              <a:rPr lang="en-IN" sz="1600" b="1" dirty="0" err="1">
                <a:solidFill>
                  <a:schemeClr val="tx2"/>
                </a:solidFill>
                <a:latin typeface="Arial Rounded MT Bold" pitchFamily="34" charset="0"/>
              </a:rPr>
              <a:t>Vidyalaya</a:t>
            </a:r>
            <a:r>
              <a:rPr lang="en-IN" sz="1600" b="1" dirty="0">
                <a:solidFill>
                  <a:schemeClr val="tx2"/>
                </a:solidFill>
                <a:latin typeface="Arial Rounded MT Bold" pitchFamily="34" charset="0"/>
              </a:rPr>
              <a:t> are participating under TERI Scheme organized by Ministry of Forest and Environment</a:t>
            </a:r>
          </a:p>
          <a:p>
            <a:pPr algn="ctr">
              <a:buNone/>
            </a:pPr>
            <a:endParaRPr lang="en-IN" sz="1600" b="1" dirty="0">
              <a:solidFill>
                <a:schemeClr val="tx2">
                  <a:lumMod val="50000"/>
                </a:schemeClr>
              </a:solidFill>
              <a:latin typeface="Arial Rounded MT Bold"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Autofit/>
          </a:bodyPr>
          <a:lstStyle/>
          <a:p>
            <a:r>
              <a:rPr lang="en-IN" sz="7200" dirty="0">
                <a:solidFill>
                  <a:schemeClr val="accent5">
                    <a:lumMod val="50000"/>
                  </a:schemeClr>
                </a:solidFill>
                <a:effectLst>
                  <a:outerShdw blurRad="38100" dist="38100" dir="2700000" algn="tl">
                    <a:srgbClr val="000000">
                      <a:alpha val="43137"/>
                    </a:srgbClr>
                  </a:outerShdw>
                </a:effectLst>
              </a:rPr>
              <a:t>SCOUT AND GUIDE</a:t>
            </a:r>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lstStyle/>
          <a:p>
            <a:pPr algn="ctr">
              <a:buNone/>
            </a:pPr>
            <a:r>
              <a:rPr lang="en-IN" b="1" dirty="0">
                <a:solidFill>
                  <a:schemeClr val="accent4">
                    <a:lumMod val="75000"/>
                  </a:schemeClr>
                </a:solidFill>
                <a:effectLst>
                  <a:outerShdw blurRad="38100" dist="38100" dir="2700000" algn="tl">
                    <a:srgbClr val="000000">
                      <a:alpha val="43137"/>
                    </a:srgbClr>
                  </a:outerShdw>
                </a:effectLst>
              </a:rPr>
              <a:t>Scout and Guide</a:t>
            </a:r>
          </a:p>
          <a:p>
            <a:pPr algn="ctr">
              <a:buNone/>
            </a:pPr>
            <a:endParaRPr lang="en-IN" sz="1600" b="1" dirty="0">
              <a:solidFill>
                <a:schemeClr val="tx2">
                  <a:lumMod val="50000"/>
                </a:schemeClr>
              </a:solidFill>
              <a:latin typeface="Arial Rounded MT Bold" pitchFamily="34" charset="0"/>
            </a:endParaRPr>
          </a:p>
          <a:p>
            <a:pPr algn="ctr">
              <a:buNone/>
            </a:pPr>
            <a:endParaRPr lang="en-IN" sz="1600" b="1" dirty="0">
              <a:solidFill>
                <a:schemeClr val="tx2">
                  <a:lumMod val="50000"/>
                </a:schemeClr>
              </a:solidFill>
              <a:latin typeface="Arial Rounded MT Bold" pitchFamily="34" charset="0"/>
            </a:endParaRPr>
          </a:p>
          <a:p>
            <a:pPr algn="ctr">
              <a:buNone/>
            </a:pPr>
            <a:r>
              <a:rPr lang="en-IN" sz="2000" b="1" dirty="0">
                <a:solidFill>
                  <a:schemeClr val="accent2">
                    <a:lumMod val="50000"/>
                  </a:schemeClr>
                </a:solidFill>
                <a:effectLst>
                  <a:outerShdw blurRad="38100" dist="38100" dir="2700000" algn="tl">
                    <a:srgbClr val="000000">
                      <a:alpha val="43137"/>
                    </a:srgbClr>
                  </a:outerShdw>
                </a:effectLst>
                <a:latin typeface="Arial Rounded MT Bold" pitchFamily="34" charset="0"/>
              </a:rPr>
              <a:t>Students and Teachers of </a:t>
            </a:r>
            <a:r>
              <a:rPr lang="en-IN" sz="2000" b="1" dirty="0" err="1">
                <a:solidFill>
                  <a:schemeClr val="accent2">
                    <a:lumMod val="50000"/>
                  </a:schemeClr>
                </a:solidFill>
                <a:effectLst>
                  <a:outerShdw blurRad="38100" dist="38100" dir="2700000" algn="tl">
                    <a:srgbClr val="000000">
                      <a:alpha val="43137"/>
                    </a:srgbClr>
                  </a:outerShdw>
                </a:effectLst>
                <a:latin typeface="Arial Rounded MT Bold" pitchFamily="34" charset="0"/>
              </a:rPr>
              <a:t>Kendriya</a:t>
            </a:r>
            <a:r>
              <a:rPr lang="en-IN" sz="2000" b="1" dirty="0">
                <a:solidFill>
                  <a:schemeClr val="accent2">
                    <a:lumMod val="50000"/>
                  </a:schemeClr>
                </a:solidFill>
                <a:effectLst>
                  <a:outerShdw blurRad="38100" dist="38100" dir="2700000" algn="tl">
                    <a:srgbClr val="000000">
                      <a:alpha val="43137"/>
                    </a:srgbClr>
                  </a:outerShdw>
                </a:effectLst>
                <a:latin typeface="Arial Rounded MT Bold" pitchFamily="34" charset="0"/>
              </a:rPr>
              <a:t> </a:t>
            </a:r>
            <a:r>
              <a:rPr lang="en-IN" sz="2000" b="1" dirty="0" err="1">
                <a:solidFill>
                  <a:schemeClr val="accent2">
                    <a:lumMod val="50000"/>
                  </a:schemeClr>
                </a:solidFill>
                <a:effectLst>
                  <a:outerShdw blurRad="38100" dist="38100" dir="2700000" algn="tl">
                    <a:srgbClr val="000000">
                      <a:alpha val="43137"/>
                    </a:srgbClr>
                  </a:outerShdw>
                </a:effectLst>
                <a:latin typeface="Arial Rounded MT Bold" pitchFamily="34" charset="0"/>
              </a:rPr>
              <a:t>Vidyalaya</a:t>
            </a:r>
            <a:r>
              <a:rPr lang="en-IN" sz="2000" b="1" dirty="0">
                <a:solidFill>
                  <a:schemeClr val="accent2">
                    <a:lumMod val="50000"/>
                  </a:schemeClr>
                </a:solidFill>
                <a:effectLst>
                  <a:outerShdw blurRad="38100" dist="38100" dir="2700000" algn="tl">
                    <a:srgbClr val="000000">
                      <a:alpha val="43137"/>
                    </a:srgbClr>
                  </a:outerShdw>
                </a:effectLst>
                <a:latin typeface="Arial Rounded MT Bold" pitchFamily="34" charset="0"/>
              </a:rPr>
              <a:t> </a:t>
            </a:r>
            <a:r>
              <a:rPr lang="en-IN" sz="2000" b="1" dirty="0" err="1">
                <a:solidFill>
                  <a:schemeClr val="accent2">
                    <a:lumMod val="50000"/>
                  </a:schemeClr>
                </a:solidFill>
                <a:effectLst>
                  <a:outerShdw blurRad="38100" dist="38100" dir="2700000" algn="tl">
                    <a:srgbClr val="000000">
                      <a:alpha val="43137"/>
                    </a:srgbClr>
                  </a:outerShdw>
                </a:effectLst>
                <a:latin typeface="Arial Rounded MT Bold" pitchFamily="34" charset="0"/>
              </a:rPr>
              <a:t>Sangathan</a:t>
            </a:r>
            <a:r>
              <a:rPr lang="en-IN" sz="2000" b="1" dirty="0">
                <a:solidFill>
                  <a:schemeClr val="accent2">
                    <a:lumMod val="50000"/>
                  </a:schemeClr>
                </a:solidFill>
                <a:effectLst>
                  <a:outerShdw blurRad="38100" dist="38100" dir="2700000" algn="tl">
                    <a:srgbClr val="000000">
                      <a:alpha val="43137"/>
                    </a:srgbClr>
                  </a:outerShdw>
                </a:effectLst>
                <a:latin typeface="Arial Rounded MT Bold" pitchFamily="34" charset="0"/>
              </a:rPr>
              <a:t> are actively participating in Scout and Guide move and representing the Organization at Highest Level by bagging </a:t>
            </a:r>
            <a:r>
              <a:rPr lang="en-IN" sz="2000" b="1" dirty="0" err="1">
                <a:solidFill>
                  <a:schemeClr val="accent2">
                    <a:lumMod val="50000"/>
                  </a:schemeClr>
                </a:solidFill>
                <a:effectLst>
                  <a:outerShdw blurRad="38100" dist="38100" dir="2700000" algn="tl">
                    <a:srgbClr val="000000">
                      <a:alpha val="43137"/>
                    </a:srgbClr>
                  </a:outerShdw>
                </a:effectLst>
                <a:latin typeface="Arial Rounded MT Bold" pitchFamily="34" charset="0"/>
              </a:rPr>
              <a:t>Rastrapati</a:t>
            </a:r>
            <a:r>
              <a:rPr lang="en-IN" sz="2000" b="1" dirty="0">
                <a:solidFill>
                  <a:schemeClr val="accent2">
                    <a:lumMod val="50000"/>
                  </a:schemeClr>
                </a:solidFill>
                <a:effectLst>
                  <a:outerShdw blurRad="38100" dist="38100" dir="2700000" algn="tl">
                    <a:srgbClr val="000000">
                      <a:alpha val="43137"/>
                    </a:srgbClr>
                  </a:outerShdw>
                </a:effectLst>
                <a:latin typeface="Arial Rounded MT Bold" pitchFamily="34" charset="0"/>
              </a:rPr>
              <a:t> Award</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Autofit/>
          </a:bodyPr>
          <a:lstStyle/>
          <a:p>
            <a:r>
              <a:rPr lang="en-IN" sz="7200" dirty="0">
                <a:solidFill>
                  <a:schemeClr val="accent5">
                    <a:lumMod val="50000"/>
                  </a:schemeClr>
                </a:solidFill>
                <a:effectLst>
                  <a:outerShdw blurRad="38100" dist="38100" dir="2700000" algn="tl">
                    <a:srgbClr val="000000">
                      <a:alpha val="43137"/>
                    </a:srgbClr>
                  </a:outerShdw>
                </a:effectLst>
              </a:rPr>
              <a:t>NCC</a:t>
            </a:r>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lstStyle/>
          <a:p>
            <a:pPr algn="ctr">
              <a:buNone/>
            </a:pPr>
            <a:r>
              <a:rPr lang="en-IN" b="1" dirty="0">
                <a:solidFill>
                  <a:schemeClr val="accent4">
                    <a:lumMod val="75000"/>
                  </a:schemeClr>
                </a:solidFill>
                <a:effectLst>
                  <a:outerShdw blurRad="38100" dist="38100" dir="2700000" algn="tl">
                    <a:srgbClr val="000000">
                      <a:alpha val="43137"/>
                    </a:srgbClr>
                  </a:outerShdw>
                </a:effectLst>
              </a:rPr>
              <a:t>NATIONAL CADET CORP</a:t>
            </a:r>
          </a:p>
          <a:p>
            <a:pPr algn="ctr">
              <a:buNone/>
            </a:pPr>
            <a:endParaRPr lang="en-IN" sz="2000" b="1" dirty="0">
              <a:solidFill>
                <a:schemeClr val="accent2">
                  <a:lumMod val="50000"/>
                </a:schemeClr>
              </a:solidFill>
            </a:endParaRPr>
          </a:p>
          <a:p>
            <a:pPr algn="ctr">
              <a:buNone/>
            </a:pPr>
            <a:endParaRPr lang="en-IN" sz="2000" b="1" dirty="0">
              <a:solidFill>
                <a:schemeClr val="accent2">
                  <a:lumMod val="50000"/>
                </a:schemeClr>
              </a:solidFill>
            </a:endParaRPr>
          </a:p>
          <a:p>
            <a:pPr algn="ctr">
              <a:buNone/>
            </a:pPr>
            <a:r>
              <a:rPr lang="en-IN" sz="2000" b="1" dirty="0">
                <a:solidFill>
                  <a:schemeClr val="accent2">
                    <a:lumMod val="50000"/>
                  </a:schemeClr>
                </a:solidFill>
              </a:rPr>
              <a:t>NCC move is established in </a:t>
            </a:r>
            <a:r>
              <a:rPr lang="en-IN" sz="2000" b="1" dirty="0" err="1">
                <a:solidFill>
                  <a:schemeClr val="accent2">
                    <a:lumMod val="50000"/>
                  </a:schemeClr>
                </a:solidFill>
              </a:rPr>
              <a:t>Kendriya</a:t>
            </a:r>
            <a:r>
              <a:rPr lang="en-IN" sz="2000" b="1" dirty="0">
                <a:solidFill>
                  <a:schemeClr val="accent2">
                    <a:lumMod val="50000"/>
                  </a:schemeClr>
                </a:solidFill>
              </a:rPr>
              <a:t> </a:t>
            </a:r>
            <a:r>
              <a:rPr lang="en-IN" sz="2000" b="1" dirty="0" err="1">
                <a:solidFill>
                  <a:schemeClr val="accent2">
                    <a:lumMod val="50000"/>
                  </a:schemeClr>
                </a:solidFill>
              </a:rPr>
              <a:t>Vidyalaya</a:t>
            </a:r>
            <a:r>
              <a:rPr lang="en-IN" sz="2000" b="1" dirty="0">
                <a:solidFill>
                  <a:schemeClr val="accent2">
                    <a:lumMod val="50000"/>
                  </a:schemeClr>
                </a:solidFill>
              </a:rPr>
              <a:t> </a:t>
            </a:r>
            <a:r>
              <a:rPr lang="en-IN" sz="2000" b="1" dirty="0" err="1">
                <a:solidFill>
                  <a:schemeClr val="accent2">
                    <a:lumMod val="50000"/>
                  </a:schemeClr>
                </a:solidFill>
              </a:rPr>
              <a:t>Sangathan</a:t>
            </a:r>
            <a:r>
              <a:rPr lang="en-IN" sz="2000" b="1" dirty="0">
                <a:solidFill>
                  <a:schemeClr val="accent2">
                    <a:lumMod val="50000"/>
                  </a:schemeClr>
                </a:solidFill>
              </a:rPr>
              <a:t> to promote discipline and Love for Nation. NCC move helps the students for future establishment also and the students are representing at Republic Day Parade.</a:t>
            </a:r>
            <a:endParaRPr lang="en-IN" dirty="0"/>
          </a:p>
          <a:p>
            <a:pPr algn="ctr">
              <a:buNone/>
            </a:pPr>
            <a:endParaRPr lang="en-IN" sz="1600" b="1" dirty="0">
              <a:solidFill>
                <a:schemeClr val="tx2"/>
              </a:solidFill>
              <a:latin typeface="Arial Rounded MT Bold" pitchFamily="34" charset="0"/>
            </a:endParaRPr>
          </a:p>
          <a:p>
            <a:pPr algn="ctr">
              <a:buNone/>
            </a:pPr>
            <a:endParaRPr lang="en-IN" sz="1600" b="1" dirty="0">
              <a:solidFill>
                <a:schemeClr val="tx2">
                  <a:lumMod val="50000"/>
                </a:schemeClr>
              </a:solidFill>
              <a:latin typeface="Arial Rounded MT Bold"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Autofit/>
          </a:bodyPr>
          <a:lstStyle/>
          <a:p>
            <a:r>
              <a:rPr lang="en-IN" sz="7200" dirty="0">
                <a:solidFill>
                  <a:schemeClr val="accent5">
                    <a:lumMod val="50000"/>
                  </a:schemeClr>
                </a:solidFill>
                <a:effectLst>
                  <a:outerShdw blurRad="38100" dist="38100" dir="2700000" algn="tl">
                    <a:srgbClr val="000000">
                      <a:alpha val="43137"/>
                    </a:srgbClr>
                  </a:outerShdw>
                </a:effectLst>
              </a:rPr>
              <a:t>SHALA DARPAN</a:t>
            </a:r>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lstStyle/>
          <a:p>
            <a:pPr algn="ctr">
              <a:buNone/>
            </a:pPr>
            <a:r>
              <a:rPr lang="en-IN" b="1" dirty="0">
                <a:solidFill>
                  <a:schemeClr val="accent4">
                    <a:lumMod val="75000"/>
                  </a:schemeClr>
                </a:solidFill>
                <a:effectLst>
                  <a:outerShdw blurRad="38100" dist="38100" dir="2700000" algn="tl">
                    <a:srgbClr val="000000">
                      <a:alpha val="43137"/>
                    </a:srgbClr>
                  </a:outerShdw>
                </a:effectLst>
              </a:rPr>
              <a:t>SHALA DARPAN</a:t>
            </a:r>
          </a:p>
          <a:p>
            <a:pPr algn="ctr">
              <a:buNone/>
            </a:pPr>
            <a:endParaRPr lang="en-IN" b="1" dirty="0">
              <a:solidFill>
                <a:schemeClr val="accent4">
                  <a:lumMod val="75000"/>
                </a:schemeClr>
              </a:solidFill>
              <a:effectLst>
                <a:outerShdw blurRad="38100" dist="38100" dir="2700000" algn="tl">
                  <a:srgbClr val="000000">
                    <a:alpha val="43137"/>
                  </a:srgbClr>
                </a:outerShdw>
              </a:effectLst>
            </a:endParaRPr>
          </a:p>
          <a:p>
            <a:pPr algn="ctr">
              <a:buNone/>
            </a:pPr>
            <a:r>
              <a:rPr lang="en-IN" sz="2000" b="1" dirty="0" err="1">
                <a:solidFill>
                  <a:schemeClr val="accent2">
                    <a:lumMod val="50000"/>
                  </a:schemeClr>
                </a:solidFill>
              </a:rPr>
              <a:t>Shala</a:t>
            </a:r>
            <a:r>
              <a:rPr lang="en-IN" sz="2000" b="1" dirty="0">
                <a:solidFill>
                  <a:schemeClr val="accent2">
                    <a:lumMod val="50000"/>
                  </a:schemeClr>
                </a:solidFill>
              </a:rPr>
              <a:t> </a:t>
            </a:r>
            <a:r>
              <a:rPr lang="en-IN" sz="2000" b="1" dirty="0" err="1">
                <a:solidFill>
                  <a:schemeClr val="accent2">
                    <a:lumMod val="50000"/>
                  </a:schemeClr>
                </a:solidFill>
              </a:rPr>
              <a:t>Darpan</a:t>
            </a:r>
            <a:r>
              <a:rPr lang="en-IN" sz="2000" b="1" dirty="0">
                <a:solidFill>
                  <a:schemeClr val="accent2">
                    <a:lumMod val="50000"/>
                  </a:schemeClr>
                </a:solidFill>
              </a:rPr>
              <a:t> Program is initiative of KVS and MHRD to establish a transparent and impulsive communication system between all the stake holders of organization. Under this scheme all the information are installed on a common platform to integrate the bonding between School and Society</a:t>
            </a:r>
            <a:r>
              <a:rPr lang="en-IN" dirty="0"/>
              <a:t>.</a:t>
            </a:r>
          </a:p>
          <a:p>
            <a:pPr algn="ctr">
              <a:buNone/>
            </a:pPr>
            <a:endParaRPr lang="en-IN" sz="1600" b="1" dirty="0">
              <a:solidFill>
                <a:schemeClr val="tx2"/>
              </a:solidFill>
              <a:latin typeface="Arial Rounded MT Bold" pitchFamily="34" charset="0"/>
            </a:endParaRPr>
          </a:p>
          <a:p>
            <a:pPr algn="ctr">
              <a:buNone/>
            </a:pPr>
            <a:endParaRPr lang="en-IN" sz="1600" b="1" dirty="0">
              <a:solidFill>
                <a:schemeClr val="tx2">
                  <a:lumMod val="50000"/>
                </a:schemeClr>
              </a:solidFill>
              <a:latin typeface="Arial Rounded MT Bold"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Autofit/>
          </a:bodyPr>
          <a:lstStyle/>
          <a:p>
            <a:r>
              <a:rPr lang="en-IN" sz="7200" dirty="0">
                <a:solidFill>
                  <a:schemeClr val="accent5">
                    <a:lumMod val="50000"/>
                  </a:schemeClr>
                </a:solidFill>
                <a:effectLst>
                  <a:outerShdw blurRad="38100" dist="38100" dir="2700000" algn="tl">
                    <a:srgbClr val="000000">
                      <a:alpha val="43137"/>
                    </a:srgbClr>
                  </a:outerShdw>
                </a:effectLst>
              </a:rPr>
              <a:t>SEEMA DARSHAN</a:t>
            </a:r>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lstStyle/>
          <a:p>
            <a:pPr algn="ctr">
              <a:buNone/>
            </a:pPr>
            <a:r>
              <a:rPr lang="en-IN" b="1" dirty="0">
                <a:solidFill>
                  <a:schemeClr val="accent4">
                    <a:lumMod val="75000"/>
                  </a:schemeClr>
                </a:solidFill>
                <a:effectLst>
                  <a:outerShdw blurRad="38100" dist="38100" dir="2700000" algn="tl">
                    <a:srgbClr val="000000">
                      <a:alpha val="43137"/>
                    </a:srgbClr>
                  </a:outerShdw>
                </a:effectLst>
              </a:rPr>
              <a:t>SEEMA DARSHAN</a:t>
            </a:r>
          </a:p>
          <a:p>
            <a:pPr algn="ctr">
              <a:buNone/>
            </a:pPr>
            <a:endParaRPr lang="en-IN" b="1" dirty="0">
              <a:solidFill>
                <a:schemeClr val="accent4">
                  <a:lumMod val="75000"/>
                </a:schemeClr>
              </a:solidFill>
              <a:effectLst>
                <a:outerShdw blurRad="38100" dist="38100" dir="2700000" algn="tl">
                  <a:srgbClr val="000000">
                    <a:alpha val="43137"/>
                  </a:srgbClr>
                </a:outerShdw>
              </a:effectLst>
            </a:endParaRPr>
          </a:p>
          <a:p>
            <a:pPr algn="ctr">
              <a:buNone/>
            </a:pPr>
            <a:r>
              <a:rPr lang="en-IN" sz="2000" b="1" dirty="0" err="1">
                <a:solidFill>
                  <a:schemeClr val="accent2">
                    <a:lumMod val="50000"/>
                  </a:schemeClr>
                </a:solidFill>
              </a:rPr>
              <a:t>Seema</a:t>
            </a:r>
            <a:r>
              <a:rPr lang="en-IN" sz="2000" b="1" dirty="0">
                <a:solidFill>
                  <a:schemeClr val="accent2">
                    <a:lumMod val="50000"/>
                  </a:schemeClr>
                </a:solidFill>
              </a:rPr>
              <a:t> </a:t>
            </a:r>
            <a:r>
              <a:rPr lang="en-IN" sz="2000" b="1" dirty="0" err="1">
                <a:solidFill>
                  <a:schemeClr val="accent2">
                    <a:lumMod val="50000"/>
                  </a:schemeClr>
                </a:solidFill>
              </a:rPr>
              <a:t>Darshan</a:t>
            </a:r>
            <a:r>
              <a:rPr lang="en-IN" sz="2000" b="1" dirty="0">
                <a:solidFill>
                  <a:schemeClr val="accent2">
                    <a:lumMod val="50000"/>
                  </a:schemeClr>
                </a:solidFill>
              </a:rPr>
              <a:t> program is initiative of Ministry of Defence under this program group of students and teachers are visiting Border and sensing the security </a:t>
            </a:r>
            <a:r>
              <a:rPr lang="en-IN" sz="2000" b="1" dirty="0" err="1">
                <a:solidFill>
                  <a:schemeClr val="accent2">
                    <a:lumMod val="50000"/>
                  </a:schemeClr>
                </a:solidFill>
              </a:rPr>
              <a:t>arrangments</a:t>
            </a:r>
            <a:r>
              <a:rPr lang="en-IN" sz="2000" b="1" dirty="0">
                <a:solidFill>
                  <a:schemeClr val="accent2">
                    <a:lumMod val="50000"/>
                  </a:schemeClr>
                </a:solidFill>
              </a:rPr>
              <a:t> and efforts laid by soldiers at borders.</a:t>
            </a:r>
          </a:p>
          <a:p>
            <a:pPr algn="ctr">
              <a:buNone/>
            </a:pPr>
            <a:r>
              <a:rPr lang="en-IN" sz="2000" b="1" dirty="0" err="1">
                <a:solidFill>
                  <a:schemeClr val="accent2">
                    <a:lumMod val="50000"/>
                  </a:schemeClr>
                </a:solidFill>
              </a:rPr>
              <a:t>Kendriya</a:t>
            </a:r>
            <a:r>
              <a:rPr lang="en-IN" sz="2000" b="1" dirty="0">
                <a:solidFill>
                  <a:schemeClr val="accent2">
                    <a:lumMod val="50000"/>
                  </a:schemeClr>
                </a:solidFill>
              </a:rPr>
              <a:t> </a:t>
            </a:r>
            <a:r>
              <a:rPr lang="en-IN" sz="2000" b="1" dirty="0" err="1">
                <a:solidFill>
                  <a:schemeClr val="accent2">
                    <a:lumMod val="50000"/>
                  </a:schemeClr>
                </a:solidFill>
              </a:rPr>
              <a:t>Vidyalaya</a:t>
            </a:r>
            <a:r>
              <a:rPr lang="en-IN" sz="2000" b="1" dirty="0">
                <a:solidFill>
                  <a:schemeClr val="accent2">
                    <a:lumMod val="50000"/>
                  </a:schemeClr>
                </a:solidFill>
              </a:rPr>
              <a:t> </a:t>
            </a:r>
            <a:r>
              <a:rPr lang="en-IN" sz="2000" b="1" dirty="0" err="1">
                <a:solidFill>
                  <a:schemeClr val="accent2">
                    <a:lumMod val="50000"/>
                  </a:schemeClr>
                </a:solidFill>
              </a:rPr>
              <a:t>Sangathan</a:t>
            </a:r>
            <a:r>
              <a:rPr lang="en-IN" sz="2000" b="1" dirty="0">
                <a:solidFill>
                  <a:schemeClr val="accent2">
                    <a:lumMod val="50000"/>
                  </a:schemeClr>
                </a:solidFill>
              </a:rPr>
              <a:t> Jammu Region takes proud </a:t>
            </a:r>
            <a:r>
              <a:rPr lang="en-IN" sz="2000" b="1" dirty="0" err="1">
                <a:solidFill>
                  <a:schemeClr val="accent2">
                    <a:lumMod val="50000"/>
                  </a:schemeClr>
                </a:solidFill>
              </a:rPr>
              <a:t>previlage</a:t>
            </a:r>
            <a:r>
              <a:rPr lang="en-IN" sz="2000" b="1" dirty="0">
                <a:solidFill>
                  <a:schemeClr val="accent2">
                    <a:lumMod val="50000"/>
                  </a:schemeClr>
                </a:solidFill>
              </a:rPr>
              <a:t> to organize SEEMA DARSHAN program and organizing visit of </a:t>
            </a:r>
            <a:r>
              <a:rPr lang="en-IN" sz="2000" b="1" dirty="0" err="1">
                <a:solidFill>
                  <a:schemeClr val="accent2">
                    <a:lumMod val="50000"/>
                  </a:schemeClr>
                </a:solidFill>
              </a:rPr>
              <a:t>Kendriya</a:t>
            </a:r>
            <a:r>
              <a:rPr lang="en-IN" sz="2000" b="1" dirty="0">
                <a:solidFill>
                  <a:schemeClr val="accent2">
                    <a:lumMod val="50000"/>
                  </a:schemeClr>
                </a:solidFill>
              </a:rPr>
              <a:t> </a:t>
            </a:r>
            <a:r>
              <a:rPr lang="en-IN" sz="2000" b="1" dirty="0" err="1">
                <a:solidFill>
                  <a:schemeClr val="accent2">
                    <a:lumMod val="50000"/>
                  </a:schemeClr>
                </a:solidFill>
              </a:rPr>
              <a:t>Vidyalaya</a:t>
            </a:r>
            <a:r>
              <a:rPr lang="en-IN" sz="2000" b="1" dirty="0">
                <a:solidFill>
                  <a:schemeClr val="accent2">
                    <a:lumMod val="50000"/>
                  </a:schemeClr>
                </a:solidFill>
              </a:rPr>
              <a:t> and </a:t>
            </a:r>
            <a:r>
              <a:rPr lang="en-IN" sz="2000" b="1" dirty="0" err="1">
                <a:solidFill>
                  <a:schemeClr val="accent2">
                    <a:lumMod val="50000"/>
                  </a:schemeClr>
                </a:solidFill>
              </a:rPr>
              <a:t>Navodaya</a:t>
            </a:r>
            <a:r>
              <a:rPr lang="en-IN" sz="2000" b="1" dirty="0">
                <a:solidFill>
                  <a:schemeClr val="accent2">
                    <a:lumMod val="50000"/>
                  </a:schemeClr>
                </a:solidFill>
              </a:rPr>
              <a:t> </a:t>
            </a:r>
            <a:r>
              <a:rPr lang="en-IN" sz="2000" b="1" dirty="0" err="1">
                <a:solidFill>
                  <a:schemeClr val="accent2">
                    <a:lumMod val="50000"/>
                  </a:schemeClr>
                </a:solidFill>
              </a:rPr>
              <a:t>Vidyalaya</a:t>
            </a:r>
            <a:r>
              <a:rPr lang="en-IN" sz="2000" b="1" dirty="0">
                <a:solidFill>
                  <a:schemeClr val="accent2">
                    <a:lumMod val="50000"/>
                  </a:schemeClr>
                </a:solidFill>
              </a:rPr>
              <a:t> Students every year.</a:t>
            </a:r>
            <a:endParaRPr lang="en-IN" dirty="0"/>
          </a:p>
          <a:p>
            <a:pPr algn="ctr">
              <a:buNone/>
            </a:pPr>
            <a:endParaRPr lang="en-IN" sz="1600" b="1" dirty="0">
              <a:solidFill>
                <a:schemeClr val="tx2"/>
              </a:solidFill>
              <a:latin typeface="Arial Rounded MT Bold" pitchFamily="34" charset="0"/>
            </a:endParaRPr>
          </a:p>
          <a:p>
            <a:pPr algn="ctr">
              <a:buNone/>
            </a:pPr>
            <a:endParaRPr lang="en-IN" sz="1600" b="1" dirty="0">
              <a:solidFill>
                <a:schemeClr val="tx2">
                  <a:lumMod val="50000"/>
                </a:schemeClr>
              </a:solidFill>
              <a:latin typeface="Arial Rounded MT Bold"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Autofit/>
          </a:bodyPr>
          <a:lstStyle/>
          <a:p>
            <a:r>
              <a:rPr lang="en-IN" sz="7200" dirty="0">
                <a:solidFill>
                  <a:schemeClr val="accent5">
                    <a:lumMod val="50000"/>
                  </a:schemeClr>
                </a:solidFill>
                <a:effectLst>
                  <a:outerShdw blurRad="38100" dist="38100" dir="2700000" algn="tl">
                    <a:srgbClr val="000000">
                      <a:alpha val="43137"/>
                    </a:srgbClr>
                  </a:outerShdw>
                </a:effectLst>
              </a:rPr>
              <a:t>DIGITAL INDIA</a:t>
            </a:r>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lstStyle/>
          <a:p>
            <a:pPr algn="ctr">
              <a:buNone/>
            </a:pPr>
            <a:r>
              <a:rPr lang="en-IN" b="1" dirty="0">
                <a:solidFill>
                  <a:schemeClr val="accent4">
                    <a:lumMod val="75000"/>
                  </a:schemeClr>
                </a:solidFill>
                <a:effectLst>
                  <a:outerShdw blurRad="38100" dist="38100" dir="2700000" algn="tl">
                    <a:srgbClr val="000000">
                      <a:alpha val="43137"/>
                    </a:srgbClr>
                  </a:outerShdw>
                </a:effectLst>
              </a:rPr>
              <a:t>DIGITAL INDIA INITIATIVE</a:t>
            </a:r>
          </a:p>
          <a:p>
            <a:pPr algn="ctr">
              <a:buNone/>
            </a:pPr>
            <a:endParaRPr lang="en-IN" sz="2000" b="1" dirty="0">
              <a:solidFill>
                <a:schemeClr val="accent2">
                  <a:lumMod val="50000"/>
                </a:schemeClr>
              </a:solidFill>
            </a:endParaRPr>
          </a:p>
          <a:p>
            <a:pPr algn="ctr">
              <a:buNone/>
            </a:pPr>
            <a:r>
              <a:rPr lang="en-IN" sz="2000" b="1" dirty="0">
                <a:solidFill>
                  <a:schemeClr val="accent2">
                    <a:lumMod val="50000"/>
                  </a:schemeClr>
                </a:solidFill>
                <a:latin typeface="Arial Rounded MT Bold" pitchFamily="34" charset="0"/>
              </a:rPr>
              <a:t>The students of </a:t>
            </a:r>
            <a:r>
              <a:rPr lang="en-IN" sz="2000" b="1" dirty="0" err="1">
                <a:solidFill>
                  <a:schemeClr val="accent2">
                    <a:lumMod val="50000"/>
                  </a:schemeClr>
                </a:solidFill>
                <a:latin typeface="Arial Rounded MT Bold" pitchFamily="34" charset="0"/>
              </a:rPr>
              <a:t>Kendriya</a:t>
            </a:r>
            <a:r>
              <a:rPr lang="en-IN" sz="2000" b="1" dirty="0">
                <a:solidFill>
                  <a:schemeClr val="accent2">
                    <a:lumMod val="50000"/>
                  </a:schemeClr>
                </a:solidFill>
                <a:latin typeface="Arial Rounded MT Bold" pitchFamily="34" charset="0"/>
              </a:rPr>
              <a:t> </a:t>
            </a:r>
            <a:r>
              <a:rPr lang="en-IN" sz="2000" b="1" dirty="0" err="1">
                <a:solidFill>
                  <a:schemeClr val="accent2">
                    <a:lumMod val="50000"/>
                  </a:schemeClr>
                </a:solidFill>
                <a:latin typeface="Arial Rounded MT Bold" pitchFamily="34" charset="0"/>
              </a:rPr>
              <a:t>Vidyalaya</a:t>
            </a:r>
            <a:r>
              <a:rPr lang="en-IN" sz="2000" b="1" dirty="0">
                <a:solidFill>
                  <a:schemeClr val="accent2">
                    <a:lumMod val="50000"/>
                  </a:schemeClr>
                </a:solidFill>
                <a:latin typeface="Arial Rounded MT Bold" pitchFamily="34" charset="0"/>
              </a:rPr>
              <a:t> </a:t>
            </a:r>
            <a:r>
              <a:rPr lang="en-IN" sz="2000" b="1" dirty="0" err="1">
                <a:solidFill>
                  <a:schemeClr val="accent2">
                    <a:lumMod val="50000"/>
                  </a:schemeClr>
                </a:solidFill>
                <a:latin typeface="Arial Rounded MT Bold" pitchFamily="34" charset="0"/>
              </a:rPr>
              <a:t>Sangathan</a:t>
            </a:r>
            <a:r>
              <a:rPr lang="en-IN" sz="2000" b="1" dirty="0">
                <a:solidFill>
                  <a:schemeClr val="accent2">
                    <a:lumMod val="50000"/>
                  </a:schemeClr>
                </a:solidFill>
                <a:latin typeface="Arial Rounded MT Bold" pitchFamily="34" charset="0"/>
              </a:rPr>
              <a:t> are participating for all the digital India initiative launched by the Government of India.</a:t>
            </a:r>
            <a:endParaRPr lang="en-IN" sz="1600" b="1" dirty="0">
              <a:solidFill>
                <a:schemeClr val="tx2"/>
              </a:solidFill>
              <a:latin typeface="Arial Rounded MT Bold" pitchFamily="34" charset="0"/>
            </a:endParaRPr>
          </a:p>
          <a:p>
            <a:pPr algn="ctr">
              <a:buNone/>
            </a:pPr>
            <a:endParaRPr lang="en-IN" sz="1600" b="1" dirty="0">
              <a:solidFill>
                <a:schemeClr val="tx2"/>
              </a:solidFill>
              <a:latin typeface="Arial Rounded MT Bold" pitchFamily="34" charset="0"/>
            </a:endParaRPr>
          </a:p>
          <a:p>
            <a:pPr algn="ctr">
              <a:buNone/>
            </a:pPr>
            <a:endParaRPr lang="en-IN" sz="1600" b="1" dirty="0">
              <a:solidFill>
                <a:schemeClr val="tx2"/>
              </a:solidFill>
              <a:latin typeface="Arial Rounded MT Bold" pitchFamily="34" charset="0"/>
            </a:endParaRPr>
          </a:p>
          <a:p>
            <a:pPr algn="ctr">
              <a:buNone/>
            </a:pPr>
            <a:r>
              <a:rPr lang="en-IN" sz="1600" b="1" dirty="0">
                <a:solidFill>
                  <a:schemeClr val="tx2"/>
                </a:solidFill>
                <a:latin typeface="Arial Rounded MT Bold" pitchFamily="34" charset="0"/>
              </a:rPr>
              <a:t>The students of </a:t>
            </a:r>
            <a:r>
              <a:rPr lang="en-IN" sz="1600" b="1" dirty="0" err="1">
                <a:solidFill>
                  <a:schemeClr val="tx2"/>
                </a:solidFill>
                <a:latin typeface="Arial Rounded MT Bold" pitchFamily="34" charset="0"/>
              </a:rPr>
              <a:t>Kendriya</a:t>
            </a:r>
            <a:r>
              <a:rPr lang="en-IN" sz="1600" b="1" dirty="0">
                <a:solidFill>
                  <a:schemeClr val="tx2"/>
                </a:solidFill>
                <a:latin typeface="Arial Rounded MT Bold" pitchFamily="34" charset="0"/>
              </a:rPr>
              <a:t> </a:t>
            </a:r>
            <a:r>
              <a:rPr lang="en-IN" sz="1600" b="1" dirty="0" err="1">
                <a:solidFill>
                  <a:schemeClr val="tx2"/>
                </a:solidFill>
                <a:latin typeface="Arial Rounded MT Bold" pitchFamily="34" charset="0"/>
              </a:rPr>
              <a:t>Vidyalaya</a:t>
            </a:r>
            <a:r>
              <a:rPr lang="en-IN" sz="1600" b="1" dirty="0">
                <a:solidFill>
                  <a:schemeClr val="tx2"/>
                </a:solidFill>
                <a:latin typeface="Arial Rounded MT Bold" pitchFamily="34" charset="0"/>
              </a:rPr>
              <a:t> </a:t>
            </a:r>
            <a:r>
              <a:rPr lang="en-IN" sz="1600" b="1" dirty="0" err="1">
                <a:solidFill>
                  <a:schemeClr val="tx2"/>
                </a:solidFill>
                <a:latin typeface="Arial Rounded MT Bold" pitchFamily="34" charset="0"/>
              </a:rPr>
              <a:t>Sangathan</a:t>
            </a:r>
            <a:r>
              <a:rPr lang="en-IN" sz="1600" b="1" dirty="0">
                <a:solidFill>
                  <a:schemeClr val="tx2"/>
                </a:solidFill>
                <a:latin typeface="Arial Rounded MT Bold" pitchFamily="34" charset="0"/>
              </a:rPr>
              <a:t> are participating and leaving a landmark also.</a:t>
            </a:r>
            <a:endParaRPr lang="en-IN" sz="1600" b="1" dirty="0">
              <a:solidFill>
                <a:schemeClr val="tx2">
                  <a:lumMod val="50000"/>
                </a:schemeClr>
              </a:solidFill>
              <a:latin typeface="Arial Rounded MT Bold"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Autofit/>
          </a:bodyPr>
          <a:lstStyle/>
          <a:p>
            <a:r>
              <a:rPr lang="en-IN" sz="7200" dirty="0">
                <a:solidFill>
                  <a:schemeClr val="accent5">
                    <a:lumMod val="50000"/>
                  </a:schemeClr>
                </a:solidFill>
                <a:effectLst>
                  <a:outerShdw blurRad="38100" dist="38100" dir="2700000" algn="tl">
                    <a:srgbClr val="000000">
                      <a:alpha val="43137"/>
                    </a:srgbClr>
                  </a:outerShdw>
                </a:effectLst>
              </a:rPr>
              <a:t>HERITAGE QUIZ</a:t>
            </a:r>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lstStyle/>
          <a:p>
            <a:pPr algn="ctr">
              <a:buNone/>
            </a:pPr>
            <a:r>
              <a:rPr lang="en-IN" b="1" dirty="0">
                <a:solidFill>
                  <a:schemeClr val="accent4">
                    <a:lumMod val="75000"/>
                  </a:schemeClr>
                </a:solidFill>
                <a:effectLst>
                  <a:outerShdw blurRad="38100" dist="38100" dir="2700000" algn="tl">
                    <a:srgbClr val="000000">
                      <a:alpha val="43137"/>
                    </a:srgbClr>
                  </a:outerShdw>
                </a:effectLst>
              </a:rPr>
              <a:t>HERITAGE QUIZ </a:t>
            </a:r>
          </a:p>
          <a:p>
            <a:pPr algn="ctr">
              <a:buNone/>
            </a:pPr>
            <a:endParaRPr lang="en-IN" sz="2000" b="1" dirty="0">
              <a:solidFill>
                <a:schemeClr val="accent2">
                  <a:lumMod val="50000"/>
                </a:schemeClr>
              </a:solidFill>
            </a:endParaRPr>
          </a:p>
          <a:p>
            <a:pPr algn="ctr">
              <a:buNone/>
            </a:pPr>
            <a:r>
              <a:rPr lang="en-IN" sz="2000" b="1" dirty="0">
                <a:solidFill>
                  <a:schemeClr val="accent2">
                    <a:lumMod val="50000"/>
                  </a:schemeClr>
                </a:solidFill>
                <a:latin typeface="Arial Rounded MT Bold" pitchFamily="34" charset="0"/>
              </a:rPr>
              <a:t>Heritage Quiz organized by Central Board of Secondary Education</a:t>
            </a:r>
          </a:p>
          <a:p>
            <a:pPr algn="ctr">
              <a:buNone/>
            </a:pPr>
            <a:r>
              <a:rPr lang="en-IN" sz="2000" b="1" dirty="0">
                <a:solidFill>
                  <a:schemeClr val="accent2">
                    <a:lumMod val="50000"/>
                  </a:schemeClr>
                </a:solidFill>
                <a:latin typeface="Arial Rounded MT Bold" pitchFamily="34" charset="0"/>
              </a:rPr>
              <a:t>National Level Quiz involving all the domains of Educational System and screened on National Channel</a:t>
            </a:r>
            <a:endParaRPr lang="en-IN" sz="1600" b="1" dirty="0">
              <a:solidFill>
                <a:schemeClr val="tx2"/>
              </a:solidFill>
              <a:latin typeface="Arial Rounded MT Bold" pitchFamily="34" charset="0"/>
            </a:endParaRPr>
          </a:p>
          <a:p>
            <a:pPr algn="ctr">
              <a:buNone/>
            </a:pPr>
            <a:endParaRPr lang="en-IN" sz="1600" b="1" dirty="0">
              <a:solidFill>
                <a:schemeClr val="tx2"/>
              </a:solidFill>
              <a:latin typeface="Arial Rounded MT Bold" pitchFamily="34" charset="0"/>
            </a:endParaRPr>
          </a:p>
          <a:p>
            <a:pPr algn="ctr">
              <a:buNone/>
            </a:pPr>
            <a:r>
              <a:rPr lang="en-IN" sz="1600" b="1" dirty="0">
                <a:solidFill>
                  <a:schemeClr val="tx2"/>
                </a:solidFill>
                <a:latin typeface="Arial Rounded MT Bold" pitchFamily="34" charset="0"/>
              </a:rPr>
              <a:t>Every year students of </a:t>
            </a:r>
            <a:r>
              <a:rPr lang="en-IN" sz="1600" b="1" dirty="0" err="1">
                <a:solidFill>
                  <a:schemeClr val="tx2"/>
                </a:solidFill>
                <a:latin typeface="Arial Rounded MT Bold" pitchFamily="34" charset="0"/>
              </a:rPr>
              <a:t>Kendriya</a:t>
            </a:r>
            <a:r>
              <a:rPr lang="en-IN" sz="1600" b="1" dirty="0">
                <a:solidFill>
                  <a:schemeClr val="tx2"/>
                </a:solidFill>
                <a:latin typeface="Arial Rounded MT Bold" pitchFamily="34" charset="0"/>
              </a:rPr>
              <a:t> </a:t>
            </a:r>
            <a:r>
              <a:rPr lang="en-IN" sz="1600" b="1" dirty="0" err="1">
                <a:solidFill>
                  <a:schemeClr val="tx2"/>
                </a:solidFill>
                <a:latin typeface="Arial Rounded MT Bold" pitchFamily="34" charset="0"/>
              </a:rPr>
              <a:t>Vidyalaya</a:t>
            </a:r>
            <a:r>
              <a:rPr lang="en-IN" sz="1600" b="1" dirty="0">
                <a:solidFill>
                  <a:schemeClr val="tx2"/>
                </a:solidFill>
                <a:latin typeface="Arial Rounded MT Bold" pitchFamily="34" charset="0"/>
              </a:rPr>
              <a:t> are participating for  promoting </a:t>
            </a:r>
          </a:p>
          <a:p>
            <a:pPr algn="ctr">
              <a:buNone/>
            </a:pPr>
            <a:r>
              <a:rPr lang="en-IN" sz="1600" b="1" dirty="0">
                <a:solidFill>
                  <a:schemeClr val="tx2"/>
                </a:solidFill>
                <a:latin typeface="Arial Rounded MT Bold" pitchFamily="34" charset="0"/>
              </a:rPr>
              <a:t>National Integration and CBSE Initiative </a:t>
            </a:r>
          </a:p>
          <a:p>
            <a:pPr algn="ctr">
              <a:buNone/>
            </a:pPr>
            <a:endParaRPr lang="en-IN" sz="1600" b="1" dirty="0">
              <a:solidFill>
                <a:schemeClr val="tx2">
                  <a:lumMod val="50000"/>
                </a:schemeClr>
              </a:solidFill>
              <a:latin typeface="Arial Rounded MT Bold"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Autofit/>
          </a:bodyPr>
          <a:lstStyle/>
          <a:p>
            <a:r>
              <a:rPr lang="en-IN" sz="7200" dirty="0">
                <a:solidFill>
                  <a:schemeClr val="accent5">
                    <a:lumMod val="50000"/>
                  </a:schemeClr>
                </a:solidFill>
                <a:effectLst>
                  <a:outerShdw blurRad="38100" dist="38100" dir="2700000" algn="tl">
                    <a:srgbClr val="000000">
                      <a:alpha val="43137"/>
                    </a:srgbClr>
                  </a:outerShdw>
                </a:effectLst>
              </a:rPr>
              <a:t>UDAAN</a:t>
            </a:r>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lstStyle/>
          <a:p>
            <a:pPr algn="ctr">
              <a:buNone/>
            </a:pPr>
            <a:r>
              <a:rPr lang="en-IN" b="1" dirty="0">
                <a:solidFill>
                  <a:schemeClr val="accent4">
                    <a:lumMod val="75000"/>
                  </a:schemeClr>
                </a:solidFill>
                <a:effectLst>
                  <a:outerShdw blurRad="38100" dist="38100" dir="2700000" algn="tl">
                    <a:srgbClr val="000000">
                      <a:alpha val="43137"/>
                    </a:srgbClr>
                  </a:outerShdw>
                </a:effectLst>
              </a:rPr>
              <a:t>Initiative of CBSE to promote and assist Girl Child for preparation of Competitive Examinations</a:t>
            </a:r>
          </a:p>
          <a:p>
            <a:pPr algn="ctr">
              <a:buNone/>
            </a:pPr>
            <a:endParaRPr lang="en-IN" sz="2000" b="1" dirty="0">
              <a:solidFill>
                <a:schemeClr val="accent2">
                  <a:lumMod val="50000"/>
                </a:schemeClr>
              </a:solidFill>
            </a:endParaRPr>
          </a:p>
          <a:p>
            <a:pPr algn="ctr">
              <a:buNone/>
            </a:pPr>
            <a:r>
              <a:rPr lang="en-IN" sz="2000" b="1" dirty="0">
                <a:solidFill>
                  <a:schemeClr val="accent2">
                    <a:lumMod val="50000"/>
                  </a:schemeClr>
                </a:solidFill>
              </a:rPr>
              <a:t>CBSE initiated and established portal to assist Girl students of Class XI and XII for preparation of competitive examinations. Some of the </a:t>
            </a:r>
            <a:r>
              <a:rPr lang="en-IN" sz="2000" b="1" dirty="0" err="1">
                <a:solidFill>
                  <a:schemeClr val="accent2">
                    <a:lumMod val="50000"/>
                  </a:schemeClr>
                </a:solidFill>
              </a:rPr>
              <a:t>Kendriya</a:t>
            </a:r>
            <a:r>
              <a:rPr lang="en-IN" sz="2000" b="1" dirty="0">
                <a:solidFill>
                  <a:schemeClr val="accent2">
                    <a:lumMod val="50000"/>
                  </a:schemeClr>
                </a:solidFill>
              </a:rPr>
              <a:t> </a:t>
            </a:r>
            <a:r>
              <a:rPr lang="en-IN" sz="2000" b="1" dirty="0" err="1">
                <a:solidFill>
                  <a:schemeClr val="accent2">
                    <a:lumMod val="50000"/>
                  </a:schemeClr>
                </a:solidFill>
              </a:rPr>
              <a:t>Vidyalaya</a:t>
            </a:r>
            <a:r>
              <a:rPr lang="en-IN" sz="2000" b="1" dirty="0">
                <a:solidFill>
                  <a:schemeClr val="accent2">
                    <a:lumMod val="50000"/>
                  </a:schemeClr>
                </a:solidFill>
              </a:rPr>
              <a:t> are established centres for UDAAN Program</a:t>
            </a:r>
            <a:endParaRPr lang="en-IN" dirty="0"/>
          </a:p>
          <a:p>
            <a:pPr algn="ctr">
              <a:buNone/>
            </a:pPr>
            <a:endParaRPr lang="en-IN" sz="1600" b="1" dirty="0">
              <a:solidFill>
                <a:schemeClr val="tx2"/>
              </a:solidFill>
              <a:latin typeface="Arial Rounded MT Bold"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Autofit/>
          </a:bodyPr>
          <a:lstStyle/>
          <a:p>
            <a:r>
              <a:rPr lang="en-IN" sz="7200" dirty="0">
                <a:solidFill>
                  <a:schemeClr val="accent5">
                    <a:lumMod val="50000"/>
                  </a:schemeClr>
                </a:solidFill>
                <a:effectLst>
                  <a:outerShdw blurRad="38100" dist="38100" dir="2700000" algn="tl">
                    <a:srgbClr val="000000">
                      <a:alpha val="43137"/>
                    </a:srgbClr>
                  </a:outerShdw>
                </a:effectLst>
              </a:rPr>
              <a:t>IAPT</a:t>
            </a:r>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a:bodyPr>
          <a:lstStyle/>
          <a:p>
            <a:pPr algn="ctr">
              <a:buNone/>
            </a:pPr>
            <a:r>
              <a:rPr lang="en-IN" b="1" dirty="0">
                <a:solidFill>
                  <a:schemeClr val="accent4">
                    <a:lumMod val="75000"/>
                  </a:schemeClr>
                </a:solidFill>
                <a:effectLst>
                  <a:outerShdw blurRad="38100" dist="38100" dir="2700000" algn="tl">
                    <a:srgbClr val="000000">
                      <a:alpha val="43137"/>
                    </a:srgbClr>
                  </a:outerShdw>
                </a:effectLst>
              </a:rPr>
              <a:t>Indian Association of Physics Teacher </a:t>
            </a:r>
          </a:p>
          <a:p>
            <a:pPr algn="ctr">
              <a:buNone/>
            </a:pPr>
            <a:endParaRPr lang="en-IN" sz="2000" b="1" dirty="0">
              <a:solidFill>
                <a:schemeClr val="accent2">
                  <a:lumMod val="50000"/>
                </a:schemeClr>
              </a:solidFill>
            </a:endParaRPr>
          </a:p>
          <a:p>
            <a:pPr algn="ctr">
              <a:buNone/>
            </a:pPr>
            <a:r>
              <a:rPr lang="en-IN" sz="2000" b="1" dirty="0">
                <a:solidFill>
                  <a:schemeClr val="accent2">
                    <a:lumMod val="50000"/>
                  </a:schemeClr>
                </a:solidFill>
              </a:rPr>
              <a:t>IAPT organizes every year National Standard Examinations for Physics, Chemistry, Biology, Junior Science, Senior Science and Astronomy Olympiad</a:t>
            </a:r>
            <a:r>
              <a:rPr lang="en-IN" dirty="0"/>
              <a:t>. </a:t>
            </a:r>
          </a:p>
          <a:p>
            <a:pPr algn="ctr">
              <a:buNone/>
            </a:pPr>
            <a:r>
              <a:rPr lang="en-IN" sz="2000" b="1" dirty="0">
                <a:solidFill>
                  <a:schemeClr val="accent5">
                    <a:lumMod val="75000"/>
                  </a:schemeClr>
                </a:solidFill>
                <a:effectLst>
                  <a:outerShdw blurRad="38100" dist="38100" dir="2700000" algn="tl">
                    <a:srgbClr val="000000">
                      <a:alpha val="43137"/>
                    </a:srgbClr>
                  </a:outerShdw>
                </a:effectLst>
              </a:rPr>
              <a:t>The level moves </a:t>
            </a:r>
            <a:r>
              <a:rPr lang="en-IN" sz="2000" b="1" dirty="0" err="1">
                <a:solidFill>
                  <a:schemeClr val="accent5">
                    <a:lumMod val="75000"/>
                  </a:schemeClr>
                </a:solidFill>
                <a:effectLst>
                  <a:outerShdw blurRad="38100" dist="38100" dir="2700000" algn="tl">
                    <a:srgbClr val="000000">
                      <a:alpha val="43137"/>
                    </a:srgbClr>
                  </a:outerShdw>
                </a:effectLst>
              </a:rPr>
              <a:t>upto</a:t>
            </a:r>
            <a:r>
              <a:rPr lang="en-IN" sz="2000" b="1" dirty="0">
                <a:solidFill>
                  <a:schemeClr val="accent5">
                    <a:lumMod val="75000"/>
                  </a:schemeClr>
                </a:solidFill>
                <a:effectLst>
                  <a:outerShdw blurRad="38100" dist="38100" dir="2700000" algn="tl">
                    <a:srgbClr val="000000">
                      <a:alpha val="43137"/>
                    </a:srgbClr>
                  </a:outerShdw>
                </a:effectLst>
              </a:rPr>
              <a:t> International Level and opening opportunities for participating students</a:t>
            </a:r>
          </a:p>
          <a:p>
            <a:pPr algn="ctr">
              <a:buNone/>
            </a:pPr>
            <a:endParaRPr lang="en-IN" sz="1600" b="1" dirty="0">
              <a:solidFill>
                <a:schemeClr val="tx2"/>
              </a:solidFill>
              <a:latin typeface="Arial Rounded MT Bold" pitchFamily="34" charset="0"/>
            </a:endParaRPr>
          </a:p>
          <a:p>
            <a:pPr algn="ctr">
              <a:buNone/>
            </a:pPr>
            <a:r>
              <a:rPr lang="en-IN" sz="1600" b="1" dirty="0">
                <a:solidFill>
                  <a:schemeClr val="tx2"/>
                </a:solidFill>
                <a:latin typeface="Arial Rounded MT Bold" pitchFamily="34" charset="0"/>
              </a:rPr>
              <a:t>Every year students of </a:t>
            </a:r>
            <a:r>
              <a:rPr lang="en-IN" sz="1600" b="1" dirty="0" err="1">
                <a:solidFill>
                  <a:schemeClr val="tx2"/>
                </a:solidFill>
                <a:latin typeface="Arial Rounded MT Bold" pitchFamily="34" charset="0"/>
              </a:rPr>
              <a:t>Kendriya</a:t>
            </a:r>
            <a:r>
              <a:rPr lang="en-IN" sz="1600" b="1" dirty="0">
                <a:solidFill>
                  <a:schemeClr val="tx2"/>
                </a:solidFill>
                <a:latin typeface="Arial Rounded MT Bold" pitchFamily="34" charset="0"/>
              </a:rPr>
              <a:t> </a:t>
            </a:r>
            <a:r>
              <a:rPr lang="en-IN" sz="1600" b="1" dirty="0" err="1">
                <a:solidFill>
                  <a:schemeClr val="tx2"/>
                </a:solidFill>
                <a:latin typeface="Arial Rounded MT Bold" pitchFamily="34" charset="0"/>
              </a:rPr>
              <a:t>Vidyalaya</a:t>
            </a:r>
            <a:r>
              <a:rPr lang="en-IN" sz="1600" b="1" dirty="0">
                <a:solidFill>
                  <a:schemeClr val="tx2"/>
                </a:solidFill>
                <a:latin typeface="Arial Rounded MT Bold" pitchFamily="34" charset="0"/>
              </a:rPr>
              <a:t> are participating for  promoting </a:t>
            </a:r>
          </a:p>
          <a:p>
            <a:pPr algn="ctr">
              <a:buNone/>
            </a:pPr>
            <a:r>
              <a:rPr lang="en-IN" sz="1600" b="1" dirty="0">
                <a:solidFill>
                  <a:schemeClr val="tx2"/>
                </a:solidFill>
                <a:latin typeface="Arial Rounded MT Bold" pitchFamily="34" charset="0"/>
              </a:rPr>
              <a:t>Science and Technology</a:t>
            </a:r>
          </a:p>
          <a:p>
            <a:pPr algn="ctr">
              <a:buNone/>
            </a:pPr>
            <a:endParaRPr lang="en-IN" sz="1600" b="1" dirty="0">
              <a:solidFill>
                <a:schemeClr val="tx2">
                  <a:lumMod val="50000"/>
                </a:schemeClr>
              </a:solidFill>
              <a:latin typeface="Arial Rounded MT Bold"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Autofit/>
          </a:bodyPr>
          <a:lstStyle/>
          <a:p>
            <a:r>
              <a:rPr lang="en-IN" sz="4800" dirty="0">
                <a:solidFill>
                  <a:schemeClr val="accent5">
                    <a:lumMod val="50000"/>
                  </a:schemeClr>
                </a:solidFill>
                <a:effectLst>
                  <a:outerShdw blurRad="38100" dist="38100" dir="2700000" algn="tl">
                    <a:srgbClr val="000000">
                      <a:alpha val="43137"/>
                    </a:srgbClr>
                  </a:outerShdw>
                </a:effectLst>
              </a:rPr>
              <a:t>MATHEMATICS OLYMPIAD</a:t>
            </a:r>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lstStyle/>
          <a:p>
            <a:pPr algn="ctr">
              <a:buNone/>
            </a:pPr>
            <a:r>
              <a:rPr lang="en-IN" b="1" dirty="0">
                <a:solidFill>
                  <a:schemeClr val="accent4">
                    <a:lumMod val="75000"/>
                  </a:schemeClr>
                </a:solidFill>
                <a:effectLst>
                  <a:outerShdw blurRad="38100" dist="38100" dir="2700000" algn="tl">
                    <a:srgbClr val="000000">
                      <a:alpha val="43137"/>
                    </a:srgbClr>
                  </a:outerShdw>
                </a:effectLst>
              </a:rPr>
              <a:t>Mathematics Olympiad </a:t>
            </a:r>
          </a:p>
          <a:p>
            <a:pPr algn="ctr">
              <a:buNone/>
            </a:pPr>
            <a:endParaRPr lang="en-IN" sz="2000" b="1" dirty="0">
              <a:solidFill>
                <a:schemeClr val="accent2">
                  <a:lumMod val="50000"/>
                </a:schemeClr>
              </a:solidFill>
            </a:endParaRPr>
          </a:p>
          <a:p>
            <a:pPr algn="ctr">
              <a:buNone/>
            </a:pPr>
            <a:r>
              <a:rPr lang="en-IN" sz="2000" b="1" dirty="0" err="1">
                <a:solidFill>
                  <a:schemeClr val="accent2">
                    <a:lumMod val="50000"/>
                  </a:schemeClr>
                </a:solidFill>
                <a:latin typeface="Arial Rounded MT Bold" pitchFamily="34" charset="0"/>
              </a:rPr>
              <a:t>Kendriya</a:t>
            </a:r>
            <a:r>
              <a:rPr lang="en-IN" sz="2000" b="1" dirty="0">
                <a:solidFill>
                  <a:schemeClr val="accent2">
                    <a:lumMod val="50000"/>
                  </a:schemeClr>
                </a:solidFill>
                <a:latin typeface="Arial Rounded MT Bold" pitchFamily="34" charset="0"/>
              </a:rPr>
              <a:t> </a:t>
            </a:r>
            <a:r>
              <a:rPr lang="en-IN" sz="2000" b="1" dirty="0" err="1">
                <a:solidFill>
                  <a:schemeClr val="accent2">
                    <a:lumMod val="50000"/>
                  </a:schemeClr>
                </a:solidFill>
                <a:latin typeface="Arial Rounded MT Bold" pitchFamily="34" charset="0"/>
              </a:rPr>
              <a:t>Vidyalaya</a:t>
            </a:r>
            <a:r>
              <a:rPr lang="en-IN" sz="2000" b="1" dirty="0">
                <a:solidFill>
                  <a:schemeClr val="accent2">
                    <a:lumMod val="50000"/>
                  </a:schemeClr>
                </a:solidFill>
                <a:latin typeface="Arial Rounded MT Bold" pitchFamily="34" charset="0"/>
              </a:rPr>
              <a:t> </a:t>
            </a:r>
            <a:r>
              <a:rPr lang="en-IN" sz="2000" b="1" dirty="0" err="1">
                <a:solidFill>
                  <a:schemeClr val="accent2">
                    <a:lumMod val="50000"/>
                  </a:schemeClr>
                </a:solidFill>
                <a:latin typeface="Arial Rounded MT Bold" pitchFamily="34" charset="0"/>
              </a:rPr>
              <a:t>Sangathan</a:t>
            </a:r>
            <a:r>
              <a:rPr lang="en-IN" sz="2000" b="1" dirty="0">
                <a:solidFill>
                  <a:schemeClr val="accent2">
                    <a:lumMod val="50000"/>
                  </a:schemeClr>
                </a:solidFill>
                <a:latin typeface="Arial Rounded MT Bold" pitchFamily="34" charset="0"/>
              </a:rPr>
              <a:t> organize Mathematics Olympiad at School Level, Regional Level, State Level and Open National Level.</a:t>
            </a:r>
          </a:p>
          <a:p>
            <a:pPr algn="ctr">
              <a:buNone/>
            </a:pPr>
            <a:r>
              <a:rPr lang="en-IN" sz="2000" b="1" dirty="0">
                <a:solidFill>
                  <a:schemeClr val="accent2">
                    <a:lumMod val="50000"/>
                  </a:schemeClr>
                </a:solidFill>
                <a:latin typeface="Arial Rounded MT Bold" pitchFamily="34" charset="0"/>
              </a:rPr>
              <a:t>Special Camps also are organized to excel the performance of students.</a:t>
            </a:r>
            <a:endParaRPr lang="en-IN" sz="1600" b="1" dirty="0">
              <a:solidFill>
                <a:schemeClr val="tx2"/>
              </a:solidFill>
              <a:latin typeface="Arial Rounded MT Bold" pitchFamily="34" charset="0"/>
            </a:endParaRPr>
          </a:p>
          <a:p>
            <a:pPr algn="ctr">
              <a:buNone/>
            </a:pPr>
            <a:r>
              <a:rPr lang="en-IN" sz="1600" b="1" dirty="0">
                <a:solidFill>
                  <a:schemeClr val="tx2"/>
                </a:solidFill>
                <a:latin typeface="Arial Rounded MT Bold" pitchFamily="34" charset="0"/>
              </a:rPr>
              <a:t>Every year students of </a:t>
            </a:r>
            <a:r>
              <a:rPr lang="en-IN" sz="1600" b="1" dirty="0" err="1">
                <a:solidFill>
                  <a:schemeClr val="tx2"/>
                </a:solidFill>
                <a:latin typeface="Arial Rounded MT Bold" pitchFamily="34" charset="0"/>
              </a:rPr>
              <a:t>Kendriya</a:t>
            </a:r>
            <a:r>
              <a:rPr lang="en-IN" sz="1600" b="1" dirty="0">
                <a:solidFill>
                  <a:schemeClr val="tx2"/>
                </a:solidFill>
                <a:latin typeface="Arial Rounded MT Bold" pitchFamily="34" charset="0"/>
              </a:rPr>
              <a:t> </a:t>
            </a:r>
            <a:r>
              <a:rPr lang="en-IN" sz="1600" b="1" dirty="0" err="1">
                <a:solidFill>
                  <a:schemeClr val="tx2"/>
                </a:solidFill>
                <a:latin typeface="Arial Rounded MT Bold" pitchFamily="34" charset="0"/>
              </a:rPr>
              <a:t>Vidyalaya</a:t>
            </a:r>
            <a:r>
              <a:rPr lang="en-IN" sz="1600" b="1" dirty="0">
                <a:solidFill>
                  <a:schemeClr val="tx2"/>
                </a:solidFill>
                <a:latin typeface="Arial Rounded MT Bold" pitchFamily="34" charset="0"/>
              </a:rPr>
              <a:t> are participating for  promoting </a:t>
            </a:r>
          </a:p>
          <a:p>
            <a:pPr algn="ctr">
              <a:buNone/>
            </a:pPr>
            <a:r>
              <a:rPr lang="en-IN" sz="1600" b="1" dirty="0">
                <a:solidFill>
                  <a:schemeClr val="tx2"/>
                </a:solidFill>
                <a:latin typeface="Arial Rounded MT Bold" pitchFamily="34" charset="0"/>
              </a:rPr>
              <a:t>Mathematical Science</a:t>
            </a:r>
          </a:p>
          <a:p>
            <a:pPr algn="ctr">
              <a:buNone/>
            </a:pPr>
            <a:endParaRPr lang="en-IN" sz="1600" b="1" dirty="0">
              <a:solidFill>
                <a:schemeClr val="tx2">
                  <a:lumMod val="50000"/>
                </a:schemeClr>
              </a:solidFill>
              <a:latin typeface="Arial Rounded MT Bold"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Autofit/>
          </a:bodyPr>
          <a:lstStyle/>
          <a:p>
            <a:r>
              <a:rPr lang="en-IN" sz="7200" dirty="0">
                <a:solidFill>
                  <a:schemeClr val="accent5">
                    <a:lumMod val="50000"/>
                  </a:schemeClr>
                </a:solidFill>
                <a:effectLst>
                  <a:outerShdw blurRad="38100" dist="38100" dir="2700000" algn="tl">
                    <a:srgbClr val="000000">
                      <a:alpha val="43137"/>
                    </a:srgbClr>
                  </a:outerShdw>
                </a:effectLst>
              </a:rPr>
              <a:t>JNSMEE</a:t>
            </a:r>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lstStyle/>
          <a:p>
            <a:pPr algn="ctr">
              <a:buNone/>
            </a:pPr>
            <a:r>
              <a:rPr lang="en-IN" b="1" dirty="0" err="1">
                <a:solidFill>
                  <a:schemeClr val="accent4">
                    <a:lumMod val="75000"/>
                  </a:schemeClr>
                </a:solidFill>
                <a:effectLst>
                  <a:outerShdw blurRad="38100" dist="38100" dir="2700000" algn="tl">
                    <a:srgbClr val="000000">
                      <a:alpha val="43137"/>
                    </a:srgbClr>
                  </a:outerShdw>
                </a:effectLst>
              </a:rPr>
              <a:t>Jawahar</a:t>
            </a:r>
            <a:r>
              <a:rPr lang="en-IN" b="1" dirty="0">
                <a:solidFill>
                  <a:schemeClr val="accent4">
                    <a:lumMod val="75000"/>
                  </a:schemeClr>
                </a:solidFill>
                <a:effectLst>
                  <a:outerShdw blurRad="38100" dist="38100" dir="2700000" algn="tl">
                    <a:srgbClr val="000000">
                      <a:alpha val="43137"/>
                    </a:srgbClr>
                  </a:outerShdw>
                </a:effectLst>
              </a:rPr>
              <a:t> </a:t>
            </a:r>
            <a:r>
              <a:rPr lang="en-IN" b="1" dirty="0" err="1">
                <a:solidFill>
                  <a:schemeClr val="accent4">
                    <a:lumMod val="75000"/>
                  </a:schemeClr>
                </a:solidFill>
                <a:effectLst>
                  <a:outerShdw blurRad="38100" dist="38100" dir="2700000" algn="tl">
                    <a:srgbClr val="000000">
                      <a:alpha val="43137"/>
                    </a:srgbClr>
                  </a:outerShdw>
                </a:effectLst>
              </a:rPr>
              <a:t>Lal</a:t>
            </a:r>
            <a:r>
              <a:rPr lang="en-IN" b="1" dirty="0">
                <a:solidFill>
                  <a:schemeClr val="accent4">
                    <a:lumMod val="75000"/>
                  </a:schemeClr>
                </a:solidFill>
                <a:effectLst>
                  <a:outerShdw blurRad="38100" dist="38100" dir="2700000" algn="tl">
                    <a:srgbClr val="000000">
                      <a:alpha val="43137"/>
                    </a:srgbClr>
                  </a:outerShdw>
                </a:effectLst>
              </a:rPr>
              <a:t> Nehru Science Mathematics and Environment Exhibition </a:t>
            </a:r>
          </a:p>
          <a:p>
            <a:pPr algn="ctr">
              <a:buNone/>
            </a:pPr>
            <a:endParaRPr lang="en-IN" sz="1600" b="1" dirty="0">
              <a:solidFill>
                <a:schemeClr val="tx2"/>
              </a:solidFill>
              <a:latin typeface="Arial Rounded MT Bold" pitchFamily="34" charset="0"/>
            </a:endParaRPr>
          </a:p>
          <a:p>
            <a:pPr algn="ctr">
              <a:buNone/>
            </a:pPr>
            <a:endParaRPr lang="en-IN" sz="1600" b="1" dirty="0">
              <a:solidFill>
                <a:schemeClr val="tx2"/>
              </a:solidFill>
              <a:latin typeface="Arial Rounded MT Bold" pitchFamily="34" charset="0"/>
            </a:endParaRPr>
          </a:p>
          <a:p>
            <a:pPr algn="ctr">
              <a:buNone/>
            </a:pPr>
            <a:r>
              <a:rPr lang="en-IN" sz="1600" b="1" dirty="0" err="1">
                <a:solidFill>
                  <a:schemeClr val="tx2"/>
                </a:solidFill>
                <a:latin typeface="Arial Rounded MT Bold" pitchFamily="34" charset="0"/>
              </a:rPr>
              <a:t>Kendriya</a:t>
            </a:r>
            <a:r>
              <a:rPr lang="en-IN" sz="1600" b="1" dirty="0">
                <a:solidFill>
                  <a:schemeClr val="tx2"/>
                </a:solidFill>
                <a:latin typeface="Arial Rounded MT Bold" pitchFamily="34" charset="0"/>
              </a:rPr>
              <a:t> </a:t>
            </a:r>
            <a:r>
              <a:rPr lang="en-IN" sz="1600" b="1" dirty="0" err="1">
                <a:solidFill>
                  <a:schemeClr val="tx2"/>
                </a:solidFill>
                <a:latin typeface="Arial Rounded MT Bold" pitchFamily="34" charset="0"/>
              </a:rPr>
              <a:t>Vidyalaya</a:t>
            </a:r>
            <a:r>
              <a:rPr lang="en-IN" sz="1600" b="1" dirty="0">
                <a:solidFill>
                  <a:schemeClr val="tx2"/>
                </a:solidFill>
                <a:latin typeface="Arial Rounded MT Bold" pitchFamily="34" charset="0"/>
              </a:rPr>
              <a:t> </a:t>
            </a:r>
            <a:r>
              <a:rPr lang="en-IN" sz="1600" b="1" dirty="0" err="1">
                <a:solidFill>
                  <a:schemeClr val="tx2"/>
                </a:solidFill>
                <a:latin typeface="Arial Rounded MT Bold" pitchFamily="34" charset="0"/>
              </a:rPr>
              <a:t>Sangathan</a:t>
            </a:r>
            <a:r>
              <a:rPr lang="en-IN" sz="1600" b="1" dirty="0">
                <a:solidFill>
                  <a:schemeClr val="tx2"/>
                </a:solidFill>
                <a:latin typeface="Arial Rounded MT Bold" pitchFamily="34" charset="0"/>
              </a:rPr>
              <a:t> Organizes every year JNSMEE at Cluster, Regional and KVS National Level. The team with innovative idea represent </a:t>
            </a:r>
            <a:r>
              <a:rPr lang="en-IN" sz="1600" b="1" dirty="0" err="1">
                <a:solidFill>
                  <a:schemeClr val="tx2"/>
                </a:solidFill>
                <a:latin typeface="Arial Rounded MT Bold" pitchFamily="34" charset="0"/>
              </a:rPr>
              <a:t>Kendriya</a:t>
            </a:r>
            <a:r>
              <a:rPr lang="en-IN" sz="1600" b="1" dirty="0">
                <a:solidFill>
                  <a:schemeClr val="tx2"/>
                </a:solidFill>
                <a:latin typeface="Arial Rounded MT Bold" pitchFamily="34" charset="0"/>
              </a:rPr>
              <a:t> </a:t>
            </a:r>
            <a:r>
              <a:rPr lang="en-IN" sz="1600" b="1" dirty="0" err="1">
                <a:solidFill>
                  <a:schemeClr val="tx2"/>
                </a:solidFill>
                <a:latin typeface="Arial Rounded MT Bold" pitchFamily="34" charset="0"/>
              </a:rPr>
              <a:t>Vidyalaya</a:t>
            </a:r>
            <a:r>
              <a:rPr lang="en-IN" sz="1600" b="1" dirty="0">
                <a:solidFill>
                  <a:schemeClr val="tx2"/>
                </a:solidFill>
                <a:latin typeface="Arial Rounded MT Bold" pitchFamily="34" charset="0"/>
              </a:rPr>
              <a:t> </a:t>
            </a:r>
            <a:r>
              <a:rPr lang="en-IN" sz="1600" b="1" dirty="0" err="1">
                <a:solidFill>
                  <a:schemeClr val="tx2"/>
                </a:solidFill>
                <a:latin typeface="Arial Rounded MT Bold" pitchFamily="34" charset="0"/>
              </a:rPr>
              <a:t>Sangathan</a:t>
            </a:r>
            <a:r>
              <a:rPr lang="en-IN" sz="1600" b="1" dirty="0">
                <a:solidFill>
                  <a:schemeClr val="tx2"/>
                </a:solidFill>
                <a:latin typeface="Arial Rounded MT Bold" pitchFamily="34" charset="0"/>
              </a:rPr>
              <a:t> at Open National Level</a:t>
            </a:r>
          </a:p>
          <a:p>
            <a:pPr algn="ctr">
              <a:buNone/>
            </a:pPr>
            <a:endParaRPr lang="en-IN" sz="1600" b="1" dirty="0">
              <a:solidFill>
                <a:schemeClr val="tx2">
                  <a:lumMod val="50000"/>
                </a:schemeClr>
              </a:solidFill>
              <a:latin typeface="Arial Rounded MT Bold"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413</TotalTime>
  <Words>1709</Words>
  <Application>Microsoft Office PowerPoint</Application>
  <PresentationFormat>On-screen Show (4:3)</PresentationFormat>
  <Paragraphs>213</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JENESYS</vt:lpstr>
      <vt:lpstr>SAKURA</vt:lpstr>
      <vt:lpstr>SYC SUNBURST CAMP</vt:lpstr>
      <vt:lpstr>DIGITAL INDIA</vt:lpstr>
      <vt:lpstr>HERITAGE QUIZ</vt:lpstr>
      <vt:lpstr>UDAAN</vt:lpstr>
      <vt:lpstr>IAPT</vt:lpstr>
      <vt:lpstr>MATHEMATICS OLYMPIAD</vt:lpstr>
      <vt:lpstr>JNSMEE</vt:lpstr>
      <vt:lpstr>NCSC</vt:lpstr>
      <vt:lpstr>KVPY</vt:lpstr>
      <vt:lpstr>NFLAT</vt:lpstr>
      <vt:lpstr>PCRA</vt:lpstr>
      <vt:lpstr>MORTH</vt:lpstr>
      <vt:lpstr>CHILDREN FILM FESTIVAL</vt:lpstr>
      <vt:lpstr>JIGYASA</vt:lpstr>
      <vt:lpstr>GO GREEN</vt:lpstr>
      <vt:lpstr>SCHOOL NURSERY</vt:lpstr>
      <vt:lpstr>GSP</vt:lpstr>
      <vt:lpstr>IGBC</vt:lpstr>
      <vt:lpstr>DOODLE FOR GOOGLE</vt:lpstr>
      <vt:lpstr>MY GOV</vt:lpstr>
      <vt:lpstr>VVM</vt:lpstr>
      <vt:lpstr>SSPF</vt:lpstr>
      <vt:lpstr>SUBROTO CUP</vt:lpstr>
      <vt:lpstr>AVISHKAR</vt:lpstr>
      <vt:lpstr>CBSE EXPRESSION SERIES</vt:lpstr>
      <vt:lpstr>IGNITE</vt:lpstr>
      <vt:lpstr>INSPIRE</vt:lpstr>
      <vt:lpstr>KATHA</vt:lpstr>
      <vt:lpstr>O LAB</vt:lpstr>
      <vt:lpstr>TECHNATHALON</vt:lpstr>
      <vt:lpstr>TERI</vt:lpstr>
      <vt:lpstr>SCOUT AND GUIDE</vt:lpstr>
      <vt:lpstr>NCC</vt:lpstr>
      <vt:lpstr>SHALA DARPAN</vt:lpstr>
      <vt:lpstr>SEEMA DARSHAN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dc:title>
  <dc:creator>BEST BUY</dc:creator>
  <cp:lastModifiedBy>MANISH TULI</cp:lastModifiedBy>
  <cp:revision>66</cp:revision>
  <dcterms:created xsi:type="dcterms:W3CDTF">2006-08-16T00:00:00Z</dcterms:created>
  <dcterms:modified xsi:type="dcterms:W3CDTF">2022-08-15T14:46:47Z</dcterms:modified>
</cp:coreProperties>
</file>