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936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5332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8637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7631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3773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9402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5134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0553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2257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5909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8381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5898-CBE1-4429-9962-9949B9645D99}" type="datetimeFigureOut">
              <a:rPr lang="en-IN" smtClean="0"/>
              <a:pPr/>
              <a:t>28-07-2013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552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Introduction to surface </a:t>
            </a:r>
            <a:r>
              <a:rPr lang="en-US" b="1" dirty="0" smtClean="0">
                <a:solidFill>
                  <a:srgbClr val="0070C0"/>
                </a:solidFill>
              </a:rPr>
              <a:t>chemistry</a:t>
            </a:r>
            <a:r>
              <a:rPr lang="en-US" b="1" smtClean="0">
                <a:solidFill>
                  <a:srgbClr val="0070C0"/>
                </a:solidFill>
              </a:rPr>
              <a:t>: From: </a:t>
            </a:r>
            <a:r>
              <a:rPr lang="en-US" b="1" dirty="0" err="1" smtClean="0">
                <a:solidFill>
                  <a:srgbClr val="0070C0"/>
                </a:solidFill>
              </a:rPr>
              <a:t>Asha</a:t>
            </a:r>
            <a:r>
              <a:rPr lang="en-US" b="1" dirty="0" smtClean="0">
                <a:solidFill>
                  <a:srgbClr val="0070C0"/>
                </a:solidFill>
              </a:rPr>
              <a:t> KV </a:t>
            </a:r>
            <a:r>
              <a:rPr lang="en-US" b="1" dirty="0" err="1" smtClean="0">
                <a:solidFill>
                  <a:srgbClr val="0070C0"/>
                </a:solidFill>
              </a:rPr>
              <a:t>Nangalbhur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160840" cy="357795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It is that branch of chemistry which deals with the study of phenomena occurring at the surface.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1027" name="Picture 3" descr="G:\dustbin\chemical-resea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80845">
            <a:off x="881581" y="4234510"/>
            <a:ext cx="3271264" cy="223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dustbin\metallatti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81553">
            <a:off x="4846179" y="3556194"/>
            <a:ext cx="3228293" cy="218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9147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26368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Classifications of colloids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20882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 the basis of interaction between dispersed phase and dispersed medium</a:t>
            </a:r>
          </a:p>
          <a:p>
            <a:r>
              <a:rPr lang="en-IN" dirty="0"/>
              <a:t>Lyophobic </a:t>
            </a:r>
            <a:r>
              <a:rPr lang="en-IN" dirty="0" smtClean="0"/>
              <a:t>sols</a:t>
            </a:r>
          </a:p>
          <a:p>
            <a:r>
              <a:rPr lang="en-IN" dirty="0" smtClean="0"/>
              <a:t> </a:t>
            </a:r>
            <a:r>
              <a:rPr lang="en-IN" dirty="0"/>
              <a:t>Lyophilic sols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864" y="3789040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Classification of colloids on the basis of types of particles of the dispersed </a:t>
            </a:r>
            <a:r>
              <a:rPr lang="en-IN" dirty="0" smtClean="0">
                <a:solidFill>
                  <a:srgbClr val="FF0000"/>
                </a:solidFill>
              </a:rPr>
              <a:t>phase</a:t>
            </a:r>
          </a:p>
          <a:p>
            <a:r>
              <a:rPr lang="en-IN" dirty="0" err="1" smtClean="0"/>
              <a:t>Multimolecular</a:t>
            </a:r>
            <a:r>
              <a:rPr lang="en-IN" dirty="0" smtClean="0"/>
              <a:t> colloids</a:t>
            </a:r>
            <a:r>
              <a:rPr lang="en-IN" sz="800" dirty="0" smtClean="0"/>
              <a:t> </a:t>
            </a:r>
            <a:endParaRPr lang="en-IN" sz="1100" dirty="0" smtClean="0"/>
          </a:p>
          <a:p>
            <a:r>
              <a:rPr lang="en-IN" dirty="0" smtClean="0"/>
              <a:t>Macromolecular colloids</a:t>
            </a:r>
            <a:endParaRPr lang="en-IN" sz="800" dirty="0" smtClean="0"/>
          </a:p>
          <a:p>
            <a:r>
              <a:rPr lang="en-IN" dirty="0" smtClean="0"/>
              <a:t>Associated colloids (Micelles)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4081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Methods of preparation of colloids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IN" dirty="0" smtClean="0"/>
              <a:t>Chemical methods</a:t>
            </a:r>
          </a:p>
          <a:p>
            <a:pPr marL="514350" indent="-514350">
              <a:buAutoNum type="alphaLcPeriod" startAt="2"/>
            </a:pPr>
            <a:r>
              <a:rPr lang="en-US" dirty="0" smtClean="0"/>
              <a:t>Electrical </a:t>
            </a:r>
            <a:r>
              <a:rPr lang="en-US" dirty="0"/>
              <a:t>disintegration or </a:t>
            </a:r>
            <a:r>
              <a:rPr lang="en-US" dirty="0" err="1"/>
              <a:t>Bredig’s</a:t>
            </a:r>
            <a:r>
              <a:rPr lang="en-US" dirty="0"/>
              <a:t> Arc </a:t>
            </a:r>
            <a:r>
              <a:rPr lang="en-US" dirty="0" smtClean="0"/>
              <a:t>method</a:t>
            </a:r>
          </a:p>
          <a:p>
            <a:pPr marL="514350" indent="-514350">
              <a:buAutoNum type="alphaLcPeriod" startAt="2"/>
            </a:pPr>
            <a:endParaRPr lang="en-US" dirty="0"/>
          </a:p>
          <a:p>
            <a:pPr marL="514350" indent="-514350">
              <a:buAutoNum type="alphaLcPeriod" startAt="2"/>
            </a:pPr>
            <a:endParaRPr lang="en-US" dirty="0" smtClean="0"/>
          </a:p>
          <a:p>
            <a:pPr marL="514350" indent="-514350">
              <a:buAutoNum type="alphaLcPeriod" startAt="2"/>
            </a:pPr>
            <a:endParaRPr lang="en-US" dirty="0" smtClean="0"/>
          </a:p>
          <a:p>
            <a:pPr marL="514350" indent="-514350">
              <a:buAutoNum type="alphaLcPeriod" startAt="2"/>
            </a:pPr>
            <a:r>
              <a:rPr lang="en-IN" dirty="0" err="1"/>
              <a:t>Peptization</a:t>
            </a:r>
            <a:endParaRPr lang="en-IN" dirty="0"/>
          </a:p>
        </p:txBody>
      </p:sp>
      <p:sp>
        <p:nvSpPr>
          <p:cNvPr id="4" name="AutoShape 2" descr="http://www.transtutors.com/userfiles/image/ATUL/Preparation%20of%20Colloids%20Figure%2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4" descr="http://www.transtutors.com/userfiles/image/ATUL/Preparation%20of%20Colloids%20Figure%202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197" name="Picture 5" descr="G:\dustbin\Preparation of Colloids Figur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9331" y="2780928"/>
            <a:ext cx="2642989" cy="237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337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0070C0"/>
                </a:solidFill>
              </a:rPr>
              <a:t>Purification of colloids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IN" dirty="0" smtClean="0"/>
              <a:t>Dialysis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IN" dirty="0"/>
          </a:p>
          <a:p>
            <a:pPr marL="514350" indent="-514350">
              <a:buAutoNum type="alphaLcPeriod"/>
            </a:pPr>
            <a:r>
              <a:rPr lang="en-IN" dirty="0"/>
              <a:t>Electro </a:t>
            </a:r>
            <a:r>
              <a:rPr lang="en-IN" dirty="0" smtClean="0"/>
              <a:t>dialysis</a:t>
            </a:r>
          </a:p>
          <a:p>
            <a:pPr marL="514350" indent="-514350">
              <a:buAutoNum type="alphaLcPeriod"/>
            </a:pPr>
            <a:r>
              <a:rPr lang="en-IN" dirty="0"/>
              <a:t>Ultrafiltration</a:t>
            </a:r>
          </a:p>
        </p:txBody>
      </p:sp>
      <p:pic>
        <p:nvPicPr>
          <p:cNvPr id="9218" name="Picture 2" descr="G:\dustbin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2622" y="2060848"/>
            <a:ext cx="368158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6599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2307"/>
            <a:ext cx="8229600" cy="1143000"/>
          </a:xfrm>
        </p:spPr>
        <p:txBody>
          <a:bodyPr/>
          <a:lstStyle/>
          <a:p>
            <a:r>
              <a:rPr lang="en-IN" b="1" dirty="0">
                <a:solidFill>
                  <a:srgbClr val="0070C0"/>
                </a:solidFill>
              </a:rPr>
              <a:t>Properties of colloids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47" y="950592"/>
            <a:ext cx="8229600" cy="4964139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IN" dirty="0" smtClean="0"/>
              <a:t>Colour</a:t>
            </a:r>
          </a:p>
          <a:p>
            <a:pPr marL="514350" indent="-514350">
              <a:buAutoNum type="alphaLcPeriod"/>
            </a:pPr>
            <a:r>
              <a:rPr lang="en-IN" dirty="0"/>
              <a:t>Brownian </a:t>
            </a:r>
            <a:r>
              <a:rPr lang="en-IN" dirty="0" smtClean="0"/>
              <a:t>movement</a:t>
            </a:r>
          </a:p>
          <a:p>
            <a:pPr marL="0" indent="0">
              <a:buNone/>
            </a:pPr>
            <a:r>
              <a:rPr lang="en-IN" dirty="0" smtClean="0"/>
              <a:t>                                                 c. Tyndall effect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 smtClean="0"/>
          </a:p>
          <a:p>
            <a:pPr marL="514350" indent="-514350">
              <a:buAutoNum type="alphaLcPeriod" startAt="4"/>
            </a:pPr>
            <a:r>
              <a:rPr lang="en-IN" dirty="0" smtClean="0"/>
              <a:t>Charge on colloidal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particles</a:t>
            </a:r>
          </a:p>
        </p:txBody>
      </p:sp>
      <p:pic>
        <p:nvPicPr>
          <p:cNvPr id="10242" name="Picture 2" descr="G:\dustbin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280831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G:\dustbin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1347" y="2708920"/>
            <a:ext cx="2880320" cy="195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G:\dustbin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60514"/>
            <a:ext cx="36271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437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Properties of colloids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 startAt="5"/>
            </a:pPr>
            <a:r>
              <a:rPr lang="en-IN" dirty="0" smtClean="0"/>
              <a:t>Electrophoresis</a:t>
            </a:r>
          </a:p>
          <a:p>
            <a:pPr marL="514350" indent="-514350">
              <a:buAutoNum type="alphaLcPeriod" startAt="5"/>
            </a:pPr>
            <a:endParaRPr lang="en-US" dirty="0"/>
          </a:p>
          <a:p>
            <a:pPr marL="514350" indent="-514350">
              <a:buAutoNum type="alphaLcPeriod" startAt="5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 startAt="5"/>
            </a:pPr>
            <a:endParaRPr lang="en-US" dirty="0" smtClean="0"/>
          </a:p>
          <a:p>
            <a:pPr marL="514350" indent="-514350">
              <a:buAutoNum type="alphaLcPeriod" startAt="5"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f.   Coagulation </a:t>
            </a:r>
            <a:r>
              <a:rPr lang="en-IN" dirty="0"/>
              <a:t>or precipitation</a:t>
            </a:r>
          </a:p>
        </p:txBody>
      </p:sp>
      <p:pic>
        <p:nvPicPr>
          <p:cNvPr id="11266" name="Picture 2" descr="G:\dustbin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76872"/>
            <a:ext cx="374441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2812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0070C0"/>
                </a:solidFill>
              </a:rPr>
              <a:t>Hardy–Schulze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571500" indent="-571500">
              <a:buAutoNum type="romanLcParenR"/>
            </a:pPr>
            <a:r>
              <a:rPr lang="en-US" sz="2800" dirty="0" smtClean="0"/>
              <a:t>Oppositely </a:t>
            </a:r>
            <a:r>
              <a:rPr lang="en-US" sz="2800" dirty="0"/>
              <a:t>charged ions are effective for  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       coagulation.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ii) </a:t>
            </a:r>
            <a:r>
              <a:rPr lang="en-US" sz="2800" dirty="0" smtClean="0"/>
              <a:t>  The </a:t>
            </a:r>
            <a:r>
              <a:rPr lang="en-US" sz="2800" dirty="0"/>
              <a:t>coagulating power of </a:t>
            </a:r>
            <a:r>
              <a:rPr lang="en-US" sz="2800" dirty="0" smtClean="0"/>
              <a:t>electrolyte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increases  with </a:t>
            </a:r>
            <a:r>
              <a:rPr lang="en-US" sz="2800" dirty="0"/>
              <a:t>increase </a:t>
            </a:r>
            <a:r>
              <a:rPr lang="en-US" sz="2800" dirty="0" smtClean="0"/>
              <a:t>in charge </a:t>
            </a:r>
            <a:r>
              <a:rPr lang="en-US" sz="2800" dirty="0"/>
              <a:t>on the ions 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used </a:t>
            </a:r>
            <a:r>
              <a:rPr lang="en-US" sz="2800" dirty="0"/>
              <a:t>for coagulation, e.g. Al</a:t>
            </a:r>
            <a:r>
              <a:rPr lang="en-US" sz="2800" baseline="-25000" dirty="0"/>
              <a:t>3</a:t>
            </a:r>
            <a:r>
              <a:rPr lang="en-US" sz="2800" baseline="30000" dirty="0"/>
              <a:t>+</a:t>
            </a:r>
            <a:r>
              <a:rPr lang="en-US" sz="2800" dirty="0"/>
              <a:t> &gt; Ba</a:t>
            </a:r>
            <a:r>
              <a:rPr lang="en-US" sz="2800" baseline="-25000" dirty="0"/>
              <a:t>2</a:t>
            </a:r>
            <a:r>
              <a:rPr lang="en-US" sz="2800" baseline="30000" dirty="0"/>
              <a:t>+</a:t>
            </a:r>
            <a:r>
              <a:rPr lang="en-US" sz="2800" dirty="0"/>
              <a:t> &gt; Na</a:t>
            </a:r>
            <a:r>
              <a:rPr lang="en-US" sz="2800" baseline="30000" dirty="0"/>
              <a:t>+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for </a:t>
            </a:r>
            <a:r>
              <a:rPr lang="en-IN" sz="2800" dirty="0" smtClean="0"/>
              <a:t>negatively </a:t>
            </a:r>
            <a:r>
              <a:rPr lang="en-IN" sz="2800" dirty="0"/>
              <a:t>charged colloids</a:t>
            </a:r>
            <a:r>
              <a:rPr lang="en-IN" sz="2800" dirty="0" smtClean="0"/>
              <a:t>.</a:t>
            </a:r>
          </a:p>
          <a:p>
            <a:pPr marL="0" indent="0">
              <a:buNone/>
            </a:pPr>
            <a:r>
              <a:rPr lang="en-IN" sz="2800" dirty="0" smtClean="0"/>
              <a:t>       [</a:t>
            </a:r>
            <a:r>
              <a:rPr lang="en-IN" sz="2800" dirty="0"/>
              <a:t>Fe (CN)</a:t>
            </a:r>
            <a:r>
              <a:rPr lang="en-IN" sz="2800" baseline="-25000" dirty="0"/>
              <a:t>6</a:t>
            </a:r>
            <a:r>
              <a:rPr lang="en-IN" sz="2800" dirty="0"/>
              <a:t>]</a:t>
            </a:r>
            <a:r>
              <a:rPr lang="en-IN" sz="2800" baseline="30000" dirty="0"/>
              <a:t>4-</a:t>
            </a:r>
            <a:r>
              <a:rPr lang="en-IN" sz="2800" dirty="0"/>
              <a:t> &gt; </a:t>
            </a:r>
            <a:r>
              <a:rPr lang="en-IN" sz="2800" dirty="0" smtClean="0"/>
              <a:t> PO</a:t>
            </a:r>
            <a:r>
              <a:rPr lang="en-IN" sz="2800" baseline="-25000" dirty="0" smtClean="0"/>
              <a:t>4</a:t>
            </a:r>
            <a:r>
              <a:rPr lang="en-IN" sz="2800" baseline="30000" dirty="0" smtClean="0"/>
              <a:t>3-</a:t>
            </a:r>
            <a:r>
              <a:rPr lang="en-IN" sz="2800" dirty="0" smtClean="0"/>
              <a:t> </a:t>
            </a:r>
            <a:r>
              <a:rPr lang="en-IN" sz="2800" dirty="0"/>
              <a:t>&gt; </a:t>
            </a:r>
            <a:r>
              <a:rPr lang="en-IN" sz="2800" dirty="0" smtClean="0"/>
              <a:t>SO</a:t>
            </a:r>
            <a:r>
              <a:rPr lang="en-IN" sz="2800" baseline="-25000" dirty="0" smtClean="0"/>
              <a:t>4</a:t>
            </a:r>
            <a:r>
              <a:rPr lang="en-IN" sz="2800" dirty="0" smtClean="0"/>
              <a:t> </a:t>
            </a:r>
            <a:r>
              <a:rPr lang="en-US" sz="2800" baseline="30000" dirty="0" smtClean="0"/>
              <a:t>2-</a:t>
            </a:r>
            <a:r>
              <a:rPr lang="en-US" sz="2800" dirty="0" smtClean="0"/>
              <a:t> </a:t>
            </a:r>
            <a:r>
              <a:rPr lang="en-US" sz="2800" dirty="0"/>
              <a:t>&gt; </a:t>
            </a:r>
            <a:r>
              <a:rPr lang="en-US" sz="2800" dirty="0" err="1"/>
              <a:t>Cl</a:t>
            </a:r>
            <a:r>
              <a:rPr lang="en-US" sz="2800" baseline="30000" dirty="0"/>
              <a:t>-</a:t>
            </a:r>
            <a:r>
              <a:rPr lang="en-US" sz="2800" dirty="0"/>
              <a:t> for positively 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charged  colloids</a:t>
            </a:r>
            <a:r>
              <a:rPr lang="en-US" sz="2800" dirty="0"/>
              <a:t>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2852963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Emulsions 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 </a:t>
            </a:r>
            <a:r>
              <a:rPr lang="en-US" b="1" dirty="0"/>
              <a:t>emulsion</a:t>
            </a:r>
            <a:r>
              <a:rPr lang="en-US" dirty="0"/>
              <a:t> is a </a:t>
            </a:r>
            <a:r>
              <a:rPr lang="en-US" dirty="0" smtClean="0"/>
              <a:t>mixture of </a:t>
            </a:r>
            <a:r>
              <a:rPr lang="en-US" dirty="0"/>
              <a:t>two or more </a:t>
            </a:r>
            <a:r>
              <a:rPr lang="en-US" dirty="0" smtClean="0"/>
              <a:t>liquids that </a:t>
            </a:r>
            <a:r>
              <a:rPr lang="en-US" dirty="0"/>
              <a:t>are normally </a:t>
            </a:r>
            <a:r>
              <a:rPr lang="en-US" dirty="0" smtClean="0"/>
              <a:t>immiscible.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304979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0070C0"/>
                </a:solidFill>
              </a:rPr>
              <a:t>Types of emulsions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1460" y="4077072"/>
            <a:ext cx="352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Water dispersed in oil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4028" y="4059816"/>
            <a:ext cx="352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Oil dispersed in water</a:t>
            </a:r>
          </a:p>
        </p:txBody>
      </p:sp>
      <p:pic>
        <p:nvPicPr>
          <p:cNvPr id="12290" name="Picture 2" descr="G:\dustbin\FS-chemcorner-water-oil-illu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869160"/>
            <a:ext cx="568863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2483768" y="3717032"/>
            <a:ext cx="1152128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92080" y="3717032"/>
            <a:ext cx="1152128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0450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169807">
            <a:off x="255182" y="595224"/>
            <a:ext cx="7956438" cy="45875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perspectiveRelaxed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The end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723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dustbin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06489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9552" y="230783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Introduction to surface chemistry</a:t>
            </a:r>
            <a:endParaRPr lang="en-IN" b="1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5"/>
            <a:ext cx="7992888" cy="86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20849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dustbin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903" y="620688"/>
            <a:ext cx="8597585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2054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Factors affecting adsorption of gases on solids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Nature of </a:t>
            </a:r>
            <a:r>
              <a:rPr lang="en-US" dirty="0" err="1" smtClean="0">
                <a:solidFill>
                  <a:schemeClr val="tx1"/>
                </a:solidFill>
              </a:rPr>
              <a:t>adsorbate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Nature of adsorbent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Specific area of adsorbent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Pressure of the gas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41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>
                <a:solidFill>
                  <a:srgbClr val="0070C0"/>
                </a:solidFill>
              </a:rPr>
              <a:t>Freundlich</a:t>
            </a:r>
            <a:r>
              <a:rPr lang="en-IN" b="1" dirty="0">
                <a:solidFill>
                  <a:srgbClr val="0070C0"/>
                </a:solidFill>
              </a:rPr>
              <a:t> Adsorption isotherm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The relationship </a:t>
            </a:r>
            <a:r>
              <a:rPr lang="en-IN" sz="2400" dirty="0" smtClean="0"/>
              <a:t>between x/m and </a:t>
            </a:r>
            <a:r>
              <a:rPr lang="en-US" sz="2400" dirty="0" smtClean="0"/>
              <a:t>pressure </a:t>
            </a:r>
            <a:r>
              <a:rPr lang="en-US" sz="2400" dirty="0"/>
              <a:t>of the gas at constant temperature is called adsorption </a:t>
            </a:r>
            <a:r>
              <a:rPr lang="en-US" sz="2400" dirty="0" smtClean="0"/>
              <a:t>isotherm </a:t>
            </a:r>
            <a:r>
              <a:rPr lang="en-IN" sz="2400" dirty="0" smtClean="0"/>
              <a:t>and </a:t>
            </a:r>
            <a:r>
              <a:rPr lang="en-IN" sz="2400" dirty="0"/>
              <a:t>is given </a:t>
            </a:r>
            <a:r>
              <a:rPr lang="en-IN" sz="2400" dirty="0" smtClean="0"/>
              <a:t>by </a:t>
            </a:r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37012"/>
            <a:ext cx="3015492" cy="75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852936"/>
            <a:ext cx="324036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75066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Some important terms 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Catalyst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Promoters</a:t>
            </a:r>
          </a:p>
          <a:p>
            <a:r>
              <a:rPr lang="en-IN" b="1" dirty="0">
                <a:solidFill>
                  <a:srgbClr val="FF0000"/>
                </a:solidFill>
              </a:rPr>
              <a:t>Catalytic poisons (Inhibitors</a:t>
            </a:r>
            <a:r>
              <a:rPr lang="en-IN" b="1" dirty="0" smtClean="0">
                <a:solidFill>
                  <a:srgbClr val="FF0000"/>
                </a:solidFill>
              </a:rPr>
              <a:t>)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3573016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0070C0"/>
                </a:solidFill>
              </a:rPr>
              <a:t>Types of catalysis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728046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Homogenous </a:t>
            </a:r>
            <a:r>
              <a:rPr lang="en-IN" sz="3200" b="1" dirty="0">
                <a:solidFill>
                  <a:srgbClr val="FF0000"/>
                </a:solidFill>
              </a:rPr>
              <a:t>catalysis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096" y="4728046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err="1" smtClean="0">
                <a:solidFill>
                  <a:srgbClr val="FF0000"/>
                </a:solidFill>
              </a:rPr>
              <a:t>Hetrogenous</a:t>
            </a:r>
            <a:r>
              <a:rPr lang="en-IN" sz="3200" b="1" dirty="0" smtClean="0">
                <a:solidFill>
                  <a:srgbClr val="FF0000"/>
                </a:solidFill>
              </a:rPr>
              <a:t> catalysis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11760" y="4149080"/>
            <a:ext cx="792088" cy="5789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2040" y="4149080"/>
            <a:ext cx="792088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8240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5328592"/>
          </a:xfrm>
        </p:spPr>
        <p:txBody>
          <a:bodyPr>
            <a:normAutofit/>
          </a:bodyPr>
          <a:lstStyle/>
          <a:p>
            <a:endParaRPr lang="en-IN" b="1" dirty="0" smtClean="0">
              <a:solidFill>
                <a:srgbClr val="FF0000"/>
              </a:solidFill>
            </a:endParaRPr>
          </a:p>
          <a:p>
            <a:r>
              <a:rPr lang="en-IN" b="1" dirty="0" smtClean="0">
                <a:solidFill>
                  <a:srgbClr val="FF0000"/>
                </a:solidFill>
              </a:rPr>
              <a:t>Activity </a:t>
            </a:r>
            <a:r>
              <a:rPr lang="en-IN" b="1" dirty="0">
                <a:solidFill>
                  <a:srgbClr val="FF0000"/>
                </a:solidFill>
              </a:rPr>
              <a:t>of </a:t>
            </a:r>
            <a:r>
              <a:rPr lang="en-IN" b="1" dirty="0" smtClean="0">
                <a:solidFill>
                  <a:srgbClr val="FF0000"/>
                </a:solidFill>
              </a:rPr>
              <a:t>catalyst</a:t>
            </a:r>
          </a:p>
          <a:p>
            <a:r>
              <a:rPr lang="en-IN" b="1" dirty="0">
                <a:solidFill>
                  <a:srgbClr val="FF0000"/>
                </a:solidFill>
              </a:rPr>
              <a:t>Selectivity </a:t>
            </a:r>
            <a:r>
              <a:rPr lang="en-IN" b="1" dirty="0" smtClean="0">
                <a:solidFill>
                  <a:srgbClr val="FF0000"/>
                </a:solidFill>
              </a:rPr>
              <a:t>of catalyst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endParaRPr lang="en-IN" b="1" dirty="0" smtClean="0">
              <a:solidFill>
                <a:srgbClr val="FF0000"/>
              </a:solidFill>
            </a:endParaRPr>
          </a:p>
          <a:p>
            <a:r>
              <a:rPr lang="en-IN" b="1" dirty="0" smtClean="0">
                <a:solidFill>
                  <a:srgbClr val="FF0000"/>
                </a:solidFill>
              </a:rPr>
              <a:t> Shape–selective catalysis  : </a:t>
            </a:r>
            <a:r>
              <a:rPr lang="en-IN" b="1" dirty="0" err="1" smtClean="0">
                <a:solidFill>
                  <a:srgbClr val="FF0000"/>
                </a:solidFill>
              </a:rPr>
              <a:t>eg</a:t>
            </a:r>
            <a:r>
              <a:rPr lang="en-IN" b="1" dirty="0" smtClean="0">
                <a:solidFill>
                  <a:srgbClr val="FF0000"/>
                </a:solidFill>
              </a:rPr>
              <a:t>. Zeolites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88"/>
            <a:ext cx="497525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025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Enzymes</a:t>
            </a:r>
          </a:p>
          <a:p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G:\dustbin\5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3704" y="1268760"/>
            <a:ext cx="4680520" cy="252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2030640" cy="59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8828" y="4539587"/>
            <a:ext cx="1656184" cy="53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059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Distinction</a:t>
            </a:r>
            <a:r>
              <a:rPr lang="en-US" b="1" dirty="0">
                <a:solidFill>
                  <a:srgbClr val="0070C0"/>
                </a:solidFill>
              </a:rPr>
              <a:t> between true solution, colloids and Suspension</a:t>
            </a:r>
            <a:endParaRPr lang="en-IN" b="1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6895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46656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285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Introduction to surface chemistry: From: Asha KV Nangalbhur</vt:lpstr>
      <vt:lpstr>Introduction to surface chemistry</vt:lpstr>
      <vt:lpstr>Slide 3</vt:lpstr>
      <vt:lpstr>Factors affecting adsorption of gases on solids</vt:lpstr>
      <vt:lpstr>Freundlich Adsorption isotherm</vt:lpstr>
      <vt:lpstr>Some important terms </vt:lpstr>
      <vt:lpstr>Slide 7</vt:lpstr>
      <vt:lpstr>Slide 8</vt:lpstr>
      <vt:lpstr>Distinction between true solution, colloids and Suspension</vt:lpstr>
      <vt:lpstr>Classifications of colloids</vt:lpstr>
      <vt:lpstr>Methods of preparation of colloids</vt:lpstr>
      <vt:lpstr>Purification of colloids</vt:lpstr>
      <vt:lpstr>Properties of colloids</vt:lpstr>
      <vt:lpstr>Properties of colloids</vt:lpstr>
      <vt:lpstr>Hardy–Schulze rules</vt:lpstr>
      <vt:lpstr>Emulsions </vt:lpstr>
      <vt:lpstr>Slide 17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surface chemistry</dc:title>
  <dc:creator>anoop</dc:creator>
  <cp:lastModifiedBy>kv3</cp:lastModifiedBy>
  <cp:revision>18</cp:revision>
  <dcterms:created xsi:type="dcterms:W3CDTF">2013-07-26T16:00:38Z</dcterms:created>
  <dcterms:modified xsi:type="dcterms:W3CDTF">2013-07-28T09:44:58Z</dcterms:modified>
</cp:coreProperties>
</file>