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95" r:id="rId4"/>
    <p:sldId id="270" r:id="rId5"/>
    <p:sldId id="300" r:id="rId6"/>
    <p:sldId id="271" r:id="rId7"/>
    <p:sldId id="301" r:id="rId8"/>
    <p:sldId id="272" r:id="rId9"/>
    <p:sldId id="302" r:id="rId10"/>
    <p:sldId id="305" r:id="rId11"/>
    <p:sldId id="273" r:id="rId12"/>
    <p:sldId id="274" r:id="rId13"/>
    <p:sldId id="296" r:id="rId14"/>
    <p:sldId id="275" r:id="rId15"/>
    <p:sldId id="297" r:id="rId16"/>
    <p:sldId id="304" r:id="rId17"/>
    <p:sldId id="303" r:id="rId18"/>
    <p:sldId id="277" r:id="rId19"/>
    <p:sldId id="278" r:id="rId20"/>
    <p:sldId id="308" r:id="rId21"/>
    <p:sldId id="279" r:id="rId22"/>
    <p:sldId id="285" r:id="rId23"/>
    <p:sldId id="286" r:id="rId24"/>
    <p:sldId id="311" r:id="rId25"/>
    <p:sldId id="287" r:id="rId26"/>
    <p:sldId id="309" r:id="rId27"/>
    <p:sldId id="288" r:id="rId28"/>
    <p:sldId id="289" r:id="rId29"/>
    <p:sldId id="290" r:id="rId30"/>
    <p:sldId id="312" r:id="rId31"/>
    <p:sldId id="310" r:id="rId32"/>
    <p:sldId id="291" r:id="rId33"/>
    <p:sldId id="298"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37" autoAdjust="0"/>
  </p:normalViewPr>
  <p:slideViewPr>
    <p:cSldViewPr>
      <p:cViewPr varScale="1">
        <p:scale>
          <a:sx n="74" d="100"/>
          <a:sy n="74" d="100"/>
        </p:scale>
        <p:origin x="129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CCDF255-A154-43B4-AC05-97AAAE2B999F}" type="datetimeFigureOut">
              <a:rPr lang="en-US" smtClean="0"/>
              <a:pPr/>
              <a:t>12/26/2017</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339796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316978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CCDF255-A154-43B4-AC05-97AAAE2B999F}" type="datetimeFigureOut">
              <a:rPr lang="en-US" smtClean="0"/>
              <a:pPr/>
              <a:t>12/26/2017</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184266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CCDF255-A154-43B4-AC05-97AAAE2B999F}" type="datetimeFigureOut">
              <a:rPr lang="en-US" smtClean="0"/>
              <a:pPr/>
              <a:t>12/26/2017</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063AA024-0A09-40B1-935F-8511E182AD34}"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578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CCDF255-A154-43B4-AC05-97AAAE2B999F}" type="datetimeFigureOut">
              <a:rPr lang="en-US" smtClean="0"/>
              <a:pPr/>
              <a:t>12/26/2017</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261242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274259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4122617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42422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CCDF255-A154-43B4-AC05-97AAAE2B999F}" type="datetimeFigureOut">
              <a:rPr lang="en-US" smtClean="0"/>
              <a:pPr/>
              <a:t>12/26/2017</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370818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395510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CCDF255-A154-43B4-AC05-97AAAE2B999F}" type="datetimeFigureOut">
              <a:rPr lang="en-US" smtClean="0"/>
              <a:pPr/>
              <a:t>12/26/2017</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245758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235058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149370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145731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139613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197964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DF255-A154-43B4-AC05-97AAAE2B999F}" type="datetimeFigureOut">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328877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CDF255-A154-43B4-AC05-97AAAE2B999F}" type="datetimeFigureOut">
              <a:rPr lang="en-US" smtClean="0"/>
              <a:pPr/>
              <a:t>12/26/2017</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3AA024-0A09-40B1-935F-8511E182AD34}" type="slidenum">
              <a:rPr lang="en-US" smtClean="0"/>
              <a:pPr/>
              <a:t>‹#›</a:t>
            </a:fld>
            <a:endParaRPr lang="en-US" dirty="0"/>
          </a:p>
        </p:txBody>
      </p:sp>
    </p:spTree>
    <p:extLst>
      <p:ext uri="{BB962C8B-B14F-4D97-AF65-F5344CB8AC3E}">
        <p14:creationId xmlns:p14="http://schemas.microsoft.com/office/powerpoint/2010/main" val="7358306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077200" cy="838200"/>
          </a:xfrm>
        </p:spPr>
        <p:txBody>
          <a:bodyPr>
            <a:normAutofit fontScale="90000"/>
          </a:bodyPr>
          <a:lstStyle/>
          <a:p>
            <a:r>
              <a:rPr lang="en-US" sz="4800" dirty="0" smtClean="0"/>
              <a:t>Condensation POLYMERS</a:t>
            </a:r>
            <a:endParaRPr lang="en-US"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3663"/>
            <a:ext cx="5029199"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21481" y="3048000"/>
            <a:ext cx="4312919" cy="1200329"/>
          </a:xfrm>
          <a:prstGeom prst="rect">
            <a:avLst/>
          </a:prstGeom>
          <a:noFill/>
        </p:spPr>
        <p:txBody>
          <a:bodyPr wrap="square" rtlCol="0">
            <a:spAutoFit/>
          </a:bodyPr>
          <a:lstStyle/>
          <a:p>
            <a:r>
              <a:rPr lang="en-IN" dirty="0" smtClean="0"/>
              <a:t>Mrs.Neelima Pathak</a:t>
            </a:r>
          </a:p>
          <a:p>
            <a:r>
              <a:rPr lang="en-IN" dirty="0" smtClean="0"/>
              <a:t>PGT-chemistry</a:t>
            </a:r>
          </a:p>
          <a:p>
            <a:r>
              <a:rPr lang="en-IN" dirty="0" smtClean="0"/>
              <a:t>Kendriya Vidyalaya</a:t>
            </a:r>
          </a:p>
          <a:p>
            <a:r>
              <a:rPr lang="en-IN" dirty="0" smtClean="0"/>
              <a:t>Vayusenanagar ,Nagpur.</a:t>
            </a:r>
            <a:endParaRPr lang="en-IN" dirty="0"/>
          </a:p>
        </p:txBody>
      </p:sp>
    </p:spTree>
    <p:extLst>
      <p:ext uri="{BB962C8B-B14F-4D97-AF65-F5344CB8AC3E}">
        <p14:creationId xmlns:p14="http://schemas.microsoft.com/office/powerpoint/2010/main" val="2395130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727"/>
          <a:stretch/>
        </p:blipFill>
        <p:spPr bwMode="auto">
          <a:xfrm>
            <a:off x="1638299" y="2895600"/>
            <a:ext cx="5867400" cy="33613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1447800"/>
            <a:ext cx="2514600" cy="646331"/>
          </a:xfrm>
          <a:prstGeom prst="rect">
            <a:avLst/>
          </a:prstGeom>
        </p:spPr>
        <p:txBody>
          <a:bodyPr wrap="square">
            <a:spAutoFit/>
          </a:bodyPr>
          <a:lstStyle/>
          <a:p>
            <a:r>
              <a:rPr lang="en-US" sz="3600" dirty="0" smtClean="0">
                <a:latin typeface="Gabriola" pitchFamily="82" charset="0"/>
                <a:ea typeface="Times New Roman"/>
                <a:cs typeface="Times New Roman"/>
              </a:rPr>
              <a:t>Caprolactam</a:t>
            </a:r>
            <a:endParaRPr lang="en-US" sz="3600" dirty="0"/>
          </a:p>
        </p:txBody>
      </p:sp>
    </p:spTree>
    <p:extLst>
      <p:ext uri="{BB962C8B-B14F-4D97-AF65-F5344CB8AC3E}">
        <p14:creationId xmlns:p14="http://schemas.microsoft.com/office/powerpoint/2010/main" val="20982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1795363"/>
          </a:xfrm>
          <a:prstGeom prst="rect">
            <a:avLst/>
          </a:prstGeom>
        </p:spPr>
        <p:txBody>
          <a:bodyPr wrap="square">
            <a:spAutoFit/>
          </a:bodyPr>
          <a:lstStyle/>
          <a:p>
            <a:pPr>
              <a:lnSpc>
                <a:spcPct val="99000"/>
              </a:lnSpc>
            </a:pPr>
            <a:r>
              <a:rPr lang="en-US" sz="3600" dirty="0">
                <a:latin typeface="Aclonica" pitchFamily="18" charset="0"/>
                <a:ea typeface="Times New Roman"/>
              </a:rPr>
              <a:t>2. Nylon-6</a:t>
            </a:r>
          </a:p>
          <a:p>
            <a:pPr>
              <a:lnSpc>
                <a:spcPts val="1405"/>
              </a:lnSpc>
            </a:pPr>
            <a:r>
              <a:rPr lang="en-US" sz="2000" dirty="0" smtClean="0">
                <a:effectLst/>
                <a:latin typeface="Times New Roman"/>
                <a:ea typeface="Times New Roman"/>
                <a:cs typeface="Times New Roman"/>
              </a:rPr>
              <a:t> </a:t>
            </a:r>
            <a:endParaRPr lang="en-US" dirty="0" smtClean="0">
              <a:effectLst/>
              <a:latin typeface="Calibri"/>
              <a:ea typeface="Times New Roman"/>
              <a:cs typeface="Times New Roman"/>
            </a:endParaRPr>
          </a:p>
          <a:p>
            <a:pPr algn="just">
              <a:lnSpc>
                <a:spcPct val="99000"/>
              </a:lnSpc>
            </a:pPr>
            <a:r>
              <a:rPr lang="en-US" sz="3200" dirty="0" smtClean="0">
                <a:effectLst/>
                <a:latin typeface="Gabriola" pitchFamily="82" charset="0"/>
                <a:ea typeface="Times New Roman"/>
                <a:cs typeface="Times New Roman"/>
              </a:rPr>
              <a:t>	Nylon-6 is obtained by heating caprolactam with water at a high temperature</a:t>
            </a:r>
            <a:r>
              <a:rPr lang="en-US" sz="2400" dirty="0" smtClean="0">
                <a:effectLst/>
                <a:latin typeface="Times New Roman"/>
                <a:ea typeface="Times New Roman"/>
                <a:cs typeface="Times New Roman"/>
              </a:rPr>
              <a:t>.</a:t>
            </a:r>
            <a:endParaRPr lang="en-US" dirty="0">
              <a:effectLst/>
              <a:latin typeface="Calibri"/>
              <a:ea typeface="Times New Roman"/>
              <a:cs typeface="Times New Roman"/>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970"/>
          <a:stretch/>
        </p:blipFill>
        <p:spPr bwMode="auto">
          <a:xfrm>
            <a:off x="1638300" y="3276600"/>
            <a:ext cx="63627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3"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wheel(3)">
                                      <p:cBhvr>
                                        <p:cTn id="21"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189" y="457200"/>
            <a:ext cx="4900411" cy="2343847"/>
          </a:xfrm>
          <a:prstGeom prst="rect">
            <a:avLst/>
          </a:prstGeom>
        </p:spPr>
        <p:txBody>
          <a:bodyPr wrap="square">
            <a:spAutoFit/>
          </a:bodyPr>
          <a:lstStyle/>
          <a:p>
            <a:pPr>
              <a:lnSpc>
                <a:spcPct val="99000"/>
              </a:lnSpc>
            </a:pPr>
            <a:r>
              <a:rPr lang="en-US" sz="4000" dirty="0" smtClean="0">
                <a:latin typeface="Aclonica" pitchFamily="18" charset="0"/>
                <a:ea typeface="Times New Roman"/>
              </a:rPr>
              <a:t>RESINS</a:t>
            </a:r>
          </a:p>
          <a:p>
            <a:pPr>
              <a:lnSpc>
                <a:spcPts val="1405"/>
              </a:lnSpc>
            </a:pPr>
            <a:r>
              <a:rPr lang="en-US" dirty="0" smtClean="0">
                <a:effectLst/>
                <a:latin typeface="Times New Roman"/>
                <a:ea typeface="Times New Roman"/>
                <a:cs typeface="Times New Roman"/>
              </a:rPr>
              <a:t> </a:t>
            </a:r>
            <a:endParaRPr lang="en-US" sz="1600" dirty="0" smtClean="0">
              <a:effectLst/>
              <a:latin typeface="Calibri"/>
              <a:ea typeface="Times New Roman"/>
              <a:cs typeface="Times New Roman"/>
            </a:endParaRPr>
          </a:p>
          <a:p>
            <a:pPr>
              <a:lnSpc>
                <a:spcPct val="99000"/>
              </a:lnSpc>
            </a:pPr>
            <a:r>
              <a:rPr lang="en-US" sz="2800" dirty="0" smtClean="0">
                <a:latin typeface="Aclonica" pitchFamily="18" charset="0"/>
                <a:ea typeface="Times New Roman"/>
              </a:rPr>
              <a:t>1. Phenol-Formaldehyde Polymer</a:t>
            </a:r>
            <a:r>
              <a:rPr lang="en-US" sz="3600" dirty="0" smtClean="0">
                <a:effectLst/>
                <a:latin typeface="Gabriola" pitchFamily="82" charset="0"/>
                <a:ea typeface="Times New Roman"/>
                <a:cs typeface="Times New Roman"/>
              </a:rPr>
              <a:t>(Bakelite)</a:t>
            </a:r>
            <a:r>
              <a:rPr lang="en-US" sz="3200" dirty="0" smtClean="0">
                <a:latin typeface="Gabriola" pitchFamily="82" charset="0"/>
                <a:ea typeface="Times New Roman"/>
                <a:cs typeface="Times New Roman"/>
              </a:rPr>
              <a:t> </a:t>
            </a:r>
          </a:p>
          <a:p>
            <a:pPr marL="514350" indent="-514350">
              <a:lnSpc>
                <a:spcPct val="99000"/>
              </a:lnSpc>
              <a:buAutoNum type="arabicPeriod"/>
            </a:pPr>
            <a:endParaRPr lang="en-US" sz="3200" dirty="0">
              <a:latin typeface="Gabriola" pitchFamily="82" charset="0"/>
              <a:ea typeface="Times New Roman"/>
              <a:cs typeface="Times New Roman"/>
            </a:endParaRPr>
          </a:p>
        </p:txBody>
      </p:sp>
      <p:sp>
        <p:nvSpPr>
          <p:cNvPr id="4" name="TextBox 3"/>
          <p:cNvSpPr txBox="1"/>
          <p:nvPr/>
        </p:nvSpPr>
        <p:spPr>
          <a:xfrm>
            <a:off x="948744" y="5257800"/>
            <a:ext cx="2895600" cy="800219"/>
          </a:xfrm>
          <a:prstGeom prst="rect">
            <a:avLst/>
          </a:prstGeom>
          <a:noFill/>
        </p:spPr>
        <p:txBody>
          <a:bodyPr wrap="square" rtlCol="0">
            <a:spAutoFit/>
          </a:bodyPr>
          <a:lstStyle/>
          <a:p>
            <a:r>
              <a:rPr lang="en-IN" sz="1600" dirty="0" smtClean="0"/>
              <a:t>2</a:t>
            </a:r>
            <a:r>
              <a:rPr lang="en-IN" sz="2800" dirty="0" smtClean="0"/>
              <a:t>.   </a:t>
            </a:r>
            <a:r>
              <a:rPr lang="en-US" sz="2800" dirty="0" smtClean="0">
                <a:latin typeface="Gabriola" pitchFamily="82" charset="0"/>
                <a:ea typeface="Times New Roman"/>
                <a:cs typeface="Times New Roman"/>
              </a:rPr>
              <a:t>Formaldehyde</a:t>
            </a:r>
            <a:endParaRPr lang="en-US" sz="2800" dirty="0">
              <a:latin typeface="Gabriola" pitchFamily="82" charset="0"/>
              <a:ea typeface="Times New Roman"/>
              <a:cs typeface="Times New Roman"/>
            </a:endParaRPr>
          </a:p>
          <a:p>
            <a:endParaRPr lang="en-IN"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6772"/>
          <a:stretch/>
        </p:blipFill>
        <p:spPr>
          <a:xfrm>
            <a:off x="5791200" y="4859461"/>
            <a:ext cx="1617438" cy="18369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937" y="2949304"/>
            <a:ext cx="1447800" cy="990600"/>
          </a:xfrm>
          <a:prstGeom prst="rect">
            <a:avLst/>
          </a:prstGeom>
        </p:spPr>
      </p:pic>
      <p:sp>
        <p:nvSpPr>
          <p:cNvPr id="3" name="Rectangle 2"/>
          <p:cNvSpPr/>
          <p:nvPr/>
        </p:nvSpPr>
        <p:spPr>
          <a:xfrm>
            <a:off x="914400" y="2910634"/>
            <a:ext cx="2286000" cy="1493999"/>
          </a:xfrm>
          <a:prstGeom prst="rect">
            <a:avLst/>
          </a:prstGeom>
        </p:spPr>
        <p:txBody>
          <a:bodyPr wrap="square">
            <a:spAutoFit/>
          </a:bodyPr>
          <a:lstStyle/>
          <a:p>
            <a:pPr>
              <a:lnSpc>
                <a:spcPct val="99000"/>
              </a:lnSpc>
            </a:pPr>
            <a:r>
              <a:rPr lang="en-US" sz="3600" u="sng" dirty="0" smtClean="0">
                <a:latin typeface="Gabriola" pitchFamily="82" charset="0"/>
                <a:ea typeface="Times New Roman"/>
                <a:cs typeface="Times New Roman"/>
              </a:rPr>
              <a:t>Monomers:</a:t>
            </a:r>
          </a:p>
          <a:p>
            <a:pPr>
              <a:lnSpc>
                <a:spcPct val="99000"/>
              </a:lnSpc>
            </a:pPr>
            <a:endParaRPr lang="en-US" sz="2800" dirty="0" smtClean="0">
              <a:latin typeface="Gabriola" pitchFamily="82" charset="0"/>
              <a:ea typeface="Times New Roman"/>
              <a:cs typeface="Times New Roman"/>
            </a:endParaRPr>
          </a:p>
          <a:p>
            <a:pPr marL="514350" indent="-514350">
              <a:lnSpc>
                <a:spcPct val="99000"/>
              </a:lnSpc>
              <a:buAutoNum type="arabicPeriod"/>
            </a:pPr>
            <a:r>
              <a:rPr lang="en-US" sz="2800" dirty="0" smtClean="0">
                <a:latin typeface="Gabriola" pitchFamily="82" charset="0"/>
                <a:ea typeface="Times New Roman"/>
                <a:cs typeface="Times New Roman"/>
              </a:rPr>
              <a:t>Phenol</a:t>
            </a:r>
            <a:endParaRPr lang="en-US" sz="2800" dirty="0">
              <a:latin typeface="Gabriola" pitchFamily="82" charset="0"/>
              <a:ea typeface="Times New Roman"/>
              <a:cs typeface="Times New Roman"/>
            </a:endParaRPr>
          </a:p>
        </p:txBody>
      </p:sp>
      <p:sp>
        <p:nvSpPr>
          <p:cNvPr id="5" name="AutoShape 2" descr="Image result for BAKEL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AutoShape 4" descr="Image result for BAKEL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9" name="Picture 8"/>
          <p:cNvPicPr>
            <a:picLocks noChangeAspect="1"/>
          </p:cNvPicPr>
          <p:nvPr/>
        </p:nvPicPr>
        <p:blipFill>
          <a:blip r:embed="rId4"/>
          <a:stretch>
            <a:fillRect/>
          </a:stretch>
        </p:blipFill>
        <p:spPr>
          <a:xfrm>
            <a:off x="5600700" y="838548"/>
            <a:ext cx="2886075" cy="1581150"/>
          </a:xfrm>
          <a:prstGeom prst="rect">
            <a:avLst/>
          </a:prstGeom>
        </p:spPr>
      </p:pic>
      <p:sp>
        <p:nvSpPr>
          <p:cNvPr id="10" name="Rectangle 9"/>
          <p:cNvSpPr/>
          <p:nvPr/>
        </p:nvSpPr>
        <p:spPr>
          <a:xfrm>
            <a:off x="6413810" y="5675817"/>
            <a:ext cx="372217" cy="369332"/>
          </a:xfrm>
          <a:prstGeom prst="rect">
            <a:avLst/>
          </a:prstGeom>
          <a:noFill/>
        </p:spPr>
        <p:txBody>
          <a:bodyPr wrap="none" lIns="91440" tIns="45720" rIns="91440" bIns="45720">
            <a:spAutoFit/>
          </a:bodyPr>
          <a:lstStyle/>
          <a:p>
            <a:pPr algn="ctr"/>
            <a:r>
              <a:rPr lang="en-US" dirty="0">
                <a:ln w="0"/>
                <a:effectLst>
                  <a:outerShdw blurRad="38100" dist="25400" dir="5400000" algn="ctr" rotWithShape="0">
                    <a:srgbClr val="6E747A">
                      <a:alpha val="43000"/>
                    </a:srgbClr>
                  </a:outerShdw>
                </a:effectLst>
              </a:rPr>
              <a:t>C</a:t>
            </a:r>
            <a:endParaRPr lang="en-US" sz="54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8466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229600" cy="4401205"/>
          </a:xfrm>
          <a:prstGeom prst="rect">
            <a:avLst/>
          </a:prstGeom>
        </p:spPr>
        <p:txBody>
          <a:bodyPr wrap="square">
            <a:spAutoFit/>
          </a:bodyPr>
          <a:lstStyle/>
          <a:p>
            <a:r>
              <a:rPr lang="en-US" sz="4000" dirty="0">
                <a:latin typeface="Gabriola" pitchFamily="82" charset="0"/>
                <a:ea typeface="Times New Roman"/>
                <a:cs typeface="Times New Roman"/>
              </a:rPr>
              <a:t>These polymers are obtained by the condensation reaction of phenol with formaldehyde in the presence of either acid or a base catalyst. The reaction involves the formation of methylene bridge at ortho, para or both ortho and para positions. A linear or cross linked material is obtained depending upon the condition of reaction.</a:t>
            </a:r>
            <a:endParaRPr lang="en-IN" sz="4000" dirty="0"/>
          </a:p>
        </p:txBody>
      </p:sp>
    </p:spTree>
    <p:extLst>
      <p:ext uri="{BB962C8B-B14F-4D97-AF65-F5344CB8AC3E}">
        <p14:creationId xmlns:p14="http://schemas.microsoft.com/office/powerpoint/2010/main" val="1637885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888"/>
          <a:stretch/>
        </p:blipFill>
        <p:spPr bwMode="auto">
          <a:xfrm>
            <a:off x="838200" y="2895600"/>
            <a:ext cx="7467600" cy="30731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533400" y="1554481"/>
            <a:ext cx="5105400" cy="1077218"/>
          </a:xfrm>
          <a:prstGeom prst="rect">
            <a:avLst/>
          </a:prstGeom>
          <a:noFill/>
        </p:spPr>
        <p:txBody>
          <a:bodyPr wrap="square" rtlCol="0">
            <a:spAutoFit/>
          </a:bodyPr>
          <a:lstStyle/>
          <a:p>
            <a:r>
              <a:rPr lang="en-IN" sz="3600" dirty="0" smtClean="0"/>
              <a:t>NOVOLAC----</a:t>
            </a:r>
          </a:p>
          <a:p>
            <a:r>
              <a:rPr lang="en-IN" sz="2800" dirty="0" smtClean="0"/>
              <a:t>LINEAR  ARRANGEMENT</a:t>
            </a:r>
            <a:endParaRPr lang="en-IN" sz="2800" dirty="0"/>
          </a:p>
        </p:txBody>
      </p:sp>
      <p:pic>
        <p:nvPicPr>
          <p:cNvPr id="3" name="Picture 2"/>
          <p:cNvPicPr>
            <a:picLocks noChangeAspect="1"/>
          </p:cNvPicPr>
          <p:nvPr/>
        </p:nvPicPr>
        <p:blipFill>
          <a:blip r:embed="rId3"/>
          <a:stretch>
            <a:fillRect/>
          </a:stretch>
        </p:blipFill>
        <p:spPr>
          <a:xfrm>
            <a:off x="6160529" y="482918"/>
            <a:ext cx="2143125" cy="2143125"/>
          </a:xfrm>
          <a:prstGeom prst="rect">
            <a:avLst/>
          </a:prstGeom>
        </p:spPr>
      </p:pic>
    </p:spTree>
    <p:extLst>
      <p:ext uri="{BB962C8B-B14F-4D97-AF65-F5344CB8AC3E}">
        <p14:creationId xmlns:p14="http://schemas.microsoft.com/office/powerpoint/2010/main" val="61864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775"/>
          <a:stretch/>
        </p:blipFill>
        <p:spPr bwMode="auto">
          <a:xfrm>
            <a:off x="838200" y="2514600"/>
            <a:ext cx="7010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914400"/>
            <a:ext cx="6248400" cy="1077218"/>
          </a:xfrm>
          <a:prstGeom prst="rect">
            <a:avLst/>
          </a:prstGeom>
        </p:spPr>
        <p:txBody>
          <a:bodyPr wrap="square">
            <a:spAutoFit/>
          </a:bodyPr>
          <a:lstStyle/>
          <a:p>
            <a:r>
              <a:rPr lang="en-IN" sz="4000" dirty="0"/>
              <a:t>B</a:t>
            </a:r>
            <a:r>
              <a:rPr lang="en-IN" sz="4000" dirty="0" smtClean="0"/>
              <a:t>AKELITE----</a:t>
            </a:r>
          </a:p>
          <a:p>
            <a:r>
              <a:rPr lang="en-IN" sz="2400" dirty="0" smtClean="0"/>
              <a:t>CROSS LINKED  </a:t>
            </a:r>
            <a:r>
              <a:rPr lang="en-IN" sz="2400" dirty="0"/>
              <a:t>ARRANGEMENT</a:t>
            </a:r>
          </a:p>
        </p:txBody>
      </p:sp>
      <p:pic>
        <p:nvPicPr>
          <p:cNvPr id="4098" name="Picture 2" descr="Image result for BAKE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3739"/>
            <a:ext cx="1323975" cy="110519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BAKEL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6" name="Picture 5"/>
          <p:cNvPicPr>
            <a:picLocks noChangeAspect="1"/>
          </p:cNvPicPr>
          <p:nvPr/>
        </p:nvPicPr>
        <p:blipFill>
          <a:blip r:embed="rId4"/>
          <a:stretch>
            <a:fillRect/>
          </a:stretch>
        </p:blipFill>
        <p:spPr>
          <a:xfrm>
            <a:off x="6096000" y="600076"/>
            <a:ext cx="1371600" cy="1152524"/>
          </a:xfrm>
          <a:prstGeom prst="rect">
            <a:avLst/>
          </a:prstGeom>
        </p:spPr>
      </p:pic>
    </p:spTree>
    <p:extLst>
      <p:ext uri="{BB962C8B-B14F-4D97-AF65-F5344CB8AC3E}">
        <p14:creationId xmlns:p14="http://schemas.microsoft.com/office/powerpoint/2010/main" val="10590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7772400" cy="1791260"/>
          </a:xfrm>
          <a:prstGeom prst="rect">
            <a:avLst/>
          </a:prstGeom>
        </p:spPr>
        <p:txBody>
          <a:bodyPr wrap="square">
            <a:spAutoFit/>
          </a:bodyPr>
          <a:lstStyle/>
          <a:p>
            <a:pPr marR="88900" algn="just" hangingPunct="0">
              <a:lnSpc>
                <a:spcPct val="92000"/>
              </a:lnSpc>
            </a:pPr>
            <a:r>
              <a:rPr lang="en-US" sz="4000" dirty="0">
                <a:latin typeface="Aclonica" pitchFamily="18" charset="0"/>
                <a:ea typeface="Times New Roman"/>
              </a:rPr>
              <a:t>Uses:-</a:t>
            </a:r>
          </a:p>
          <a:p>
            <a:pPr marR="88900" hangingPunct="0">
              <a:lnSpc>
                <a:spcPct val="92000"/>
              </a:lnSpc>
            </a:pPr>
            <a:r>
              <a:rPr lang="en-US" sz="4000" dirty="0">
                <a:latin typeface="Gabriola" pitchFamily="82" charset="0"/>
                <a:ea typeface="Times New Roman"/>
                <a:cs typeface="Times New Roman"/>
              </a:rPr>
              <a:t>Bakelite is used for making combs, photograph records, electrical switches </a:t>
            </a:r>
            <a:r>
              <a:rPr lang="en-US" sz="4000" dirty="0" smtClean="0">
                <a:latin typeface="Gabriola" pitchFamily="82" charset="0"/>
                <a:ea typeface="Times New Roman"/>
                <a:cs typeface="Times New Roman"/>
              </a:rPr>
              <a:t>etc.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417663"/>
            <a:ext cx="2438400" cy="1876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417663"/>
            <a:ext cx="2757487" cy="1847850"/>
          </a:xfrm>
          <a:prstGeom prst="rect">
            <a:avLst/>
          </a:prstGeom>
        </p:spPr>
      </p:pic>
    </p:spTree>
    <p:extLst>
      <p:ext uri="{BB962C8B-B14F-4D97-AF65-F5344CB8AC3E}">
        <p14:creationId xmlns:p14="http://schemas.microsoft.com/office/powerpoint/2010/main" val="18757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115" y="2918633"/>
            <a:ext cx="2505075" cy="1828800"/>
          </a:xfrm>
          <a:prstGeom prst="rect">
            <a:avLst/>
          </a:prstGeom>
        </p:spPr>
      </p:pic>
      <p:sp>
        <p:nvSpPr>
          <p:cNvPr id="3" name="Rectangle 2"/>
          <p:cNvSpPr/>
          <p:nvPr/>
        </p:nvSpPr>
        <p:spPr>
          <a:xfrm>
            <a:off x="457200" y="457200"/>
            <a:ext cx="6583854" cy="701731"/>
          </a:xfrm>
          <a:prstGeom prst="rect">
            <a:avLst/>
          </a:prstGeom>
        </p:spPr>
        <p:txBody>
          <a:bodyPr wrap="none">
            <a:spAutoFit/>
          </a:bodyPr>
          <a:lstStyle/>
          <a:p>
            <a:pPr>
              <a:lnSpc>
                <a:spcPct val="99000"/>
              </a:lnSpc>
            </a:pPr>
            <a:r>
              <a:rPr lang="en-US" sz="4000" dirty="0">
                <a:latin typeface="Aclonica" pitchFamily="18" charset="0"/>
                <a:ea typeface="Times New Roman"/>
              </a:rPr>
              <a:t>Melamine-formaldehyde Resin</a:t>
            </a:r>
          </a:p>
        </p:txBody>
      </p:sp>
      <p:sp>
        <p:nvSpPr>
          <p:cNvPr id="4" name="TextBox 3"/>
          <p:cNvSpPr txBox="1"/>
          <p:nvPr/>
        </p:nvSpPr>
        <p:spPr>
          <a:xfrm>
            <a:off x="609600" y="1926002"/>
            <a:ext cx="3352800" cy="2000548"/>
          </a:xfrm>
          <a:prstGeom prst="rect">
            <a:avLst/>
          </a:prstGeom>
          <a:noFill/>
        </p:spPr>
        <p:txBody>
          <a:bodyPr wrap="square" rtlCol="0">
            <a:spAutoFit/>
          </a:bodyPr>
          <a:lstStyle/>
          <a:p>
            <a:r>
              <a:rPr lang="en-IN" sz="3200" u="sng" dirty="0" smtClean="0"/>
              <a:t>Monomers:-</a:t>
            </a:r>
          </a:p>
          <a:p>
            <a:endParaRPr lang="en-IN" sz="3200" dirty="0"/>
          </a:p>
          <a:p>
            <a:endParaRPr lang="en-IN" sz="3200" dirty="0" smtClean="0"/>
          </a:p>
          <a:p>
            <a:r>
              <a:rPr lang="en-IN" sz="2800" dirty="0" smtClean="0"/>
              <a:t>  1.Melamine</a:t>
            </a:r>
            <a:endParaRPr lang="en-IN" sz="2800" dirty="0"/>
          </a:p>
        </p:txBody>
      </p:sp>
      <p:sp>
        <p:nvSpPr>
          <p:cNvPr id="5" name="TextBox 4"/>
          <p:cNvSpPr txBox="1"/>
          <p:nvPr/>
        </p:nvSpPr>
        <p:spPr>
          <a:xfrm>
            <a:off x="762000" y="4724400"/>
            <a:ext cx="5532119" cy="523220"/>
          </a:xfrm>
          <a:prstGeom prst="rect">
            <a:avLst/>
          </a:prstGeom>
          <a:noFill/>
        </p:spPr>
        <p:txBody>
          <a:bodyPr wrap="square" rtlCol="0">
            <a:spAutoFit/>
          </a:bodyPr>
          <a:lstStyle/>
          <a:p>
            <a:r>
              <a:rPr lang="en-IN" sz="2800" dirty="0" smtClean="0"/>
              <a:t>2.Formaldehyde</a:t>
            </a:r>
            <a:endParaRPr lang="en-IN" sz="28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563" r="-10563" b="28250"/>
          <a:stretch/>
        </p:blipFill>
        <p:spPr>
          <a:xfrm>
            <a:off x="5684115" y="4976161"/>
            <a:ext cx="1828800" cy="1790572"/>
          </a:xfrm>
          <a:prstGeom prst="rect">
            <a:avLst/>
          </a:prstGeom>
        </p:spPr>
      </p:pic>
      <p:pic>
        <p:nvPicPr>
          <p:cNvPr id="7" name="Picture 6"/>
          <p:cNvPicPr>
            <a:picLocks noChangeAspect="1"/>
          </p:cNvPicPr>
          <p:nvPr/>
        </p:nvPicPr>
        <p:blipFill>
          <a:blip r:embed="rId4"/>
          <a:stretch>
            <a:fillRect/>
          </a:stretch>
        </p:blipFill>
        <p:spPr>
          <a:xfrm>
            <a:off x="5648055" y="1104900"/>
            <a:ext cx="2857500" cy="1600200"/>
          </a:xfrm>
          <a:prstGeom prst="rect">
            <a:avLst/>
          </a:prstGeom>
        </p:spPr>
      </p:pic>
    </p:spTree>
    <p:extLst>
      <p:ext uri="{BB962C8B-B14F-4D97-AF65-F5344CB8AC3E}">
        <p14:creationId xmlns:p14="http://schemas.microsoft.com/office/powerpoint/2010/main" val="33757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68744" cy="3008388"/>
          </a:xfrm>
          <a:prstGeom prst="rect">
            <a:avLst/>
          </a:prstGeom>
        </p:spPr>
        <p:txBody>
          <a:bodyPr wrap="square">
            <a:spAutoFit/>
          </a:bodyPr>
          <a:lstStyle/>
          <a:p>
            <a:pPr>
              <a:lnSpc>
                <a:spcPct val="99000"/>
              </a:lnSpc>
            </a:pPr>
            <a:r>
              <a:rPr lang="en-US" sz="4000" dirty="0">
                <a:latin typeface="Aclonica" pitchFamily="18" charset="0"/>
                <a:ea typeface="Times New Roman"/>
              </a:rPr>
              <a:t>2. Melamine-formaldehyde Resin</a:t>
            </a:r>
          </a:p>
          <a:p>
            <a:pPr>
              <a:lnSpc>
                <a:spcPts val="1690"/>
              </a:lnSpc>
            </a:pPr>
            <a:r>
              <a:rPr lang="en-US" sz="2000" dirty="0" smtClean="0">
                <a:effectLst/>
                <a:latin typeface="Times New Roman"/>
                <a:ea typeface="Times New Roman"/>
                <a:cs typeface="Times New Roman"/>
              </a:rPr>
              <a:t> </a:t>
            </a:r>
            <a:endParaRPr lang="en-US" dirty="0" smtClean="0">
              <a:effectLst/>
              <a:latin typeface="Calibri"/>
              <a:ea typeface="Times New Roman"/>
              <a:cs typeface="Times New Roman"/>
            </a:endParaRPr>
          </a:p>
          <a:p>
            <a:pPr hangingPunct="0">
              <a:lnSpc>
                <a:spcPct val="89000"/>
              </a:lnSpc>
            </a:pPr>
            <a:r>
              <a:rPr lang="en-US" sz="3600" dirty="0" smtClean="0">
                <a:latin typeface="Gabriola" pitchFamily="82" charset="0"/>
                <a:ea typeface="Times New Roman"/>
                <a:cs typeface="Times New Roman"/>
              </a:rPr>
              <a:t>	It </a:t>
            </a:r>
            <a:r>
              <a:rPr lang="en-US" sz="3600" dirty="0">
                <a:latin typeface="Gabriola" pitchFamily="82" charset="0"/>
                <a:ea typeface="Times New Roman"/>
                <a:cs typeface="Times New Roman"/>
              </a:rPr>
              <a:t>is a copolymer formed by the polymerisation of melamine (which is a heterocyclic triamine) and formaldehyde as follows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124200"/>
            <a:ext cx="6218349" cy="348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circle(in)">
                                      <p:cBhvr>
                                        <p:cTn id="21"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5007909"/>
          </a:xfrm>
          <a:prstGeom prst="rect">
            <a:avLst/>
          </a:prstGeom>
        </p:spPr>
        <p:txBody>
          <a:bodyPr wrap="square">
            <a:spAutoFit/>
          </a:bodyPr>
          <a:lstStyle/>
          <a:p>
            <a:pPr>
              <a:lnSpc>
                <a:spcPct val="99000"/>
              </a:lnSpc>
            </a:pPr>
            <a:r>
              <a:rPr lang="en-US" sz="4400" dirty="0">
                <a:latin typeface="Aclonica" pitchFamily="18" charset="0"/>
                <a:ea typeface="Times New Roman"/>
              </a:rPr>
              <a:t>Properties and </a:t>
            </a:r>
            <a:r>
              <a:rPr lang="en-US" sz="4400" dirty="0" smtClean="0">
                <a:latin typeface="Aclonica" pitchFamily="18" charset="0"/>
                <a:ea typeface="Times New Roman"/>
              </a:rPr>
              <a:t>Uses:-</a:t>
            </a:r>
            <a:endParaRPr lang="en-US" sz="4400" dirty="0">
              <a:latin typeface="Aclonica" pitchFamily="18" charset="0"/>
              <a:ea typeface="Times New Roman"/>
            </a:endParaRPr>
          </a:p>
          <a:p>
            <a:pPr>
              <a:lnSpc>
                <a:spcPts val="1690"/>
              </a:lnSpc>
            </a:pPr>
            <a:r>
              <a:rPr lang="en-US" sz="2000" dirty="0" smtClean="0">
                <a:effectLst/>
                <a:latin typeface="Times New Roman"/>
                <a:ea typeface="Times New Roman"/>
                <a:cs typeface="Times New Roman"/>
              </a:rPr>
              <a:t> </a:t>
            </a:r>
            <a:endParaRPr lang="en-US" dirty="0" smtClean="0">
              <a:effectLst/>
              <a:latin typeface="Calibri"/>
              <a:ea typeface="Times New Roman"/>
              <a:cs typeface="Times New Roman"/>
            </a:endParaRPr>
          </a:p>
          <a:p>
            <a:pPr marR="190500" hangingPunct="0">
              <a:lnSpc>
                <a:spcPct val="89000"/>
              </a:lnSpc>
            </a:pPr>
            <a:r>
              <a:rPr lang="en-US" sz="4000" dirty="0" smtClean="0">
                <a:latin typeface="Gabriola" pitchFamily="82" charset="0"/>
                <a:ea typeface="Times New Roman"/>
                <a:cs typeface="Times New Roman"/>
              </a:rPr>
              <a:t>**</a:t>
            </a:r>
            <a:r>
              <a:rPr lang="en-US" sz="4000" dirty="0" smtClean="0">
                <a:effectLst/>
                <a:latin typeface="Gabriola" pitchFamily="82" charset="0"/>
                <a:ea typeface="Times New Roman"/>
                <a:cs typeface="Times New Roman"/>
              </a:rPr>
              <a:t>It is very hard and tough. </a:t>
            </a:r>
          </a:p>
          <a:p>
            <a:pPr marR="190500" hangingPunct="0">
              <a:lnSpc>
                <a:spcPct val="89000"/>
              </a:lnSpc>
            </a:pPr>
            <a:endParaRPr lang="en-US" sz="4000" dirty="0" smtClean="0">
              <a:effectLst/>
              <a:latin typeface="Gabriola" pitchFamily="82" charset="0"/>
              <a:ea typeface="Times New Roman"/>
              <a:cs typeface="Times New Roman"/>
            </a:endParaRPr>
          </a:p>
          <a:p>
            <a:pPr marR="190500" hangingPunct="0">
              <a:lnSpc>
                <a:spcPct val="89000"/>
              </a:lnSpc>
            </a:pPr>
            <a:r>
              <a:rPr lang="en-US" sz="4000" dirty="0" smtClean="0">
                <a:effectLst/>
                <a:latin typeface="Gabriola" pitchFamily="82" charset="0"/>
                <a:ea typeface="Times New Roman"/>
                <a:cs typeface="Times New Roman"/>
              </a:rPr>
              <a:t>**It has assumed great importance these days particularly in making crockery. </a:t>
            </a:r>
          </a:p>
          <a:p>
            <a:pPr marR="190500" hangingPunct="0">
              <a:lnSpc>
                <a:spcPct val="89000"/>
              </a:lnSpc>
            </a:pPr>
            <a:endParaRPr lang="en-US" sz="4000" dirty="0" smtClean="0">
              <a:effectLst/>
              <a:latin typeface="Gabriola" pitchFamily="82" charset="0"/>
              <a:ea typeface="Times New Roman"/>
              <a:cs typeface="Times New Roman"/>
            </a:endParaRPr>
          </a:p>
          <a:p>
            <a:pPr marR="190500" hangingPunct="0">
              <a:lnSpc>
                <a:spcPct val="89000"/>
              </a:lnSpc>
            </a:pPr>
            <a:r>
              <a:rPr lang="en-US" sz="4000" dirty="0" smtClean="0">
                <a:effectLst/>
                <a:latin typeface="Gabriola" pitchFamily="82" charset="0"/>
                <a:ea typeface="Times New Roman"/>
                <a:cs typeface="Times New Roman"/>
              </a:rPr>
              <a:t>**They do not break even when dropped from a height.</a:t>
            </a:r>
          </a:p>
          <a:p>
            <a:pPr>
              <a:lnSpc>
                <a:spcPts val="1460"/>
              </a:lnSpc>
            </a:pPr>
            <a:r>
              <a:rPr lang="en-US" sz="2000" dirty="0" smtClean="0">
                <a:effectLst/>
                <a:latin typeface="Times New Roman"/>
                <a:ea typeface="Times New Roman"/>
                <a:cs typeface="Times New Roman"/>
              </a:rPr>
              <a:t> </a:t>
            </a:r>
            <a:endParaRPr lang="en-US" dirty="0">
              <a:effectLst/>
              <a:latin typeface="Calibri"/>
              <a:ea typeface="Times New Roman"/>
              <a:cs typeface="Times New Roman"/>
            </a:endParaRPr>
          </a:p>
        </p:txBody>
      </p:sp>
      <p:sp>
        <p:nvSpPr>
          <p:cNvPr id="3" name="AutoShape 2" descr="Image result for MELAM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4" name="Picture 3"/>
          <p:cNvPicPr>
            <a:picLocks noChangeAspect="1"/>
          </p:cNvPicPr>
          <p:nvPr/>
        </p:nvPicPr>
        <p:blipFill>
          <a:blip r:embed="rId2"/>
          <a:stretch>
            <a:fillRect/>
          </a:stretch>
        </p:blipFill>
        <p:spPr>
          <a:xfrm>
            <a:off x="3505200" y="4876800"/>
            <a:ext cx="2943225" cy="1552575"/>
          </a:xfrm>
          <a:prstGeom prst="rect">
            <a:avLst/>
          </a:prstGeom>
        </p:spPr>
      </p:pic>
    </p:spTree>
    <p:extLst>
      <p:ext uri="{BB962C8B-B14F-4D97-AF65-F5344CB8AC3E}">
        <p14:creationId xmlns:p14="http://schemas.microsoft.com/office/powerpoint/2010/main" val="86139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additive="base">
                                        <p:cTn id="26"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4462119"/>
          </a:xfrm>
          <a:prstGeom prst="rect">
            <a:avLst/>
          </a:prstGeom>
        </p:spPr>
        <p:txBody>
          <a:bodyPr wrap="square">
            <a:spAutoFit/>
          </a:bodyPr>
          <a:lstStyle/>
          <a:p>
            <a:r>
              <a:rPr lang="en-US" sz="4000" dirty="0" smtClean="0">
                <a:effectLst/>
                <a:latin typeface="Aclonica" pitchFamily="18" charset="0"/>
                <a:ea typeface="Times New Roman"/>
              </a:rPr>
              <a:t>Polymer</a:t>
            </a:r>
            <a:r>
              <a:rPr lang="en-US" sz="4000" b="1" dirty="0" smtClean="0">
                <a:effectLst/>
                <a:latin typeface="Balloon XBd BT" pitchFamily="66" charset="0"/>
                <a:ea typeface="Times New Roman"/>
              </a:rPr>
              <a:t>:-</a:t>
            </a:r>
          </a:p>
          <a:p>
            <a:pPr algn="just">
              <a:lnSpc>
                <a:spcPct val="99000"/>
              </a:lnSpc>
            </a:pPr>
            <a:r>
              <a:rPr lang="en-US" sz="4000" dirty="0" smtClean="0">
                <a:effectLst/>
                <a:latin typeface="Gabriola" pitchFamily="82" charset="0"/>
                <a:ea typeface="Times New Roman"/>
              </a:rPr>
              <a:t>	</a:t>
            </a:r>
            <a:r>
              <a:rPr lang="en-US" sz="3600" dirty="0" smtClean="0">
                <a:effectLst/>
                <a:latin typeface="Gabriola" pitchFamily="82" charset="0"/>
                <a:ea typeface="Times New Roman"/>
              </a:rPr>
              <a:t>The word polymer has a Greek origin. which means many units (parts).</a:t>
            </a:r>
          </a:p>
          <a:p>
            <a:pPr>
              <a:lnSpc>
                <a:spcPct val="99000"/>
              </a:lnSpc>
            </a:pPr>
            <a:r>
              <a:rPr lang="en-US" sz="4000" dirty="0">
                <a:latin typeface="Aclonica" pitchFamily="18" charset="0"/>
                <a:ea typeface="Times New Roman"/>
              </a:rPr>
              <a:t>Polymerisation:-</a:t>
            </a:r>
          </a:p>
          <a:p>
            <a:pPr>
              <a:lnSpc>
                <a:spcPts val="1690"/>
              </a:lnSpc>
            </a:pPr>
            <a:r>
              <a:rPr lang="en-US" sz="3600" dirty="0">
                <a:latin typeface="Gabriola" pitchFamily="82" charset="0"/>
                <a:ea typeface="Times New Roman"/>
                <a:cs typeface="Times New Roman"/>
              </a:rPr>
              <a:t> </a:t>
            </a:r>
            <a:endParaRPr lang="en-US" sz="3200" dirty="0">
              <a:latin typeface="Gabriola" pitchFamily="82" charset="0"/>
              <a:ea typeface="Times New Roman"/>
              <a:cs typeface="Times New Roman"/>
            </a:endParaRPr>
          </a:p>
          <a:p>
            <a:pPr marR="25400" algn="just" hangingPunct="0">
              <a:lnSpc>
                <a:spcPct val="89000"/>
              </a:lnSpc>
            </a:pPr>
            <a:r>
              <a:rPr lang="en-US" sz="4000" dirty="0" smtClean="0">
                <a:latin typeface="Gabriola" pitchFamily="82" charset="0"/>
                <a:ea typeface="Times New Roman"/>
                <a:cs typeface="Times New Roman"/>
              </a:rPr>
              <a:t>	</a:t>
            </a:r>
            <a:r>
              <a:rPr lang="en-US" sz="3600" dirty="0" smtClean="0">
                <a:latin typeface="Gabriola" pitchFamily="82" charset="0"/>
                <a:ea typeface="Times New Roman"/>
                <a:cs typeface="Times New Roman"/>
              </a:rPr>
              <a:t>The </a:t>
            </a:r>
            <a:r>
              <a:rPr lang="en-US" sz="3600" dirty="0">
                <a:latin typeface="Gabriola" pitchFamily="82" charset="0"/>
                <a:ea typeface="Times New Roman"/>
                <a:cs typeface="Times New Roman"/>
              </a:rPr>
              <a:t>process by which the monomers get combined and transformed into </a:t>
            </a:r>
            <a:r>
              <a:rPr lang="en-US" sz="3600" dirty="0" smtClean="0">
                <a:latin typeface="Gabriola" pitchFamily="82" charset="0"/>
                <a:ea typeface="Times New Roman"/>
                <a:cs typeface="Times New Roman"/>
              </a:rPr>
              <a:t>polymers is </a:t>
            </a:r>
            <a:r>
              <a:rPr lang="en-US" sz="3600" dirty="0">
                <a:latin typeface="Gabriola" pitchFamily="82" charset="0"/>
                <a:ea typeface="Times New Roman"/>
                <a:cs typeface="Times New Roman"/>
              </a:rPr>
              <a:t>known as polymerisation.</a:t>
            </a:r>
          </a:p>
          <a:p>
            <a:pPr>
              <a:lnSpc>
                <a:spcPts val="1410"/>
              </a:lnSpc>
            </a:pPr>
            <a:r>
              <a:rPr lang="en-US" sz="3200" dirty="0">
                <a:latin typeface="Gabriola" pitchFamily="82" charset="0"/>
                <a:ea typeface="Times New Roman"/>
                <a:cs typeface="Times New Roman"/>
              </a:rPr>
              <a:t> </a:t>
            </a:r>
            <a:endParaRPr lang="en-US" sz="2800" dirty="0">
              <a:latin typeface="Gabriola" pitchFamily="82" charset="0"/>
              <a:ea typeface="Times New Roman"/>
              <a:cs typeface="Times New Roman"/>
            </a:endParaRPr>
          </a:p>
          <a:p>
            <a:pPr algn="ctr">
              <a:lnSpc>
                <a:spcPct val="99000"/>
              </a:lnSpc>
            </a:pPr>
            <a:r>
              <a:rPr lang="en-US" sz="3600" dirty="0" smtClean="0">
                <a:latin typeface="Gabriola" pitchFamily="82" charset="0"/>
                <a:ea typeface="Times New Roman"/>
                <a:cs typeface="Times New Roman"/>
              </a:rPr>
              <a:t> </a:t>
            </a:r>
            <a:r>
              <a:rPr lang="en-US" sz="3600" dirty="0">
                <a:latin typeface="Gabriola" pitchFamily="82" charset="0"/>
                <a:ea typeface="Times New Roman"/>
                <a:cs typeface="Times New Roman"/>
              </a:rPr>
              <a:t>n [Monomer] → </a:t>
            </a:r>
            <a:r>
              <a:rPr lang="en-US" sz="3600" dirty="0" smtClean="0">
                <a:latin typeface="Gabriola" pitchFamily="82" charset="0"/>
                <a:ea typeface="Times New Roman"/>
                <a:cs typeface="Times New Roman"/>
              </a:rPr>
              <a:t>Polymer</a:t>
            </a:r>
            <a:endParaRPr lang="en-US" sz="3600" dirty="0">
              <a:latin typeface="Gabriola" pitchFamily="82" charset="0"/>
              <a:ea typeface="Times New Roman"/>
              <a:cs typeface="Times New Roman"/>
            </a:endParaRPr>
          </a:p>
        </p:txBody>
      </p:sp>
    </p:spTree>
    <p:extLst>
      <p:ext uri="{BB962C8B-B14F-4D97-AF65-F5344CB8AC3E}">
        <p14:creationId xmlns:p14="http://schemas.microsoft.com/office/powerpoint/2010/main" val="3291235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829" y="2819399"/>
            <a:ext cx="2667000" cy="1714500"/>
          </a:xfrm>
          <a:prstGeom prst="rect">
            <a:avLst/>
          </a:prstGeom>
        </p:spPr>
      </p:pic>
      <p:sp>
        <p:nvSpPr>
          <p:cNvPr id="3" name="Rectangle 2"/>
          <p:cNvSpPr/>
          <p:nvPr/>
        </p:nvSpPr>
        <p:spPr>
          <a:xfrm>
            <a:off x="838200" y="1371600"/>
            <a:ext cx="6400800" cy="640816"/>
          </a:xfrm>
          <a:prstGeom prst="rect">
            <a:avLst/>
          </a:prstGeom>
        </p:spPr>
        <p:txBody>
          <a:bodyPr wrap="square">
            <a:spAutoFit/>
          </a:bodyPr>
          <a:lstStyle/>
          <a:p>
            <a:pPr>
              <a:lnSpc>
                <a:spcPct val="99000"/>
              </a:lnSpc>
            </a:pPr>
            <a:r>
              <a:rPr lang="en-US" sz="3600" dirty="0">
                <a:latin typeface="Aclonica" pitchFamily="18" charset="0"/>
                <a:ea typeface="Times New Roman"/>
              </a:rPr>
              <a:t>3. Urea-formaldehyde Resin</a:t>
            </a:r>
          </a:p>
        </p:txBody>
      </p:sp>
      <p:sp>
        <p:nvSpPr>
          <p:cNvPr id="4" name="Rectangle 3"/>
          <p:cNvSpPr/>
          <p:nvPr/>
        </p:nvSpPr>
        <p:spPr>
          <a:xfrm>
            <a:off x="990600" y="2342346"/>
            <a:ext cx="3276600" cy="1384995"/>
          </a:xfrm>
          <a:prstGeom prst="rect">
            <a:avLst/>
          </a:prstGeom>
        </p:spPr>
        <p:txBody>
          <a:bodyPr wrap="square">
            <a:spAutoFit/>
          </a:bodyPr>
          <a:lstStyle/>
          <a:p>
            <a:r>
              <a:rPr lang="en-IN" sz="2800" u="sng" dirty="0" smtClean="0"/>
              <a:t>Monomers:-</a:t>
            </a:r>
          </a:p>
          <a:p>
            <a:endParaRPr lang="en-IN" sz="2800" dirty="0"/>
          </a:p>
          <a:p>
            <a:r>
              <a:rPr lang="en-IN" sz="2800" dirty="0" smtClean="0"/>
              <a:t>1.Urea</a:t>
            </a:r>
            <a:endParaRPr lang="en-IN" sz="2800" dirty="0"/>
          </a:p>
        </p:txBody>
      </p:sp>
      <p:sp>
        <p:nvSpPr>
          <p:cNvPr id="5" name="TextBox 4"/>
          <p:cNvSpPr txBox="1"/>
          <p:nvPr/>
        </p:nvSpPr>
        <p:spPr>
          <a:xfrm>
            <a:off x="1013138" y="4724400"/>
            <a:ext cx="5532119" cy="523220"/>
          </a:xfrm>
          <a:prstGeom prst="rect">
            <a:avLst/>
          </a:prstGeom>
          <a:noFill/>
        </p:spPr>
        <p:txBody>
          <a:bodyPr wrap="square" rtlCol="0">
            <a:spAutoFit/>
          </a:bodyPr>
          <a:lstStyle/>
          <a:p>
            <a:r>
              <a:rPr lang="en-IN" sz="2800" dirty="0" smtClean="0"/>
              <a:t>2.Formaldehyde</a:t>
            </a:r>
            <a:endParaRPr lang="en-IN" sz="3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563" r="-10563" b="28250"/>
          <a:stretch/>
        </p:blipFill>
        <p:spPr>
          <a:xfrm>
            <a:off x="6075877" y="4724400"/>
            <a:ext cx="1828800" cy="1790572"/>
          </a:xfrm>
          <a:prstGeom prst="rect">
            <a:avLst/>
          </a:prstGeom>
        </p:spPr>
      </p:pic>
      <p:pic>
        <p:nvPicPr>
          <p:cNvPr id="7" name="Picture 6"/>
          <p:cNvPicPr>
            <a:picLocks noChangeAspect="1"/>
          </p:cNvPicPr>
          <p:nvPr/>
        </p:nvPicPr>
        <p:blipFill>
          <a:blip r:embed="rId4"/>
          <a:stretch>
            <a:fillRect/>
          </a:stretch>
        </p:blipFill>
        <p:spPr>
          <a:xfrm>
            <a:off x="6362700" y="558399"/>
            <a:ext cx="2381250" cy="1790700"/>
          </a:xfrm>
          <a:prstGeom prst="rect">
            <a:avLst/>
          </a:prstGeom>
        </p:spPr>
      </p:pic>
    </p:spTree>
    <p:extLst>
      <p:ext uri="{BB962C8B-B14F-4D97-AF65-F5344CB8AC3E}">
        <p14:creationId xmlns:p14="http://schemas.microsoft.com/office/powerpoint/2010/main" val="132247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579" y="381000"/>
            <a:ext cx="8638822" cy="1432956"/>
          </a:xfrm>
          <a:prstGeom prst="rect">
            <a:avLst/>
          </a:prstGeom>
        </p:spPr>
        <p:txBody>
          <a:bodyPr wrap="square">
            <a:spAutoFit/>
          </a:bodyPr>
          <a:lstStyle/>
          <a:p>
            <a:pPr>
              <a:lnSpc>
                <a:spcPct val="99000"/>
              </a:lnSpc>
            </a:pPr>
            <a:r>
              <a:rPr lang="en-US" sz="4400" dirty="0">
                <a:latin typeface="Aclonica" pitchFamily="18" charset="0"/>
                <a:ea typeface="Times New Roman"/>
              </a:rPr>
              <a:t>3. Urea-formaldehyde Resin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90" y="1905000"/>
            <a:ext cx="859740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5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circle(in)">
                                      <p:cBhvr>
                                        <p:cTn id="14"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01178"/>
            <a:ext cx="8610600" cy="3745384"/>
          </a:xfrm>
          <a:prstGeom prst="rect">
            <a:avLst/>
          </a:prstGeom>
        </p:spPr>
        <p:txBody>
          <a:bodyPr wrap="square">
            <a:spAutoFit/>
          </a:bodyPr>
          <a:lstStyle/>
          <a:p>
            <a:pPr>
              <a:lnSpc>
                <a:spcPct val="99000"/>
              </a:lnSpc>
            </a:pPr>
            <a:r>
              <a:rPr lang="en-US" sz="3600" dirty="0">
                <a:latin typeface="Aclonica" pitchFamily="18" charset="0"/>
                <a:ea typeface="Times New Roman"/>
              </a:rPr>
              <a:t>Polyesters</a:t>
            </a:r>
          </a:p>
          <a:p>
            <a:pPr>
              <a:lnSpc>
                <a:spcPts val="1370"/>
              </a:lnSpc>
            </a:pPr>
            <a:r>
              <a:rPr lang="en-US" dirty="0">
                <a:latin typeface="Times New Roman"/>
                <a:ea typeface="Times New Roman"/>
                <a:cs typeface="Times New Roman"/>
              </a:rPr>
              <a:t> </a:t>
            </a:r>
            <a:endParaRPr lang="en-US" sz="1600" dirty="0">
              <a:latin typeface="Calibri"/>
              <a:ea typeface="Times New Roman"/>
              <a:cs typeface="Times New Roman"/>
            </a:endParaRPr>
          </a:p>
          <a:p>
            <a:pPr>
              <a:lnSpc>
                <a:spcPct val="99000"/>
              </a:lnSpc>
            </a:pPr>
            <a:r>
              <a:rPr lang="en-US" sz="3200" dirty="0" smtClean="0">
                <a:latin typeface="Gabriola" pitchFamily="82" charset="0"/>
                <a:ea typeface="Times New Roman"/>
                <a:cs typeface="Times New Roman"/>
              </a:rPr>
              <a:t>	The </a:t>
            </a:r>
            <a:r>
              <a:rPr lang="en-US" sz="3200" dirty="0">
                <a:latin typeface="Gabriola" pitchFamily="82" charset="0"/>
                <a:ea typeface="Times New Roman"/>
                <a:cs typeface="Times New Roman"/>
              </a:rPr>
              <a:t>polymers which contain an ester linkage are known as polyester, </a:t>
            </a:r>
            <a:endParaRPr lang="en-US" sz="3200" dirty="0" smtClean="0">
              <a:latin typeface="Gabriola" pitchFamily="82" charset="0"/>
              <a:ea typeface="Times New Roman"/>
              <a:cs typeface="Times New Roman"/>
            </a:endParaRPr>
          </a:p>
          <a:p>
            <a:pPr>
              <a:lnSpc>
                <a:spcPct val="99000"/>
              </a:lnSpc>
            </a:pPr>
            <a:r>
              <a:rPr lang="en-US" sz="3200" dirty="0" smtClean="0">
                <a:latin typeface="Gabriola" pitchFamily="82" charset="0"/>
                <a:ea typeface="Times New Roman"/>
                <a:cs typeface="Times New Roman"/>
              </a:rPr>
              <a:t>e.g. </a:t>
            </a:r>
            <a:r>
              <a:rPr lang="en-US" sz="3200" dirty="0" err="1" smtClean="0">
                <a:latin typeface="Gabriola" pitchFamily="82" charset="0"/>
                <a:ea typeface="Times New Roman"/>
                <a:cs typeface="Times New Roman"/>
              </a:rPr>
              <a:t>Terylene</a:t>
            </a:r>
            <a:endParaRPr lang="en-US" sz="3200" dirty="0" smtClean="0">
              <a:latin typeface="Gabriola" pitchFamily="82" charset="0"/>
              <a:ea typeface="Times New Roman"/>
              <a:cs typeface="Times New Roman"/>
            </a:endParaRPr>
          </a:p>
          <a:p>
            <a:pPr>
              <a:lnSpc>
                <a:spcPct val="99000"/>
              </a:lnSpc>
            </a:pPr>
            <a:r>
              <a:rPr lang="en-US" sz="3200" dirty="0">
                <a:latin typeface="Gabriola" pitchFamily="82" charset="0"/>
                <a:ea typeface="Times New Roman"/>
                <a:cs typeface="Times New Roman"/>
              </a:rPr>
              <a:t> </a:t>
            </a:r>
            <a:r>
              <a:rPr lang="en-US" sz="3200" dirty="0" smtClean="0">
                <a:latin typeface="Gabriola" pitchFamily="82" charset="0"/>
                <a:ea typeface="Times New Roman"/>
                <a:cs typeface="Times New Roman"/>
              </a:rPr>
              <a:t>      </a:t>
            </a:r>
            <a:r>
              <a:rPr lang="en-US" sz="3200" dirty="0" err="1" smtClean="0">
                <a:latin typeface="Gabriola" pitchFamily="82" charset="0"/>
                <a:ea typeface="Times New Roman"/>
                <a:cs typeface="Times New Roman"/>
              </a:rPr>
              <a:t>Glyptal</a:t>
            </a:r>
            <a:endParaRPr lang="en-US" sz="3200" dirty="0" smtClean="0">
              <a:latin typeface="Gabriola" pitchFamily="82" charset="0"/>
              <a:ea typeface="Times New Roman"/>
              <a:cs typeface="Times New Roman"/>
            </a:endParaRPr>
          </a:p>
          <a:p>
            <a:pPr>
              <a:lnSpc>
                <a:spcPct val="99000"/>
              </a:lnSpc>
            </a:pPr>
            <a:endParaRPr lang="en-US" sz="3200" dirty="0" smtClean="0">
              <a:latin typeface="Gabriola" pitchFamily="82" charset="0"/>
              <a:ea typeface="Times New Roman"/>
              <a:cs typeface="Times New Roman"/>
            </a:endParaRPr>
          </a:p>
          <a:p>
            <a:pPr>
              <a:lnSpc>
                <a:spcPct val="99000"/>
              </a:lnSpc>
            </a:pPr>
            <a:endParaRPr lang="en-US" sz="3200" dirty="0">
              <a:latin typeface="Gabriola" pitchFamily="82" charset="0"/>
              <a:ea typeface="Times New Roman"/>
              <a:cs typeface="Times New Roman"/>
            </a:endParaRPr>
          </a:p>
        </p:txBody>
      </p:sp>
      <p:pic>
        <p:nvPicPr>
          <p:cNvPr id="3" name="Picture 2"/>
          <p:cNvPicPr>
            <a:picLocks noChangeAspect="1"/>
          </p:cNvPicPr>
          <p:nvPr/>
        </p:nvPicPr>
        <p:blipFill>
          <a:blip r:embed="rId2"/>
          <a:stretch>
            <a:fillRect/>
          </a:stretch>
        </p:blipFill>
        <p:spPr>
          <a:xfrm>
            <a:off x="1524000" y="3810000"/>
            <a:ext cx="5791200" cy="2286000"/>
          </a:xfrm>
          <a:prstGeom prst="rect">
            <a:avLst/>
          </a:prstGeom>
        </p:spPr>
      </p:pic>
    </p:spTree>
    <p:extLst>
      <p:ext uri="{BB962C8B-B14F-4D97-AF65-F5344CB8AC3E}">
        <p14:creationId xmlns:p14="http://schemas.microsoft.com/office/powerpoint/2010/main" val="40153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heckerboard(across)">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heckerboard(across)">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checkerboard(across)">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534400" cy="4012380"/>
          </a:xfrm>
          <a:prstGeom prst="rect">
            <a:avLst/>
          </a:prstGeom>
        </p:spPr>
        <p:txBody>
          <a:bodyPr wrap="square">
            <a:spAutoFit/>
          </a:bodyPr>
          <a:lstStyle/>
          <a:p>
            <a:pPr>
              <a:lnSpc>
                <a:spcPct val="115000"/>
              </a:lnSpc>
            </a:pPr>
            <a:r>
              <a:rPr lang="en-US" sz="3600" dirty="0">
                <a:latin typeface="Aclonica" pitchFamily="18" charset="0"/>
                <a:ea typeface="Times New Roman"/>
              </a:rPr>
              <a:t>Properties and uses</a:t>
            </a:r>
          </a:p>
          <a:p>
            <a:pPr>
              <a:lnSpc>
                <a:spcPts val="1635"/>
              </a:lnSpc>
            </a:pPr>
            <a:r>
              <a:rPr lang="en-US" sz="2800" dirty="0">
                <a:latin typeface="Aclonica" pitchFamily="18" charset="0"/>
                <a:ea typeface="Times New Roman"/>
              </a:rPr>
              <a:t> </a:t>
            </a:r>
          </a:p>
          <a:p>
            <a:r>
              <a:rPr lang="en-US" sz="4000" dirty="0" smtClean="0">
                <a:latin typeface="Gabriola" pitchFamily="82" charset="0"/>
                <a:ea typeface="Times New Roman"/>
              </a:rPr>
              <a:t>	It </a:t>
            </a:r>
            <a:r>
              <a:rPr lang="en-US" sz="4000" dirty="0">
                <a:latin typeface="Gabriola" pitchFamily="82" charset="0"/>
                <a:ea typeface="Times New Roman"/>
              </a:rPr>
              <a:t>is a hard and transparent polymer and is quite resistant to the effect of light, heat and ageing. It is used, in the manufacture of unbreakable lights, protective coatings, dentures, and in making windows for </a:t>
            </a:r>
            <a:r>
              <a:rPr lang="en-US" sz="4000" dirty="0" smtClean="0">
                <a:latin typeface="Gabriola" pitchFamily="82" charset="0"/>
                <a:ea typeface="Times New Roman"/>
              </a:rPr>
              <a:t>aircrafts.</a:t>
            </a:r>
            <a:endParaRPr lang="en-US" sz="5400" dirty="0">
              <a:latin typeface="Gabriola" pitchFamily="82" charset="0"/>
            </a:endParaRPr>
          </a:p>
        </p:txBody>
      </p:sp>
    </p:spTree>
    <p:extLst>
      <p:ext uri="{BB962C8B-B14F-4D97-AF65-F5344CB8AC3E}">
        <p14:creationId xmlns:p14="http://schemas.microsoft.com/office/powerpoint/2010/main" val="54776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687" y="2819400"/>
            <a:ext cx="2228850" cy="1647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250" y="4723327"/>
            <a:ext cx="1771650" cy="1905000"/>
          </a:xfrm>
          <a:prstGeom prst="rect">
            <a:avLst/>
          </a:prstGeom>
        </p:spPr>
      </p:pic>
      <p:sp>
        <p:nvSpPr>
          <p:cNvPr id="4" name="Rectangle 3"/>
          <p:cNvSpPr/>
          <p:nvPr/>
        </p:nvSpPr>
        <p:spPr>
          <a:xfrm>
            <a:off x="1634207" y="990600"/>
            <a:ext cx="1838965" cy="701731"/>
          </a:xfrm>
          <a:prstGeom prst="rect">
            <a:avLst/>
          </a:prstGeom>
        </p:spPr>
        <p:txBody>
          <a:bodyPr wrap="none">
            <a:spAutoFit/>
          </a:bodyPr>
          <a:lstStyle/>
          <a:p>
            <a:pPr algn="just">
              <a:lnSpc>
                <a:spcPct val="99000"/>
              </a:lnSpc>
            </a:pPr>
            <a:r>
              <a:rPr lang="en-US" dirty="0" smtClean="0">
                <a:latin typeface="Aclonica" pitchFamily="18" charset="0"/>
                <a:ea typeface="Times New Roman"/>
              </a:rPr>
              <a:t> </a:t>
            </a:r>
            <a:r>
              <a:rPr lang="en-US" sz="4000" dirty="0">
                <a:latin typeface="Aclonica" pitchFamily="18" charset="0"/>
                <a:ea typeface="Times New Roman"/>
              </a:rPr>
              <a:t>Glyptal</a:t>
            </a:r>
          </a:p>
        </p:txBody>
      </p:sp>
      <p:sp>
        <p:nvSpPr>
          <p:cNvPr id="5" name="TextBox 4"/>
          <p:cNvSpPr txBox="1"/>
          <p:nvPr/>
        </p:nvSpPr>
        <p:spPr>
          <a:xfrm>
            <a:off x="152400" y="2773681"/>
            <a:ext cx="4114799" cy="1446550"/>
          </a:xfrm>
          <a:prstGeom prst="rect">
            <a:avLst/>
          </a:prstGeom>
          <a:noFill/>
        </p:spPr>
        <p:txBody>
          <a:bodyPr wrap="square" rtlCol="0">
            <a:spAutoFit/>
          </a:bodyPr>
          <a:lstStyle/>
          <a:p>
            <a:r>
              <a:rPr lang="en-IN" sz="3200" dirty="0" smtClean="0"/>
              <a:t>       </a:t>
            </a:r>
            <a:r>
              <a:rPr lang="en-IN" sz="3200" u="sng" dirty="0" smtClean="0"/>
              <a:t>Monomers</a:t>
            </a:r>
            <a:r>
              <a:rPr lang="en-IN" sz="2800" dirty="0" smtClean="0"/>
              <a:t>:-</a:t>
            </a:r>
          </a:p>
          <a:p>
            <a:endParaRPr lang="en-IN" sz="2800" dirty="0" smtClean="0"/>
          </a:p>
          <a:p>
            <a:r>
              <a:rPr lang="en-IN" sz="2800" dirty="0" smtClean="0"/>
              <a:t>         1.Ethylene glycol</a:t>
            </a:r>
            <a:endParaRPr lang="en-IN" sz="2800" dirty="0"/>
          </a:p>
        </p:txBody>
      </p:sp>
      <p:sp>
        <p:nvSpPr>
          <p:cNvPr id="6" name="TextBox 5"/>
          <p:cNvSpPr txBox="1"/>
          <p:nvPr/>
        </p:nvSpPr>
        <p:spPr>
          <a:xfrm flipH="1">
            <a:off x="1066800" y="4835243"/>
            <a:ext cx="3352800" cy="523220"/>
          </a:xfrm>
          <a:prstGeom prst="rect">
            <a:avLst/>
          </a:prstGeom>
          <a:noFill/>
        </p:spPr>
        <p:txBody>
          <a:bodyPr wrap="square" rtlCol="0">
            <a:spAutoFit/>
          </a:bodyPr>
          <a:lstStyle/>
          <a:p>
            <a:r>
              <a:rPr lang="en-IN" sz="2800" dirty="0" smtClean="0"/>
              <a:t>2.Phthalic acid</a:t>
            </a:r>
            <a:endParaRPr lang="en-IN" sz="2800" dirty="0"/>
          </a:p>
        </p:txBody>
      </p:sp>
      <p:pic>
        <p:nvPicPr>
          <p:cNvPr id="7" name="Picture 6"/>
          <p:cNvPicPr>
            <a:picLocks noChangeAspect="1"/>
          </p:cNvPicPr>
          <p:nvPr/>
        </p:nvPicPr>
        <p:blipFill>
          <a:blip r:embed="rId4"/>
          <a:stretch>
            <a:fillRect/>
          </a:stretch>
        </p:blipFill>
        <p:spPr>
          <a:xfrm>
            <a:off x="5119687" y="420173"/>
            <a:ext cx="2143125" cy="2143125"/>
          </a:xfrm>
          <a:prstGeom prst="rect">
            <a:avLst/>
          </a:prstGeom>
        </p:spPr>
      </p:pic>
    </p:spTree>
    <p:extLst>
      <p:ext uri="{BB962C8B-B14F-4D97-AF65-F5344CB8AC3E}">
        <p14:creationId xmlns:p14="http://schemas.microsoft.com/office/powerpoint/2010/main" val="391479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3926652"/>
          </a:xfrm>
          <a:prstGeom prst="rect">
            <a:avLst/>
          </a:prstGeom>
        </p:spPr>
        <p:txBody>
          <a:bodyPr wrap="square">
            <a:spAutoFit/>
          </a:bodyPr>
          <a:lstStyle/>
          <a:p>
            <a:pPr algn="just">
              <a:lnSpc>
                <a:spcPct val="99000"/>
              </a:lnSpc>
            </a:pPr>
            <a:r>
              <a:rPr lang="en-US" sz="3600" dirty="0">
                <a:latin typeface="Aclonica" pitchFamily="18" charset="0"/>
                <a:ea typeface="Times New Roman"/>
              </a:rPr>
              <a:t> </a:t>
            </a:r>
            <a:r>
              <a:rPr lang="en-US" sz="3600" dirty="0" smtClean="0">
                <a:latin typeface="Aclonica" pitchFamily="18" charset="0"/>
                <a:ea typeface="Times New Roman"/>
              </a:rPr>
              <a:t>                            </a:t>
            </a:r>
            <a:r>
              <a:rPr lang="en-US" sz="3600" dirty="0">
                <a:latin typeface="Aclonica" pitchFamily="18" charset="0"/>
                <a:ea typeface="Times New Roman"/>
              </a:rPr>
              <a:t>Glyptal</a:t>
            </a:r>
          </a:p>
          <a:p>
            <a:pPr algn="just">
              <a:lnSpc>
                <a:spcPts val="1690"/>
              </a:lnSpc>
            </a:pPr>
            <a:r>
              <a:rPr lang="en-US" dirty="0">
                <a:latin typeface="Times New Roman"/>
                <a:ea typeface="Times New Roman"/>
                <a:cs typeface="Times New Roman"/>
              </a:rPr>
              <a:t> </a:t>
            </a:r>
            <a:endParaRPr lang="en-US" sz="1600" dirty="0">
              <a:latin typeface="Calibri"/>
              <a:ea typeface="Times New Roman"/>
              <a:cs typeface="Times New Roman"/>
            </a:endParaRPr>
          </a:p>
          <a:p>
            <a:pPr algn="just" hangingPunct="0">
              <a:lnSpc>
                <a:spcPct val="89000"/>
              </a:lnSpc>
            </a:pPr>
            <a:r>
              <a:rPr lang="en-US" sz="3200" dirty="0" smtClean="0">
                <a:latin typeface="Gabriola" pitchFamily="82" charset="0"/>
                <a:ea typeface="Times New Roman"/>
              </a:rPr>
              <a:t>	              It </a:t>
            </a:r>
            <a:r>
              <a:rPr lang="en-US" sz="3200" dirty="0">
                <a:latin typeface="Gabriola" pitchFamily="82" charset="0"/>
                <a:ea typeface="Times New Roman"/>
              </a:rPr>
              <a:t>is a polyester having crosslinks. </a:t>
            </a:r>
          </a:p>
          <a:p>
            <a:pPr algn="just" hangingPunct="0">
              <a:lnSpc>
                <a:spcPct val="89000"/>
              </a:lnSpc>
            </a:pPr>
            <a:endParaRPr lang="en-US" sz="3200" dirty="0">
              <a:latin typeface="Gabriola" pitchFamily="82" charset="0"/>
              <a:ea typeface="Times New Roman"/>
            </a:endParaRPr>
          </a:p>
          <a:p>
            <a:pPr algn="just" hangingPunct="0">
              <a:lnSpc>
                <a:spcPct val="89000"/>
              </a:lnSpc>
            </a:pPr>
            <a:endParaRPr lang="en-US" sz="3200" dirty="0">
              <a:latin typeface="Gabriola" pitchFamily="82" charset="0"/>
              <a:ea typeface="Times New Roman"/>
            </a:endParaRPr>
          </a:p>
          <a:p>
            <a:pPr algn="just" hangingPunct="0">
              <a:lnSpc>
                <a:spcPct val="89000"/>
              </a:lnSpc>
            </a:pPr>
            <a:endParaRPr lang="en-US" sz="3200" dirty="0">
              <a:latin typeface="Gabriola" pitchFamily="82" charset="0"/>
              <a:ea typeface="Times New Roman"/>
            </a:endParaRPr>
          </a:p>
          <a:p>
            <a:pPr algn="just" hangingPunct="0">
              <a:lnSpc>
                <a:spcPct val="89000"/>
              </a:lnSpc>
            </a:pPr>
            <a:endParaRPr lang="en-US" sz="3200" dirty="0" smtClean="0">
              <a:latin typeface="Gabriola" pitchFamily="82" charset="0"/>
              <a:ea typeface="Times New Roman"/>
            </a:endParaRPr>
          </a:p>
          <a:p>
            <a:pPr algn="just" hangingPunct="0">
              <a:lnSpc>
                <a:spcPct val="89000"/>
              </a:lnSpc>
            </a:pPr>
            <a:endParaRPr lang="en-US" sz="3200" dirty="0">
              <a:latin typeface="Gabriola" pitchFamily="82" charset="0"/>
              <a:ea typeface="Times New Roman"/>
            </a:endParaRPr>
          </a:p>
          <a:p>
            <a:pPr algn="just" hangingPunct="0">
              <a:lnSpc>
                <a:spcPct val="89000"/>
              </a:lnSpc>
            </a:pPr>
            <a:r>
              <a:rPr lang="en-US" sz="3200" dirty="0" smtClean="0">
                <a:latin typeface="Gabriola" pitchFamily="82" charset="0"/>
                <a:ea typeface="Times New Roman"/>
              </a:rPr>
              <a:t>	</a:t>
            </a:r>
            <a:endParaRPr lang="en-US" sz="3200" dirty="0">
              <a:latin typeface="Gabriola" pitchFamily="82" charset="0"/>
              <a:ea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382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8)">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9" y="4763432"/>
            <a:ext cx="2562225" cy="1781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9" y="2833239"/>
            <a:ext cx="2228850" cy="1647825"/>
          </a:xfrm>
          <a:prstGeom prst="rect">
            <a:avLst/>
          </a:prstGeom>
        </p:spPr>
      </p:pic>
      <p:sp>
        <p:nvSpPr>
          <p:cNvPr id="4" name="Rectangle 3"/>
          <p:cNvSpPr/>
          <p:nvPr/>
        </p:nvSpPr>
        <p:spPr>
          <a:xfrm>
            <a:off x="629583" y="764146"/>
            <a:ext cx="3952749" cy="701731"/>
          </a:xfrm>
          <a:prstGeom prst="rect">
            <a:avLst/>
          </a:prstGeom>
        </p:spPr>
        <p:txBody>
          <a:bodyPr wrap="none">
            <a:spAutoFit/>
          </a:bodyPr>
          <a:lstStyle/>
          <a:p>
            <a:pPr>
              <a:lnSpc>
                <a:spcPct val="99000"/>
              </a:lnSpc>
            </a:pPr>
            <a:r>
              <a:rPr lang="en-US" sz="4000" dirty="0">
                <a:latin typeface="Aclonica" pitchFamily="18" charset="0"/>
                <a:ea typeface="Times New Roman"/>
              </a:rPr>
              <a:t>Terylene (Dacron)</a:t>
            </a:r>
          </a:p>
        </p:txBody>
      </p:sp>
      <p:sp>
        <p:nvSpPr>
          <p:cNvPr id="5" name="Rectangle 4"/>
          <p:cNvSpPr/>
          <p:nvPr/>
        </p:nvSpPr>
        <p:spPr>
          <a:xfrm>
            <a:off x="914400" y="2840349"/>
            <a:ext cx="4572000" cy="1446550"/>
          </a:xfrm>
          <a:prstGeom prst="rect">
            <a:avLst/>
          </a:prstGeom>
        </p:spPr>
        <p:txBody>
          <a:bodyPr>
            <a:spAutoFit/>
          </a:bodyPr>
          <a:lstStyle/>
          <a:p>
            <a:r>
              <a:rPr lang="en-IN" sz="3200" u="sng" dirty="0" smtClean="0"/>
              <a:t>Monomers</a:t>
            </a:r>
            <a:r>
              <a:rPr lang="en-IN" sz="2800" dirty="0" smtClean="0"/>
              <a:t>:-</a:t>
            </a:r>
          </a:p>
          <a:p>
            <a:endParaRPr lang="en-IN" sz="2800" dirty="0"/>
          </a:p>
          <a:p>
            <a:r>
              <a:rPr lang="en-IN" sz="2800" dirty="0" smtClean="0"/>
              <a:t>1.Ethylene </a:t>
            </a:r>
            <a:r>
              <a:rPr lang="en-IN" sz="2800" dirty="0"/>
              <a:t>glycol</a:t>
            </a:r>
          </a:p>
        </p:txBody>
      </p:sp>
      <p:sp>
        <p:nvSpPr>
          <p:cNvPr id="6" name="Rectangle 5"/>
          <p:cNvSpPr/>
          <p:nvPr/>
        </p:nvSpPr>
        <p:spPr>
          <a:xfrm>
            <a:off x="941231" y="5114540"/>
            <a:ext cx="2773516" cy="523220"/>
          </a:xfrm>
          <a:prstGeom prst="rect">
            <a:avLst/>
          </a:prstGeom>
        </p:spPr>
        <p:txBody>
          <a:bodyPr wrap="none">
            <a:spAutoFit/>
          </a:bodyPr>
          <a:lstStyle/>
          <a:p>
            <a:r>
              <a:rPr lang="en-IN" sz="2800" dirty="0"/>
              <a:t>2.Phthalic acid</a:t>
            </a:r>
          </a:p>
        </p:txBody>
      </p:sp>
      <p:pic>
        <p:nvPicPr>
          <p:cNvPr id="7" name="Picture 6"/>
          <p:cNvPicPr>
            <a:picLocks noChangeAspect="1"/>
          </p:cNvPicPr>
          <p:nvPr/>
        </p:nvPicPr>
        <p:blipFill>
          <a:blip r:embed="rId4"/>
          <a:stretch>
            <a:fillRect/>
          </a:stretch>
        </p:blipFill>
        <p:spPr>
          <a:xfrm>
            <a:off x="4952999" y="762000"/>
            <a:ext cx="2895600" cy="1581150"/>
          </a:xfrm>
          <a:prstGeom prst="rect">
            <a:avLst/>
          </a:prstGeom>
        </p:spPr>
      </p:pic>
    </p:spTree>
    <p:extLst>
      <p:ext uri="{BB962C8B-B14F-4D97-AF65-F5344CB8AC3E}">
        <p14:creationId xmlns:p14="http://schemas.microsoft.com/office/powerpoint/2010/main" val="10125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124" y="500611"/>
            <a:ext cx="8229599" cy="3328155"/>
          </a:xfrm>
          <a:prstGeom prst="rect">
            <a:avLst/>
          </a:prstGeom>
        </p:spPr>
        <p:txBody>
          <a:bodyPr wrap="square">
            <a:spAutoFit/>
          </a:bodyPr>
          <a:lstStyle/>
          <a:p>
            <a:pPr algn="ctr">
              <a:lnSpc>
                <a:spcPct val="99000"/>
              </a:lnSpc>
            </a:pPr>
            <a:r>
              <a:rPr lang="en-US" sz="3600" dirty="0" smtClean="0">
                <a:latin typeface="Aclonica" pitchFamily="18" charset="0"/>
                <a:ea typeface="Times New Roman"/>
              </a:rPr>
              <a:t> </a:t>
            </a:r>
            <a:r>
              <a:rPr lang="en-US" sz="3600" dirty="0">
                <a:latin typeface="Aclonica" pitchFamily="18" charset="0"/>
                <a:ea typeface="Times New Roman"/>
              </a:rPr>
              <a:t>Terylene (Dacron)</a:t>
            </a:r>
          </a:p>
          <a:p>
            <a:pPr>
              <a:lnSpc>
                <a:spcPts val="1370"/>
              </a:lnSpc>
            </a:pPr>
            <a:r>
              <a:rPr lang="en-US" sz="3600" dirty="0">
                <a:latin typeface="Aclonica" pitchFamily="18" charset="0"/>
                <a:ea typeface="Times New Roman"/>
              </a:rPr>
              <a:t> </a:t>
            </a:r>
          </a:p>
          <a:p>
            <a:pPr>
              <a:lnSpc>
                <a:spcPct val="99000"/>
              </a:lnSpc>
            </a:pPr>
            <a:r>
              <a:rPr lang="en-US" sz="3200" dirty="0" smtClean="0">
                <a:latin typeface="Gabriola" pitchFamily="82" charset="0"/>
                <a:ea typeface="Times New Roman"/>
                <a:cs typeface="Times New Roman"/>
              </a:rPr>
              <a:t>	It </a:t>
            </a:r>
            <a:r>
              <a:rPr lang="en-US" sz="3200" dirty="0">
                <a:latin typeface="Gabriola" pitchFamily="82" charset="0"/>
                <a:ea typeface="Times New Roman"/>
                <a:cs typeface="Times New Roman"/>
              </a:rPr>
              <a:t>is a condensation product of ethylene glycol and terephthalic acid.</a:t>
            </a:r>
          </a:p>
          <a:p>
            <a:pPr>
              <a:lnSpc>
                <a:spcPts val="1725"/>
              </a:lnSpc>
            </a:pPr>
            <a:r>
              <a:rPr lang="en-US" sz="3200" dirty="0">
                <a:latin typeface="Gabriola" pitchFamily="82" charset="0"/>
                <a:ea typeface="Times New Roman"/>
                <a:cs typeface="Times New Roman"/>
              </a:rPr>
              <a:t> </a:t>
            </a:r>
          </a:p>
          <a:p>
            <a:pPr marR="50800" hangingPunct="0">
              <a:lnSpc>
                <a:spcPct val="89000"/>
              </a:lnSpc>
            </a:pPr>
            <a:r>
              <a:rPr lang="en-US" sz="3200" dirty="0" smtClean="0">
                <a:latin typeface="Gabriola" pitchFamily="82" charset="0"/>
                <a:ea typeface="Times New Roman"/>
                <a:cs typeface="Times New Roman"/>
              </a:rPr>
              <a:t>	Polymerisation </a:t>
            </a:r>
            <a:r>
              <a:rPr lang="en-US" sz="3200" dirty="0">
                <a:latin typeface="Gabriola" pitchFamily="82" charset="0"/>
                <a:ea typeface="Times New Roman"/>
                <a:cs typeface="Times New Roman"/>
              </a:rPr>
              <a:t>is carried out at 420 to 460 K in the presence of catalyst mixture of zinc acetate and antimony trioxide.</a:t>
            </a:r>
            <a:endParaRPr lang="en-US" sz="3200" dirty="0">
              <a:effectLst/>
              <a:latin typeface="Gabriola" pitchFamily="82" charset="0"/>
              <a:ea typeface="Times New Roman"/>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90505"/>
            <a:ext cx="529820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5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4" dur="500"/>
                                        <p:tgtEl>
                                          <p:spTgt spid="2">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circle(in)">
                                      <p:cBhvr>
                                        <p:cTn id="25"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265" y="533400"/>
            <a:ext cx="8534400" cy="4701415"/>
          </a:xfrm>
          <a:prstGeom prst="rect">
            <a:avLst/>
          </a:prstGeom>
        </p:spPr>
        <p:txBody>
          <a:bodyPr wrap="square">
            <a:spAutoFit/>
          </a:bodyPr>
          <a:lstStyle/>
          <a:p>
            <a:pPr algn="just">
              <a:lnSpc>
                <a:spcPct val="99000"/>
              </a:lnSpc>
            </a:pPr>
            <a:r>
              <a:rPr lang="en-US" sz="3600" dirty="0">
                <a:latin typeface="Aclonica" pitchFamily="18" charset="0"/>
                <a:ea typeface="Times New Roman"/>
              </a:rPr>
              <a:t>Properties and </a:t>
            </a:r>
            <a:r>
              <a:rPr lang="en-US" sz="3600" dirty="0" smtClean="0">
                <a:latin typeface="Aclonica" pitchFamily="18" charset="0"/>
                <a:ea typeface="Times New Roman"/>
              </a:rPr>
              <a:t>uses:-</a:t>
            </a:r>
          </a:p>
          <a:p>
            <a:pPr algn="just">
              <a:lnSpc>
                <a:spcPts val="1695"/>
              </a:lnSpc>
            </a:pPr>
            <a:endParaRPr lang="en-US" sz="2400" dirty="0">
              <a:latin typeface="Calibri"/>
              <a:ea typeface="Times New Roman"/>
              <a:cs typeface="Times New Roman"/>
            </a:endParaRPr>
          </a:p>
          <a:p>
            <a:pPr marR="139700" algn="just" hangingPunct="0">
              <a:lnSpc>
                <a:spcPct val="92000"/>
              </a:lnSpc>
            </a:pPr>
            <a:r>
              <a:rPr lang="en-US" sz="3200" dirty="0" smtClean="0">
                <a:latin typeface="Gabriola" pitchFamily="82" charset="0"/>
                <a:ea typeface="Times New Roman"/>
                <a:cs typeface="Times New Roman"/>
              </a:rPr>
              <a:t>	Terylene </a:t>
            </a:r>
            <a:r>
              <a:rPr lang="en-US" sz="3200" dirty="0">
                <a:latin typeface="Gabriola" pitchFamily="82" charset="0"/>
                <a:ea typeface="Times New Roman"/>
                <a:cs typeface="Times New Roman"/>
              </a:rPr>
              <a:t>is highly resistant to the action of chemical and biological agents. Its </a:t>
            </a:r>
            <a:r>
              <a:rPr lang="en-US" sz="3200" dirty="0" smtClean="0">
                <a:latin typeface="Gabriola" pitchFamily="82" charset="0"/>
                <a:ea typeface="Times New Roman"/>
                <a:cs typeface="Times New Roman"/>
              </a:rPr>
              <a:t>fibers </a:t>
            </a:r>
            <a:r>
              <a:rPr lang="en-US" sz="3200" dirty="0">
                <a:latin typeface="Gabriola" pitchFamily="82" charset="0"/>
                <a:ea typeface="Times New Roman"/>
                <a:cs typeface="Times New Roman"/>
              </a:rPr>
              <a:t>are quite strong and durable. It can also be blended with wool or cotton to obtain fabrics of desired composition.</a:t>
            </a:r>
          </a:p>
          <a:p>
            <a:pPr algn="just">
              <a:lnSpc>
                <a:spcPts val="1735"/>
              </a:lnSpc>
            </a:pPr>
            <a:r>
              <a:rPr lang="en-US" sz="3200" dirty="0">
                <a:latin typeface="Gabriola" pitchFamily="82" charset="0"/>
                <a:ea typeface="Times New Roman"/>
                <a:cs typeface="Times New Roman"/>
              </a:rPr>
              <a:t> </a:t>
            </a:r>
          </a:p>
          <a:p>
            <a:pPr algn="just" hangingPunct="0">
              <a:lnSpc>
                <a:spcPct val="92000"/>
              </a:lnSpc>
            </a:pPr>
            <a:r>
              <a:rPr lang="en-US" sz="3200" dirty="0" smtClean="0">
                <a:latin typeface="Gabriola" pitchFamily="82" charset="0"/>
                <a:ea typeface="Times New Roman"/>
                <a:cs typeface="Times New Roman"/>
              </a:rPr>
              <a:t>	Terylene </a:t>
            </a:r>
            <a:r>
              <a:rPr lang="en-US" sz="3200" dirty="0">
                <a:latin typeface="Gabriola" pitchFamily="82" charset="0"/>
                <a:ea typeface="Times New Roman"/>
                <a:cs typeface="Times New Roman"/>
              </a:rPr>
              <a:t>is used in the manufacture of a variety of clothes such as terycot, terywool and terysilk as a result of blending with other </a:t>
            </a:r>
            <a:r>
              <a:rPr lang="en-US" sz="3200" dirty="0" smtClean="0">
                <a:latin typeface="Gabriola" pitchFamily="82" charset="0"/>
                <a:ea typeface="Times New Roman"/>
                <a:cs typeface="Times New Roman"/>
              </a:rPr>
              <a:t>yarns</a:t>
            </a:r>
            <a:r>
              <a:rPr lang="en-US" sz="3200" dirty="0">
                <a:latin typeface="Gabriola" pitchFamily="82" charset="0"/>
                <a:ea typeface="Times New Roman"/>
                <a:cs typeface="Times New Roman"/>
              </a:rPr>
              <a:t>. It is also used for preparing magnetic recording tapes, conveyer belts, aprons for industrial workers </a:t>
            </a:r>
            <a:r>
              <a:rPr lang="en-US" sz="3200" dirty="0" smtClean="0">
                <a:latin typeface="Gabriola" pitchFamily="82" charset="0"/>
                <a:ea typeface="Times New Roman"/>
                <a:cs typeface="Times New Roman"/>
              </a:rPr>
              <a:t>etc..</a:t>
            </a:r>
            <a:endParaRPr lang="en-US" sz="3200" dirty="0">
              <a:effectLst/>
              <a:latin typeface="Gabriola" pitchFamily="82" charset="0"/>
              <a:ea typeface="Times New Roman"/>
              <a:cs typeface="Times New Roman"/>
            </a:endParaRPr>
          </a:p>
        </p:txBody>
      </p:sp>
    </p:spTree>
    <p:extLst>
      <p:ext uri="{BB962C8B-B14F-4D97-AF65-F5344CB8AC3E}">
        <p14:creationId xmlns:p14="http://schemas.microsoft.com/office/powerpoint/2010/main" val="295533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17" dur="500"/>
                                        <p:tgtEl>
                                          <p:spTgt spid="2">
                                            <p:txEl>
                                              <p:pRg st="2" end="2"/>
                                            </p:txEl>
                                          </p:spTgt>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2" dur="5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23" dur="500"/>
                                        <p:tgtEl>
                                          <p:spTgt spid="2">
                                            <p:txEl>
                                              <p:pRg st="3" end="3"/>
                                            </p:txEl>
                                          </p:spTgt>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8" dur="5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1" y="381000"/>
            <a:ext cx="8382000" cy="6066404"/>
          </a:xfrm>
          <a:prstGeom prst="rect">
            <a:avLst/>
          </a:prstGeom>
        </p:spPr>
        <p:txBody>
          <a:bodyPr wrap="square">
            <a:spAutoFit/>
          </a:bodyPr>
          <a:lstStyle/>
          <a:p>
            <a:pPr algn="ctr">
              <a:lnSpc>
                <a:spcPct val="99000"/>
              </a:lnSpc>
            </a:pPr>
            <a:r>
              <a:rPr lang="en-US" sz="3600" dirty="0" smtClean="0">
                <a:latin typeface="Aclonica" pitchFamily="18" charset="0"/>
                <a:ea typeface="Times New Roman"/>
              </a:rPr>
              <a:t>Biopolymers</a:t>
            </a:r>
            <a:endParaRPr lang="en-US" sz="3600" dirty="0">
              <a:latin typeface="Aclonica" pitchFamily="18" charset="0"/>
              <a:ea typeface="Times New Roman"/>
            </a:endParaRPr>
          </a:p>
          <a:p>
            <a:pPr>
              <a:lnSpc>
                <a:spcPts val="1690"/>
              </a:lnSpc>
            </a:pPr>
            <a:r>
              <a:rPr lang="en-US" dirty="0">
                <a:latin typeface="Times New Roman"/>
                <a:ea typeface="Times New Roman"/>
                <a:cs typeface="Times New Roman"/>
              </a:rPr>
              <a:t> </a:t>
            </a:r>
            <a:endParaRPr lang="en-US" sz="1600" dirty="0">
              <a:latin typeface="Calibri"/>
              <a:ea typeface="Times New Roman"/>
              <a:cs typeface="Times New Roman"/>
            </a:endParaRPr>
          </a:p>
          <a:p>
            <a:pPr marR="63500" algn="just" hangingPunct="0">
              <a:lnSpc>
                <a:spcPct val="94000"/>
              </a:lnSpc>
            </a:pPr>
            <a:r>
              <a:rPr lang="en-US" sz="2800" dirty="0" smtClean="0">
                <a:latin typeface="Gabriola" pitchFamily="82" charset="0"/>
                <a:ea typeface="Times New Roman"/>
                <a:cs typeface="Times New Roman"/>
              </a:rPr>
              <a:t>	</a:t>
            </a:r>
            <a:r>
              <a:rPr lang="en-US" sz="4000" dirty="0" smtClean="0">
                <a:latin typeface="Gabriola" pitchFamily="82" charset="0"/>
                <a:ea typeface="Times New Roman"/>
                <a:cs typeface="Times New Roman"/>
              </a:rPr>
              <a:t>Nature </a:t>
            </a:r>
            <a:r>
              <a:rPr lang="en-US" sz="4000" dirty="0">
                <a:latin typeface="Gabriola" pitchFamily="82" charset="0"/>
                <a:ea typeface="Times New Roman"/>
                <a:cs typeface="Times New Roman"/>
              </a:rPr>
              <a:t>has provided us a variety of polymers which can be produced by the biological systems in plants and animals</a:t>
            </a:r>
            <a:r>
              <a:rPr lang="en-US" sz="4000" dirty="0" smtClean="0">
                <a:latin typeface="Gabriola" pitchFamily="82" charset="0"/>
                <a:ea typeface="Times New Roman"/>
                <a:cs typeface="Times New Roman"/>
              </a:rPr>
              <a:t>.</a:t>
            </a:r>
          </a:p>
          <a:p>
            <a:pPr marR="63500" algn="just" hangingPunct="0">
              <a:lnSpc>
                <a:spcPct val="94000"/>
              </a:lnSpc>
            </a:pPr>
            <a:r>
              <a:rPr lang="en-US" sz="4000" dirty="0" smtClean="0">
                <a:latin typeface="Gabriola" pitchFamily="82" charset="0"/>
                <a:ea typeface="Times New Roman"/>
                <a:cs typeface="Times New Roman"/>
              </a:rPr>
              <a:t> ****These </a:t>
            </a:r>
            <a:r>
              <a:rPr lang="en-US" sz="4000" dirty="0">
                <a:latin typeface="Gabriola" pitchFamily="82" charset="0"/>
                <a:ea typeface="Times New Roman"/>
                <a:cs typeface="Times New Roman"/>
              </a:rPr>
              <a:t>are called biopolymers, </a:t>
            </a:r>
            <a:endParaRPr lang="en-US" sz="4000" dirty="0" smtClean="0">
              <a:latin typeface="Gabriola" pitchFamily="82" charset="0"/>
              <a:ea typeface="Times New Roman"/>
              <a:cs typeface="Times New Roman"/>
            </a:endParaRPr>
          </a:p>
          <a:p>
            <a:pPr marR="63500" algn="just" hangingPunct="0">
              <a:lnSpc>
                <a:spcPct val="94000"/>
              </a:lnSpc>
            </a:pPr>
            <a:r>
              <a:rPr lang="en-US" sz="4000" dirty="0" smtClean="0">
                <a:latin typeface="Gabriola" pitchFamily="82" charset="0"/>
                <a:ea typeface="Times New Roman"/>
                <a:cs typeface="Times New Roman"/>
              </a:rPr>
              <a:t>e.g</a:t>
            </a:r>
            <a:r>
              <a:rPr lang="en-US" sz="4000" dirty="0">
                <a:latin typeface="Gabriola" pitchFamily="82" charset="0"/>
                <a:ea typeface="Times New Roman"/>
                <a:cs typeface="Times New Roman"/>
              </a:rPr>
              <a:t>., polysaccharides, proteins, nucleic acids, </a:t>
            </a:r>
            <a:r>
              <a:rPr lang="en-US" sz="4000" dirty="0" smtClean="0">
                <a:latin typeface="Gabriola" pitchFamily="82" charset="0"/>
                <a:ea typeface="Times New Roman"/>
                <a:cs typeface="Times New Roman"/>
              </a:rPr>
              <a:t>etc..</a:t>
            </a:r>
          </a:p>
          <a:p>
            <a:pPr marR="63500" algn="just" hangingPunct="0">
              <a:lnSpc>
                <a:spcPct val="94000"/>
              </a:lnSpc>
            </a:pPr>
            <a:r>
              <a:rPr lang="en-US" sz="4000" dirty="0" smtClean="0">
                <a:latin typeface="Gabriola" pitchFamily="82" charset="0"/>
                <a:ea typeface="Times New Roman"/>
                <a:cs typeface="Times New Roman"/>
              </a:rPr>
              <a:t> ****In </a:t>
            </a:r>
            <a:r>
              <a:rPr lang="en-US" sz="4000" dirty="0">
                <a:latin typeface="Gabriola" pitchFamily="82" charset="0"/>
                <a:ea typeface="Times New Roman"/>
                <a:cs typeface="Times New Roman"/>
              </a:rPr>
              <a:t>the biological system, these polymers decompose or hydrolyse in the Presence of different enzymes. </a:t>
            </a:r>
            <a:endParaRPr lang="en-US" sz="4000" dirty="0" smtClean="0">
              <a:latin typeface="Gabriola" pitchFamily="82" charset="0"/>
              <a:ea typeface="Times New Roman"/>
              <a:cs typeface="Times New Roman"/>
            </a:endParaRPr>
          </a:p>
          <a:p>
            <a:pPr marR="63500" algn="just" hangingPunct="0">
              <a:lnSpc>
                <a:spcPct val="94000"/>
              </a:lnSpc>
            </a:pPr>
            <a:r>
              <a:rPr lang="en-US" sz="4000" dirty="0" smtClean="0">
                <a:latin typeface="Gabriola" pitchFamily="82" charset="0"/>
                <a:ea typeface="Times New Roman"/>
                <a:cs typeface="Times New Roman"/>
              </a:rPr>
              <a:t>This </a:t>
            </a:r>
            <a:r>
              <a:rPr lang="en-US" sz="4000" dirty="0">
                <a:latin typeface="Gabriola" pitchFamily="82" charset="0"/>
                <a:ea typeface="Times New Roman"/>
                <a:cs typeface="Times New Roman"/>
              </a:rPr>
              <a:t>means that they are biodegradable</a:t>
            </a:r>
            <a:r>
              <a:rPr lang="en-US" sz="4000" dirty="0" smtClean="0">
                <a:latin typeface="Gabriola" pitchFamily="82" charset="0"/>
                <a:ea typeface="Times New Roman"/>
                <a:cs typeface="Times New Roman"/>
              </a:rPr>
              <a:t>.</a:t>
            </a:r>
            <a:endParaRPr lang="en-US" sz="4000" dirty="0">
              <a:latin typeface="Gabriola" pitchFamily="82" charset="0"/>
              <a:ea typeface="Times New Roman"/>
              <a:cs typeface="Times New Roman"/>
            </a:endParaRPr>
          </a:p>
        </p:txBody>
      </p:sp>
    </p:spTree>
    <p:extLst>
      <p:ext uri="{BB962C8B-B14F-4D97-AF65-F5344CB8AC3E}">
        <p14:creationId xmlns:p14="http://schemas.microsoft.com/office/powerpoint/2010/main" val="27954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Scale>
                                      <p:cBhvr>
                                        <p:cTn id="14"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2" end="2"/>
                                            </p:txEl>
                                          </p:spTgt>
                                        </p:tgtEl>
                                        <p:attrNameLst>
                                          <p:attrName>ppt_x</p:attrName>
                                          <p:attrName>ppt_y</p:attrName>
                                        </p:attrNameLst>
                                      </p:cBhvr>
                                    </p:animMotion>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Scale>
                                      <p:cBhvr>
                                        <p:cTn id="21"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xEl>
                                              <p:pRg st="3" end="3"/>
                                            </p:txEl>
                                          </p:spTgt>
                                        </p:tgtEl>
                                        <p:attrNameLst>
                                          <p:attrName>ppt_x</p:attrName>
                                          <p:attrName>ppt_y</p:attrName>
                                        </p:attrNameLst>
                                      </p:cBhvr>
                                    </p:animMotion>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Scale>
                                      <p:cBhvr>
                                        <p:cTn id="28"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xEl>
                                              <p:pRg st="4" end="4"/>
                                            </p:txEl>
                                          </p:spTgt>
                                        </p:tgtEl>
                                        <p:attrNameLst>
                                          <p:attrName>ppt_x</p:attrName>
                                          <p:attrName>ppt_y</p:attrName>
                                        </p:attrNameLst>
                                      </p:cBhvr>
                                    </p:animMotion>
                                    <p:animEffect transition="in" filter="fade">
                                      <p:cBhvr>
                                        <p:cTn id="30" dur="1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Scale>
                                      <p:cBhvr>
                                        <p:cTn id="35"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
                                            <p:txEl>
                                              <p:pRg st="5" end="5"/>
                                            </p:txEl>
                                          </p:spTgt>
                                        </p:tgtEl>
                                        <p:attrNameLst>
                                          <p:attrName>ppt_x</p:attrName>
                                          <p:attrName>ppt_y</p:attrName>
                                        </p:attrNameLst>
                                      </p:cBhvr>
                                    </p:animMotion>
                                    <p:animEffect transition="in" filter="fade">
                                      <p:cBhvr>
                                        <p:cTn id="37" dur="1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Scale>
                                      <p:cBhvr>
                                        <p:cTn id="42"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
                                            <p:txEl>
                                              <p:pRg st="6" end="6"/>
                                            </p:txEl>
                                          </p:spTgt>
                                        </p:tgtEl>
                                        <p:attrNameLst>
                                          <p:attrName>ppt_x</p:attrName>
                                          <p:attrName>ppt_y</p:attrName>
                                        </p:attrNameLst>
                                      </p:cBhvr>
                                    </p:animMotion>
                                    <p:animEffect transition="in" filter="fade">
                                      <p:cBhvr>
                                        <p:cTn id="4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2326"/>
            <a:ext cx="8458200" cy="4779322"/>
          </a:xfrm>
          <a:prstGeom prst="rect">
            <a:avLst/>
          </a:prstGeom>
        </p:spPr>
        <p:txBody>
          <a:bodyPr wrap="square">
            <a:spAutoFit/>
          </a:bodyPr>
          <a:lstStyle/>
          <a:p>
            <a:pPr hangingPunct="0">
              <a:lnSpc>
                <a:spcPct val="94000"/>
              </a:lnSpc>
            </a:pPr>
            <a:r>
              <a:rPr lang="en-US" sz="4000" dirty="0" smtClean="0">
                <a:latin typeface="Aclonica" pitchFamily="18" charset="0"/>
                <a:ea typeface="Times New Roman"/>
              </a:rPr>
              <a:t> </a:t>
            </a:r>
            <a:r>
              <a:rPr lang="en-US" sz="4000" dirty="0">
                <a:latin typeface="Aclonica" pitchFamily="18" charset="0"/>
                <a:ea typeface="Times New Roman"/>
              </a:rPr>
              <a:t>Condensation polymers :-</a:t>
            </a:r>
          </a:p>
          <a:p>
            <a:pPr algn="just" hangingPunct="0">
              <a:lnSpc>
                <a:spcPct val="94000"/>
              </a:lnSpc>
            </a:pPr>
            <a:r>
              <a:rPr lang="en-US" sz="3200" dirty="0" smtClean="0">
                <a:latin typeface="Gabriola" pitchFamily="82" charset="0"/>
                <a:ea typeface="Times New Roman"/>
                <a:cs typeface="Times New Roman"/>
              </a:rPr>
              <a:t>	</a:t>
            </a:r>
          </a:p>
          <a:p>
            <a:pPr algn="just" hangingPunct="0">
              <a:lnSpc>
                <a:spcPct val="94000"/>
              </a:lnSpc>
            </a:pPr>
            <a:r>
              <a:rPr lang="en-US" sz="3200" dirty="0">
                <a:effectLst/>
                <a:latin typeface="Gabriola" pitchFamily="82" charset="0"/>
                <a:ea typeface="Times New Roman"/>
                <a:cs typeface="Times New Roman"/>
              </a:rPr>
              <a:t>	</a:t>
            </a:r>
            <a:r>
              <a:rPr lang="en-US" sz="3600" dirty="0" smtClean="0">
                <a:effectLst/>
                <a:latin typeface="Gabriola" pitchFamily="82" charset="0"/>
                <a:ea typeface="Times New Roman"/>
                <a:cs typeface="Times New Roman"/>
              </a:rPr>
              <a:t>The polymers which are formed by the combination of monomers with the elimination of small molecules such as water, alcohol, hydrogen chloride etc.., are known as condensation polymers,</a:t>
            </a:r>
          </a:p>
          <a:p>
            <a:pPr algn="just" hangingPunct="0">
              <a:lnSpc>
                <a:spcPct val="94000"/>
              </a:lnSpc>
            </a:pPr>
            <a:r>
              <a:rPr lang="en-US" sz="3600" dirty="0" smtClean="0">
                <a:effectLst/>
                <a:latin typeface="Gabriola" pitchFamily="82" charset="0"/>
                <a:ea typeface="Times New Roman"/>
                <a:cs typeface="Times New Roman"/>
              </a:rPr>
              <a:t> e.g., nylon 6,6 is formed by the condensation of hexamethylene diamine with adipic acid.</a:t>
            </a:r>
          </a:p>
          <a:p>
            <a:pPr algn="just" hangingPunct="0">
              <a:lnSpc>
                <a:spcPct val="94000"/>
              </a:lnSpc>
            </a:pPr>
            <a:endParaRPr lang="en-US" sz="3600" dirty="0">
              <a:latin typeface="Gabriola" pitchFamily="82" charset="0"/>
              <a:ea typeface="Times New Roman"/>
              <a:cs typeface="Times New Roman"/>
            </a:endParaRPr>
          </a:p>
        </p:txBody>
      </p:sp>
    </p:spTree>
    <p:extLst>
      <p:ext uri="{BB962C8B-B14F-4D97-AF65-F5344CB8AC3E}">
        <p14:creationId xmlns:p14="http://schemas.microsoft.com/office/powerpoint/2010/main" val="31648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heel(1)">
                                      <p:cBhvr>
                                        <p:cTn id="14" dur="2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heel(1)">
                                      <p:cBhvr>
                                        <p:cTn id="1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533400"/>
            <a:ext cx="5243743" cy="707886"/>
          </a:xfrm>
          <a:prstGeom prst="rect">
            <a:avLst/>
          </a:prstGeom>
        </p:spPr>
        <p:txBody>
          <a:bodyPr wrap="none">
            <a:spAutoFit/>
          </a:bodyPr>
          <a:lstStyle/>
          <a:p>
            <a:r>
              <a:rPr lang="en-US" sz="4000" dirty="0" smtClean="0">
                <a:latin typeface="Aclonica" pitchFamily="18" charset="0"/>
                <a:ea typeface="Times New Roman"/>
              </a:rPr>
              <a:t>Biodegradable </a:t>
            </a:r>
            <a:r>
              <a:rPr lang="en-US" sz="4000" dirty="0">
                <a:latin typeface="Aclonica" pitchFamily="18" charset="0"/>
                <a:ea typeface="Times New Roman"/>
              </a:rPr>
              <a:t>Polymers</a:t>
            </a:r>
            <a:endParaRPr lang="en-IN" sz="4000" dirty="0"/>
          </a:p>
        </p:txBody>
      </p:sp>
      <p:sp>
        <p:nvSpPr>
          <p:cNvPr id="3" name="Rectangle 2"/>
          <p:cNvSpPr/>
          <p:nvPr/>
        </p:nvSpPr>
        <p:spPr>
          <a:xfrm>
            <a:off x="1478871" y="2514600"/>
            <a:ext cx="6400800" cy="2406813"/>
          </a:xfrm>
          <a:prstGeom prst="rect">
            <a:avLst/>
          </a:prstGeom>
        </p:spPr>
        <p:txBody>
          <a:bodyPr wrap="square">
            <a:spAutoFit/>
          </a:bodyPr>
          <a:lstStyle/>
          <a:p>
            <a:pPr marR="63500" algn="just" hangingPunct="0">
              <a:lnSpc>
                <a:spcPct val="94000"/>
              </a:lnSpc>
            </a:pPr>
            <a:r>
              <a:rPr lang="en-US" sz="4000" dirty="0" smtClean="0">
                <a:latin typeface="Gabriola" pitchFamily="82" charset="0"/>
                <a:ea typeface="Times New Roman"/>
                <a:cs typeface="Times New Roman"/>
              </a:rPr>
              <a:t>The synthetic polymers which can be decomposed by microorganisms or living system are called Biodegradable Polymers. </a:t>
            </a:r>
            <a:endParaRPr lang="en-US" sz="4000" dirty="0">
              <a:latin typeface="Gabriola" pitchFamily="82" charset="0"/>
              <a:ea typeface="Times New Roman"/>
              <a:cs typeface="Times New Roman"/>
            </a:endParaRPr>
          </a:p>
        </p:txBody>
      </p:sp>
    </p:spTree>
    <p:extLst>
      <p:ext uri="{BB962C8B-B14F-4D97-AF65-F5344CB8AC3E}">
        <p14:creationId xmlns:p14="http://schemas.microsoft.com/office/powerpoint/2010/main" val="2496949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971800"/>
            <a:ext cx="8686800" cy="3124200"/>
          </a:xfrm>
          <a:prstGeom prst="rect">
            <a:avLst/>
          </a:prstGeom>
        </p:spPr>
      </p:pic>
      <p:sp>
        <p:nvSpPr>
          <p:cNvPr id="3" name="Rectangle 2"/>
          <p:cNvSpPr/>
          <p:nvPr/>
        </p:nvSpPr>
        <p:spPr>
          <a:xfrm>
            <a:off x="228600" y="1524000"/>
            <a:ext cx="8915400" cy="1189300"/>
          </a:xfrm>
          <a:prstGeom prst="rect">
            <a:avLst/>
          </a:prstGeom>
        </p:spPr>
        <p:txBody>
          <a:bodyPr wrap="square">
            <a:spAutoFit/>
          </a:bodyPr>
          <a:lstStyle/>
          <a:p>
            <a:pPr algn="just">
              <a:lnSpc>
                <a:spcPct val="99000"/>
              </a:lnSpc>
            </a:pPr>
            <a:r>
              <a:rPr lang="en-US" sz="3600" dirty="0">
                <a:latin typeface="Gabriola" pitchFamily="82" charset="0"/>
                <a:ea typeface="Times New Roman"/>
                <a:cs typeface="Times New Roman"/>
              </a:rPr>
              <a:t>It is a copolymer of 3-hydroxybutanoic acid and 3-hydroxypentanoic acid.</a:t>
            </a:r>
          </a:p>
        </p:txBody>
      </p:sp>
      <p:sp>
        <p:nvSpPr>
          <p:cNvPr id="4" name="TextBox 3"/>
          <p:cNvSpPr txBox="1"/>
          <p:nvPr/>
        </p:nvSpPr>
        <p:spPr>
          <a:xfrm>
            <a:off x="2743200" y="619169"/>
            <a:ext cx="3657600" cy="646331"/>
          </a:xfrm>
          <a:prstGeom prst="rect">
            <a:avLst/>
          </a:prstGeom>
          <a:noFill/>
        </p:spPr>
        <p:txBody>
          <a:bodyPr wrap="square" rtlCol="0">
            <a:spAutoFit/>
          </a:bodyPr>
          <a:lstStyle/>
          <a:p>
            <a:r>
              <a:rPr lang="en-IN" sz="3600" dirty="0" smtClean="0"/>
              <a:t>        PHBV</a:t>
            </a:r>
            <a:endParaRPr lang="en-IN" sz="3600" dirty="0"/>
          </a:p>
        </p:txBody>
      </p:sp>
    </p:spTree>
    <p:extLst>
      <p:ext uri="{BB962C8B-B14F-4D97-AF65-F5344CB8AC3E}">
        <p14:creationId xmlns:p14="http://schemas.microsoft.com/office/powerpoint/2010/main" val="837552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851" y="1066800"/>
            <a:ext cx="8458199" cy="2966966"/>
          </a:xfrm>
          <a:prstGeom prst="rect">
            <a:avLst/>
          </a:prstGeom>
        </p:spPr>
        <p:txBody>
          <a:bodyPr wrap="square">
            <a:spAutoFit/>
          </a:bodyPr>
          <a:lstStyle/>
          <a:p>
            <a:pPr algn="just">
              <a:lnSpc>
                <a:spcPct val="99000"/>
              </a:lnSpc>
            </a:pPr>
            <a:r>
              <a:rPr lang="en-US" sz="3600" dirty="0">
                <a:latin typeface="Aclonica" pitchFamily="18" charset="0"/>
                <a:ea typeface="Times New Roman"/>
              </a:rPr>
              <a:t> </a:t>
            </a:r>
            <a:r>
              <a:rPr lang="en-US" sz="3600" dirty="0" smtClean="0">
                <a:latin typeface="Aclonica" pitchFamily="18" charset="0"/>
                <a:ea typeface="Times New Roman"/>
              </a:rPr>
              <a:t>  Nylon-2-Nylon-6</a:t>
            </a:r>
            <a:r>
              <a:rPr lang="en-US" sz="4000" dirty="0" smtClean="0">
                <a:latin typeface="Gabriola" pitchFamily="82" charset="0"/>
                <a:ea typeface="Times New Roman"/>
                <a:cs typeface="Times New Roman"/>
              </a:rPr>
              <a:t> (Polyamide copolymer)</a:t>
            </a:r>
          </a:p>
          <a:p>
            <a:pPr algn="just">
              <a:lnSpc>
                <a:spcPct val="99000"/>
              </a:lnSpc>
            </a:pPr>
            <a:endParaRPr lang="en-US" sz="4000" dirty="0">
              <a:latin typeface="Gabriola" pitchFamily="82" charset="0"/>
              <a:ea typeface="Times New Roman"/>
              <a:cs typeface="Times New Roman"/>
            </a:endParaRPr>
          </a:p>
          <a:p>
            <a:pPr algn="just">
              <a:lnSpc>
                <a:spcPct val="99000"/>
              </a:lnSpc>
            </a:pPr>
            <a:r>
              <a:rPr lang="en-US" sz="4000" dirty="0" smtClean="0">
                <a:latin typeface="Gabriola" pitchFamily="82" charset="0"/>
                <a:ea typeface="Times New Roman"/>
                <a:cs typeface="Times New Roman"/>
              </a:rPr>
              <a:t> </a:t>
            </a:r>
            <a:endParaRPr lang="en-US" sz="4000" dirty="0">
              <a:latin typeface="Gabriola" pitchFamily="82" charset="0"/>
              <a:ea typeface="Times New Roman"/>
              <a:cs typeface="Times New Roman"/>
            </a:endParaRPr>
          </a:p>
          <a:p>
            <a:pPr marR="50800" algn="just" hangingPunct="0">
              <a:lnSpc>
                <a:spcPct val="85000"/>
              </a:lnSpc>
            </a:pPr>
            <a:r>
              <a:rPr lang="en-US" sz="4000" dirty="0" smtClean="0">
                <a:latin typeface="Gabriola" pitchFamily="82" charset="0"/>
                <a:ea typeface="Times New Roman"/>
                <a:cs typeface="Times New Roman"/>
              </a:rPr>
              <a:t>Monomer:-glycine (H</a:t>
            </a:r>
            <a:r>
              <a:rPr lang="en-US" sz="4000" baseline="-25000" dirty="0" smtClean="0">
                <a:latin typeface="Gabriola" pitchFamily="82" charset="0"/>
                <a:ea typeface="Times New Roman"/>
                <a:cs typeface="Times New Roman"/>
              </a:rPr>
              <a:t>2</a:t>
            </a:r>
            <a:r>
              <a:rPr lang="en-US" sz="4000" dirty="0" smtClean="0">
                <a:latin typeface="Gabriola" pitchFamily="82" charset="0"/>
                <a:ea typeface="Times New Roman"/>
                <a:cs typeface="Times New Roman"/>
              </a:rPr>
              <a:t>N-CH</a:t>
            </a:r>
            <a:r>
              <a:rPr lang="en-US" sz="4000" baseline="-25000" dirty="0" smtClean="0">
                <a:latin typeface="Gabriola" pitchFamily="82" charset="0"/>
                <a:ea typeface="Times New Roman"/>
                <a:cs typeface="Times New Roman"/>
              </a:rPr>
              <a:t>2</a:t>
            </a:r>
            <a:r>
              <a:rPr lang="en-US" sz="4000" dirty="0" smtClean="0">
                <a:latin typeface="Gabriola" pitchFamily="82" charset="0"/>
                <a:ea typeface="Times New Roman"/>
                <a:cs typeface="Times New Roman"/>
              </a:rPr>
              <a:t>-COOH)</a:t>
            </a:r>
          </a:p>
          <a:p>
            <a:pPr marR="50800" algn="just" hangingPunct="0">
              <a:lnSpc>
                <a:spcPct val="85000"/>
              </a:lnSpc>
            </a:pPr>
            <a:r>
              <a:rPr lang="en-US" sz="4000" dirty="0">
                <a:latin typeface="Gabriola" pitchFamily="82" charset="0"/>
                <a:ea typeface="Times New Roman"/>
                <a:cs typeface="Times New Roman"/>
              </a:rPr>
              <a:t> </a:t>
            </a:r>
            <a:r>
              <a:rPr lang="en-US" sz="4000" dirty="0" smtClean="0">
                <a:latin typeface="Gabriola" pitchFamily="82" charset="0"/>
                <a:ea typeface="Times New Roman"/>
                <a:cs typeface="Times New Roman"/>
              </a:rPr>
              <a:t>                  </a:t>
            </a:r>
            <a:endParaRPr lang="en-US" sz="4000" dirty="0">
              <a:effectLst/>
              <a:latin typeface="Gabriola" pitchFamily="82" charset="0"/>
              <a:ea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5" y="2379461"/>
            <a:ext cx="2381250" cy="1562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210050"/>
            <a:ext cx="2143125" cy="2143125"/>
          </a:xfrm>
          <a:prstGeom prst="rect">
            <a:avLst/>
          </a:prstGeom>
        </p:spPr>
      </p:pic>
      <p:sp>
        <p:nvSpPr>
          <p:cNvPr id="5" name="Rectangle 4"/>
          <p:cNvSpPr/>
          <p:nvPr/>
        </p:nvSpPr>
        <p:spPr>
          <a:xfrm>
            <a:off x="32284" y="5117721"/>
            <a:ext cx="5941050" cy="563231"/>
          </a:xfrm>
          <a:prstGeom prst="rect">
            <a:avLst/>
          </a:prstGeom>
        </p:spPr>
        <p:txBody>
          <a:bodyPr wrap="none">
            <a:spAutoFit/>
          </a:bodyPr>
          <a:lstStyle/>
          <a:p>
            <a:pPr marR="50800" algn="just" hangingPunct="0">
              <a:lnSpc>
                <a:spcPct val="85000"/>
              </a:lnSpc>
            </a:pPr>
            <a:r>
              <a:rPr lang="en-US" sz="3600" dirty="0">
                <a:latin typeface="Gabriola" pitchFamily="82" charset="0"/>
                <a:ea typeface="Times New Roman"/>
                <a:cs typeface="Times New Roman"/>
              </a:rPr>
              <a:t>A</a:t>
            </a:r>
            <a:r>
              <a:rPr lang="en-US" sz="3600" dirty="0" smtClean="0">
                <a:latin typeface="Gabriola" pitchFamily="82" charset="0"/>
                <a:ea typeface="Times New Roman"/>
                <a:cs typeface="Times New Roman"/>
              </a:rPr>
              <a:t>mino </a:t>
            </a:r>
            <a:r>
              <a:rPr lang="en-US" sz="3600" dirty="0">
                <a:latin typeface="Gabriola" pitchFamily="82" charset="0"/>
                <a:ea typeface="Times New Roman"/>
                <a:cs typeface="Times New Roman"/>
              </a:rPr>
              <a:t>caproic acid [H</a:t>
            </a:r>
            <a:r>
              <a:rPr lang="en-US" sz="3600" baseline="-25000" dirty="0">
                <a:latin typeface="Gabriola" pitchFamily="82" charset="0"/>
                <a:ea typeface="Times New Roman"/>
                <a:cs typeface="Times New Roman"/>
              </a:rPr>
              <a:t>2</a:t>
            </a:r>
            <a:r>
              <a:rPr lang="en-US" sz="3600" dirty="0">
                <a:latin typeface="Gabriola" pitchFamily="82" charset="0"/>
                <a:ea typeface="Times New Roman"/>
                <a:cs typeface="Times New Roman"/>
              </a:rPr>
              <a:t>N(CH</a:t>
            </a:r>
            <a:r>
              <a:rPr lang="en-US" sz="3600" baseline="-25000" dirty="0">
                <a:latin typeface="Gabriola" pitchFamily="82" charset="0"/>
                <a:ea typeface="Times New Roman"/>
                <a:cs typeface="Times New Roman"/>
              </a:rPr>
              <a:t>2</a:t>
            </a:r>
            <a:r>
              <a:rPr lang="en-US" sz="3600" dirty="0">
                <a:latin typeface="Gabriola" pitchFamily="82" charset="0"/>
                <a:ea typeface="Times New Roman"/>
                <a:cs typeface="Times New Roman"/>
              </a:rPr>
              <a:t>) </a:t>
            </a:r>
            <a:r>
              <a:rPr lang="en-US" sz="3600" baseline="-25000" dirty="0">
                <a:latin typeface="Gabriola" pitchFamily="82" charset="0"/>
                <a:ea typeface="Times New Roman"/>
                <a:cs typeface="Times New Roman"/>
              </a:rPr>
              <a:t>5</a:t>
            </a:r>
            <a:r>
              <a:rPr lang="en-US" sz="3600" dirty="0">
                <a:latin typeface="Gabriola" pitchFamily="82" charset="0"/>
                <a:ea typeface="Times New Roman"/>
                <a:cs typeface="Times New Roman"/>
              </a:rPr>
              <a:t>COOH] </a:t>
            </a:r>
          </a:p>
        </p:txBody>
      </p:sp>
    </p:spTree>
    <p:extLst>
      <p:ext uri="{BB962C8B-B14F-4D97-AF65-F5344CB8AC3E}">
        <p14:creationId xmlns:p14="http://schemas.microsoft.com/office/powerpoint/2010/main" val="17930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781300"/>
            <a:ext cx="7239000" cy="3238500"/>
          </a:xfrm>
          <a:prstGeom prst="rect">
            <a:avLst/>
          </a:prstGeom>
        </p:spPr>
      </p:pic>
      <p:sp>
        <p:nvSpPr>
          <p:cNvPr id="5" name="Rectangle 4"/>
          <p:cNvSpPr/>
          <p:nvPr/>
        </p:nvSpPr>
        <p:spPr>
          <a:xfrm>
            <a:off x="2388647" y="1371600"/>
            <a:ext cx="3363421" cy="854080"/>
          </a:xfrm>
          <a:prstGeom prst="rect">
            <a:avLst/>
          </a:prstGeom>
        </p:spPr>
        <p:txBody>
          <a:bodyPr wrap="none">
            <a:spAutoFit/>
          </a:bodyPr>
          <a:lstStyle/>
          <a:p>
            <a:pPr algn="just">
              <a:lnSpc>
                <a:spcPct val="99000"/>
              </a:lnSpc>
            </a:pPr>
            <a:r>
              <a:rPr lang="en-US" sz="3200" dirty="0" smtClean="0">
                <a:latin typeface="Aclonica" pitchFamily="18" charset="0"/>
                <a:ea typeface="Times New Roman"/>
              </a:rPr>
              <a:t>   Nylon-2-Nylon-6</a:t>
            </a:r>
            <a:endParaRPr lang="en-US" sz="3200" dirty="0">
              <a:latin typeface="Aclonica" pitchFamily="18" charset="0"/>
              <a:ea typeface="Times New Roman"/>
            </a:endParaRPr>
          </a:p>
          <a:p>
            <a:pPr algn="just">
              <a:lnSpc>
                <a:spcPct val="99000"/>
              </a:lnSpc>
            </a:pPr>
            <a:endParaRPr lang="en-US" dirty="0">
              <a:latin typeface="Aclonica" pitchFamily="18" charset="0"/>
              <a:ea typeface="Times New Roman"/>
            </a:endParaRPr>
          </a:p>
        </p:txBody>
      </p:sp>
    </p:spTree>
    <p:extLst>
      <p:ext uri="{BB962C8B-B14F-4D97-AF65-F5344CB8AC3E}">
        <p14:creationId xmlns:p14="http://schemas.microsoft.com/office/powerpoint/2010/main" val="763326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326" y="2286000"/>
            <a:ext cx="8839200" cy="4339650"/>
          </a:xfrm>
          <a:prstGeom prst="rect">
            <a:avLst/>
          </a:prstGeom>
          <a:noFill/>
        </p:spPr>
        <p:txBody>
          <a:bodyPr wrap="square" rtlCol="0">
            <a:spAutoFit/>
          </a:bodyPr>
          <a:lstStyle/>
          <a:p>
            <a:pPr algn="ctr"/>
            <a:r>
              <a:rPr lang="en-US" sz="13800" dirty="0" smtClean="0">
                <a:latin typeface="Forte" pitchFamily="66" charset="0"/>
              </a:rPr>
              <a:t>THANK </a:t>
            </a:r>
          </a:p>
          <a:p>
            <a:pPr algn="ctr"/>
            <a:r>
              <a:rPr lang="en-US" sz="13800" dirty="0" smtClean="0">
                <a:latin typeface="Forte" pitchFamily="66" charset="0"/>
              </a:rPr>
              <a:t>YOU</a:t>
            </a:r>
            <a:endParaRPr lang="en-US" sz="3200" dirty="0">
              <a:latin typeface="Forte" pitchFamily="66" charset="0"/>
            </a:endParaRPr>
          </a:p>
        </p:txBody>
      </p:sp>
    </p:spTree>
    <p:extLst>
      <p:ext uri="{BB962C8B-B14F-4D97-AF65-F5344CB8AC3E}">
        <p14:creationId xmlns:p14="http://schemas.microsoft.com/office/powerpoint/2010/main" val="212685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1463478"/>
          </a:xfrm>
          <a:prstGeom prst="rect">
            <a:avLst/>
          </a:prstGeom>
        </p:spPr>
        <p:txBody>
          <a:bodyPr wrap="square">
            <a:spAutoFit/>
          </a:bodyPr>
          <a:lstStyle/>
          <a:p>
            <a:pPr>
              <a:lnSpc>
                <a:spcPct val="99000"/>
              </a:lnSpc>
            </a:pPr>
            <a:r>
              <a:rPr lang="en-US" sz="3000" dirty="0">
                <a:latin typeface="Aclonica" pitchFamily="18" charset="0"/>
                <a:ea typeface="Times New Roman"/>
              </a:rPr>
              <a:t>Distinction Between Chain Growth Polymerisation and Step Growth Polymerisation</a:t>
            </a:r>
          </a:p>
        </p:txBody>
      </p:sp>
      <p:graphicFrame>
        <p:nvGraphicFramePr>
          <p:cNvPr id="3" name="Table 2"/>
          <p:cNvGraphicFramePr>
            <a:graphicFrameLocks noGrp="1"/>
          </p:cNvGraphicFramePr>
          <p:nvPr>
            <p:extLst>
              <p:ext uri="{D42A27DB-BD31-4B8C-83A1-F6EECF244321}">
                <p14:modId xmlns:p14="http://schemas.microsoft.com/office/powerpoint/2010/main" val="4164418539"/>
              </p:ext>
            </p:extLst>
          </p:nvPr>
        </p:nvGraphicFramePr>
        <p:xfrm>
          <a:off x="304799" y="1692078"/>
          <a:ext cx="8610602" cy="4145280"/>
        </p:xfrm>
        <a:graphic>
          <a:graphicData uri="http://schemas.openxmlformats.org/drawingml/2006/table">
            <a:tbl>
              <a:tblPr firstRow="1" bandRow="1">
                <a:tableStyleId>{5C22544A-7EE6-4342-B048-85BDC9FD1C3A}</a:tableStyleId>
              </a:tblPr>
              <a:tblGrid>
                <a:gridCol w="1066801"/>
                <a:gridCol w="4038600"/>
                <a:gridCol w="3505201"/>
              </a:tblGrid>
              <a:tr h="673075">
                <a:tc>
                  <a:txBody>
                    <a:bodyPr/>
                    <a:lstStyle/>
                    <a:p>
                      <a:pPr algn="l"/>
                      <a:r>
                        <a:rPr lang="en-US" sz="2400" b="1" i="0" dirty="0" smtClean="0">
                          <a:solidFill>
                            <a:schemeClr val="bg1"/>
                          </a:solidFill>
                          <a:latin typeface="Final Frontier" pitchFamily="34" charset="0"/>
                        </a:rPr>
                        <a:t>S.No.</a:t>
                      </a:r>
                    </a:p>
                  </a:txBody>
                  <a:tcPr/>
                </a:tc>
                <a:tc>
                  <a:txBody>
                    <a:bodyPr/>
                    <a:lstStyle/>
                    <a:p>
                      <a:pPr algn="l"/>
                      <a:r>
                        <a:rPr lang="en-US" sz="2400" b="1" i="0" dirty="0" smtClean="0">
                          <a:solidFill>
                            <a:schemeClr val="bg1"/>
                          </a:solidFill>
                          <a:latin typeface="Final Frontier" pitchFamily="34" charset="0"/>
                        </a:rPr>
                        <a:t>Chain  growth</a:t>
                      </a:r>
                      <a:r>
                        <a:rPr lang="en-US" sz="2400" b="1" i="0" baseline="0" dirty="0" smtClean="0">
                          <a:solidFill>
                            <a:schemeClr val="bg1"/>
                          </a:solidFill>
                          <a:latin typeface="Final Frontier" pitchFamily="34" charset="0"/>
                        </a:rPr>
                        <a:t>  </a:t>
                      </a:r>
                      <a:r>
                        <a:rPr lang="en-US" sz="2400" b="1" i="0" dirty="0" smtClean="0">
                          <a:solidFill>
                            <a:schemeClr val="bg1"/>
                          </a:solidFill>
                          <a:latin typeface="Final Frontier" pitchFamily="34" charset="0"/>
                        </a:rPr>
                        <a:t>polymerisation</a:t>
                      </a:r>
                      <a:endParaRPr lang="en-US" sz="2400" b="1" i="0" dirty="0">
                        <a:solidFill>
                          <a:schemeClr val="bg1"/>
                        </a:solidFill>
                        <a:latin typeface="Final Frontier" pitchFamily="34" charset="0"/>
                      </a:endParaRPr>
                    </a:p>
                  </a:txBody>
                  <a:tcPr/>
                </a:tc>
                <a:tc>
                  <a:txBody>
                    <a:bodyPr/>
                    <a:lstStyle/>
                    <a:p>
                      <a:pPr algn="l"/>
                      <a:r>
                        <a:rPr lang="en-US" sz="2400" b="1" i="0" dirty="0" smtClean="0">
                          <a:solidFill>
                            <a:schemeClr val="bg1"/>
                          </a:solidFill>
                          <a:latin typeface="Final Frontier" pitchFamily="34" charset="0"/>
                        </a:rPr>
                        <a:t>Step  growth polymerisation</a:t>
                      </a:r>
                      <a:endParaRPr lang="en-US" sz="2400" b="1" i="0" dirty="0">
                        <a:solidFill>
                          <a:schemeClr val="bg1"/>
                        </a:solidFill>
                        <a:latin typeface="Final Frontier" pitchFamily="34" charset="0"/>
                      </a:endParaRPr>
                    </a:p>
                  </a:txBody>
                  <a:tcPr/>
                </a:tc>
              </a:tr>
              <a:tr h="370840">
                <a:tc>
                  <a:txBody>
                    <a:bodyPr/>
                    <a:lstStyle/>
                    <a:p>
                      <a:pPr algn="just"/>
                      <a:r>
                        <a:rPr lang="en-US" sz="3200" dirty="0" smtClean="0">
                          <a:solidFill>
                            <a:schemeClr val="bg1"/>
                          </a:solidFill>
                          <a:latin typeface="Gabriola" pitchFamily="82" charset="0"/>
                        </a:rPr>
                        <a:t>1.</a:t>
                      </a:r>
                      <a:endParaRPr lang="en-US" sz="3200" dirty="0">
                        <a:solidFill>
                          <a:schemeClr val="bg1"/>
                        </a:solidFill>
                        <a:latin typeface="Gabriola" pitchFamily="82" charset="0"/>
                      </a:endParaRPr>
                    </a:p>
                  </a:txBody>
                  <a:tcPr/>
                </a:tc>
                <a:tc>
                  <a:txBody>
                    <a:bodyPr/>
                    <a:lstStyle/>
                    <a:p>
                      <a:pPr algn="just"/>
                      <a:r>
                        <a:rPr lang="en-US" sz="2400" dirty="0" smtClean="0">
                          <a:solidFill>
                            <a:schemeClr val="bg1"/>
                          </a:solidFill>
                          <a:latin typeface="Gabriola" pitchFamily="82" charset="0"/>
                        </a:rPr>
                        <a:t>It proceeds by a chain mechanism characterized by initiation,</a:t>
                      </a:r>
                      <a:r>
                        <a:rPr lang="en-US" sz="2400" baseline="0" dirty="0" smtClean="0">
                          <a:solidFill>
                            <a:schemeClr val="bg1"/>
                          </a:solidFill>
                          <a:latin typeface="Gabriola" pitchFamily="82" charset="0"/>
                        </a:rPr>
                        <a:t> chain propagation and chain termination.</a:t>
                      </a:r>
                      <a:endParaRPr lang="en-US" sz="2400" dirty="0">
                        <a:solidFill>
                          <a:schemeClr val="bg1"/>
                        </a:solidFill>
                        <a:latin typeface="Gabriola" pitchFamily="82" charset="0"/>
                      </a:endParaRPr>
                    </a:p>
                  </a:txBody>
                  <a:tcPr/>
                </a:tc>
                <a:tc>
                  <a:txBody>
                    <a:bodyPr/>
                    <a:lstStyle/>
                    <a:p>
                      <a:pPr algn="just"/>
                      <a:r>
                        <a:rPr lang="en-US" sz="2400" dirty="0" smtClean="0">
                          <a:solidFill>
                            <a:schemeClr val="bg1"/>
                          </a:solidFill>
                          <a:latin typeface="Gabriola" pitchFamily="82" charset="0"/>
                        </a:rPr>
                        <a:t>It proceeds by an equilibrium step mechanism. The step growth process is usually much slower than chain growth polymerisation.</a:t>
                      </a:r>
                      <a:endParaRPr lang="en-US" sz="2400" dirty="0">
                        <a:solidFill>
                          <a:schemeClr val="bg1"/>
                        </a:solidFill>
                        <a:latin typeface="Gabriola" pitchFamily="82" charset="0"/>
                      </a:endParaRPr>
                    </a:p>
                  </a:txBody>
                  <a:tcPr/>
                </a:tc>
              </a:tr>
              <a:tr h="370840">
                <a:tc>
                  <a:txBody>
                    <a:bodyPr/>
                    <a:lstStyle/>
                    <a:p>
                      <a:pPr algn="just"/>
                      <a:r>
                        <a:rPr lang="en-US" sz="3200" dirty="0" smtClean="0">
                          <a:solidFill>
                            <a:schemeClr val="bg1"/>
                          </a:solidFill>
                          <a:latin typeface="Gabriola" pitchFamily="82" charset="0"/>
                        </a:rPr>
                        <a:t>2.</a:t>
                      </a:r>
                      <a:endParaRPr lang="en-US" sz="3200" dirty="0">
                        <a:solidFill>
                          <a:schemeClr val="bg1"/>
                        </a:solidFill>
                        <a:latin typeface="Gabriola" pitchFamily="82" charset="0"/>
                      </a:endParaRPr>
                    </a:p>
                  </a:txBody>
                  <a:tcPr/>
                </a:tc>
                <a:tc>
                  <a:txBody>
                    <a:bodyPr/>
                    <a:lstStyle/>
                    <a:p>
                      <a:pPr algn="just"/>
                      <a:r>
                        <a:rPr lang="en-US" sz="2400" dirty="0" smtClean="0">
                          <a:solidFill>
                            <a:schemeClr val="bg1"/>
                          </a:solidFill>
                          <a:latin typeface="Gabriola" pitchFamily="82" charset="0"/>
                        </a:rPr>
                        <a:t>Only one repeating unit is added at a time.</a:t>
                      </a:r>
                      <a:endParaRPr lang="en-US" sz="2400" dirty="0">
                        <a:solidFill>
                          <a:schemeClr val="bg1"/>
                        </a:solidFill>
                        <a:latin typeface="Gabriola" pitchFamily="82" charset="0"/>
                      </a:endParaRPr>
                    </a:p>
                  </a:txBody>
                  <a:tcPr/>
                </a:tc>
                <a:tc>
                  <a:txBody>
                    <a:bodyPr/>
                    <a:lstStyle/>
                    <a:p>
                      <a:pPr algn="just"/>
                      <a:r>
                        <a:rPr lang="en-US" sz="2400" dirty="0" smtClean="0">
                          <a:solidFill>
                            <a:schemeClr val="bg1"/>
                          </a:solidFill>
                          <a:latin typeface="Gabriola" pitchFamily="82" charset="0"/>
                        </a:rPr>
                        <a:t>Any two species present can react with elimination of some small molecule.</a:t>
                      </a:r>
                    </a:p>
                  </a:txBody>
                  <a:tcPr/>
                </a:tc>
              </a:tr>
              <a:tr h="370840">
                <a:tc>
                  <a:txBody>
                    <a:bodyPr/>
                    <a:lstStyle/>
                    <a:p>
                      <a:pPr algn="just"/>
                      <a:endParaRPr lang="en-US" sz="3200" dirty="0">
                        <a:solidFill>
                          <a:schemeClr val="bg1"/>
                        </a:solidFill>
                        <a:latin typeface="Gabriola" pitchFamily="82" charset="0"/>
                      </a:endParaRPr>
                    </a:p>
                  </a:txBody>
                  <a:tcPr/>
                </a:tc>
                <a:tc>
                  <a:txBody>
                    <a:bodyPr/>
                    <a:lstStyle/>
                    <a:p>
                      <a:pPr algn="just"/>
                      <a:endParaRPr lang="en-US" sz="2400" dirty="0">
                        <a:solidFill>
                          <a:schemeClr val="bg1"/>
                        </a:solidFill>
                        <a:latin typeface="Gabriola" pitchFamily="82" charset="0"/>
                      </a:endParaRPr>
                    </a:p>
                  </a:txBody>
                  <a:tcPr/>
                </a:tc>
                <a:tc>
                  <a:txBody>
                    <a:bodyPr/>
                    <a:lstStyle/>
                    <a:p>
                      <a:pPr algn="just"/>
                      <a:endParaRPr lang="en-US" sz="2400" dirty="0">
                        <a:solidFill>
                          <a:schemeClr val="bg1"/>
                        </a:solidFill>
                        <a:latin typeface="Gabriola" pitchFamily="82" charset="0"/>
                      </a:endParaRPr>
                    </a:p>
                  </a:txBody>
                  <a:tcPr/>
                </a:tc>
              </a:tr>
            </a:tbl>
          </a:graphicData>
        </a:graphic>
      </p:graphicFrame>
    </p:spTree>
    <p:extLst>
      <p:ext uri="{BB962C8B-B14F-4D97-AF65-F5344CB8AC3E}">
        <p14:creationId xmlns:p14="http://schemas.microsoft.com/office/powerpoint/2010/main" val="405080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10434"/>
            <a:ext cx="3428999" cy="984885"/>
          </a:xfrm>
          <a:prstGeom prst="rect">
            <a:avLst/>
          </a:prstGeom>
          <a:noFill/>
        </p:spPr>
        <p:txBody>
          <a:bodyPr wrap="square" rtlCol="0">
            <a:spAutoFit/>
          </a:bodyPr>
          <a:lstStyle/>
          <a:p>
            <a:r>
              <a:rPr lang="en-US" sz="4000" dirty="0">
                <a:latin typeface="Aclonica" pitchFamily="18" charset="0"/>
                <a:ea typeface="Times New Roman"/>
              </a:rPr>
              <a:t>1. Nylon 6,6</a:t>
            </a:r>
          </a:p>
          <a:p>
            <a:endParaRPr lang="en-IN" dirty="0"/>
          </a:p>
        </p:txBody>
      </p:sp>
      <p:sp>
        <p:nvSpPr>
          <p:cNvPr id="3" name="TextBox 2"/>
          <p:cNvSpPr txBox="1"/>
          <p:nvPr/>
        </p:nvSpPr>
        <p:spPr>
          <a:xfrm flipH="1">
            <a:off x="838201" y="2280285"/>
            <a:ext cx="2971799" cy="1046440"/>
          </a:xfrm>
          <a:prstGeom prst="rect">
            <a:avLst/>
          </a:prstGeom>
          <a:noFill/>
        </p:spPr>
        <p:txBody>
          <a:bodyPr wrap="square" rtlCol="0">
            <a:spAutoFit/>
          </a:bodyPr>
          <a:lstStyle/>
          <a:p>
            <a:r>
              <a:rPr lang="en-IN" dirty="0" smtClean="0"/>
              <a:t>Monomers:-</a:t>
            </a:r>
          </a:p>
          <a:p>
            <a:pPr marL="342900" indent="-342900">
              <a:buAutoNum type="arabicPeriod"/>
            </a:pPr>
            <a:r>
              <a:rPr lang="en-US" sz="4400" dirty="0" smtClean="0">
                <a:latin typeface="Gabriola" pitchFamily="82" charset="0"/>
                <a:ea typeface="Times New Roman"/>
                <a:cs typeface="Times New Roman"/>
              </a:rPr>
              <a:t>adipic </a:t>
            </a:r>
            <a:r>
              <a:rPr lang="en-US" sz="4400" dirty="0">
                <a:latin typeface="Gabriola" pitchFamily="82" charset="0"/>
                <a:ea typeface="Times New Roman"/>
                <a:cs typeface="Times New Roman"/>
              </a:rPr>
              <a:t>acid </a:t>
            </a:r>
          </a:p>
        </p:txBody>
      </p:sp>
      <p:sp>
        <p:nvSpPr>
          <p:cNvPr id="4" name="TextBox 3"/>
          <p:cNvSpPr txBox="1"/>
          <p:nvPr/>
        </p:nvSpPr>
        <p:spPr>
          <a:xfrm flipH="1">
            <a:off x="6522719" y="3154681"/>
            <a:ext cx="1249681" cy="369332"/>
          </a:xfrm>
          <a:prstGeom prst="rect">
            <a:avLst/>
          </a:prstGeom>
          <a:noFill/>
        </p:spPr>
        <p:txBody>
          <a:bodyPr wrap="square" rtlCol="0">
            <a:spAutoFit/>
          </a:bodyPr>
          <a:lstStyle/>
          <a:p>
            <a:r>
              <a:rPr lang="en-IN" dirty="0" smtClean="0"/>
              <a:t>a</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159" y="2434352"/>
            <a:ext cx="3352800" cy="1362075"/>
          </a:xfrm>
          <a:prstGeom prst="rect">
            <a:avLst/>
          </a:prstGeom>
        </p:spPr>
      </p:pic>
      <p:sp>
        <p:nvSpPr>
          <p:cNvPr id="6" name="TextBox 5"/>
          <p:cNvSpPr txBox="1"/>
          <p:nvPr/>
        </p:nvSpPr>
        <p:spPr>
          <a:xfrm>
            <a:off x="660863" y="4193590"/>
            <a:ext cx="2844337" cy="1877437"/>
          </a:xfrm>
          <a:prstGeom prst="rect">
            <a:avLst/>
          </a:prstGeom>
          <a:noFill/>
        </p:spPr>
        <p:txBody>
          <a:bodyPr wrap="square" rtlCol="0">
            <a:spAutoFit/>
          </a:bodyPr>
          <a:lstStyle/>
          <a:p>
            <a:r>
              <a:rPr lang="en-US" dirty="0">
                <a:latin typeface="Gabriola" pitchFamily="82" charset="0"/>
                <a:ea typeface="Times New Roman"/>
                <a:cs typeface="Times New Roman"/>
              </a:rPr>
              <a:t> </a:t>
            </a:r>
            <a:r>
              <a:rPr lang="en-US" sz="4000" dirty="0" smtClean="0">
                <a:latin typeface="Gabriola" pitchFamily="82" charset="0"/>
                <a:ea typeface="Times New Roman"/>
                <a:cs typeface="Times New Roman"/>
              </a:rPr>
              <a:t>2.hexamethylenediamine</a:t>
            </a:r>
            <a:endParaRPr lang="en-IN" sz="4000" dirty="0"/>
          </a:p>
          <a:p>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516756"/>
            <a:ext cx="3429000" cy="1895475"/>
          </a:xfrm>
          <a:prstGeom prst="rect">
            <a:avLst/>
          </a:prstGeom>
        </p:spPr>
      </p:pic>
      <p:pic>
        <p:nvPicPr>
          <p:cNvPr id="1028" name="Picture 4" descr="Image result for NYLON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838200"/>
            <a:ext cx="2438400" cy="132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7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62" y="381000"/>
            <a:ext cx="8153400" cy="2173608"/>
          </a:xfrm>
          <a:prstGeom prst="rect">
            <a:avLst/>
          </a:prstGeom>
        </p:spPr>
        <p:txBody>
          <a:bodyPr wrap="square">
            <a:spAutoFit/>
          </a:bodyPr>
          <a:lstStyle/>
          <a:p>
            <a:pPr>
              <a:lnSpc>
                <a:spcPct val="99000"/>
              </a:lnSpc>
            </a:pPr>
            <a:r>
              <a:rPr lang="en-US" sz="3600" dirty="0" smtClean="0">
                <a:latin typeface="Aclonica" pitchFamily="18" charset="0"/>
                <a:ea typeface="Times New Roman"/>
              </a:rPr>
              <a:t>Nylon 6,6</a:t>
            </a:r>
            <a:endParaRPr lang="en-US" sz="3600" dirty="0">
              <a:latin typeface="Aclonica" pitchFamily="18" charset="0"/>
              <a:ea typeface="Times New Roman"/>
            </a:endParaRPr>
          </a:p>
          <a:p>
            <a:pPr>
              <a:lnSpc>
                <a:spcPts val="1725"/>
              </a:lnSpc>
            </a:pPr>
            <a:r>
              <a:rPr lang="en-US" sz="2000" dirty="0" smtClean="0">
                <a:effectLst/>
                <a:latin typeface="Times New Roman"/>
                <a:ea typeface="Times New Roman"/>
                <a:cs typeface="Times New Roman"/>
              </a:rPr>
              <a:t> </a:t>
            </a:r>
            <a:endParaRPr lang="en-US" dirty="0" smtClean="0">
              <a:effectLst/>
              <a:latin typeface="Calibri"/>
              <a:ea typeface="Times New Roman"/>
              <a:cs typeface="Times New Roman"/>
            </a:endParaRPr>
          </a:p>
          <a:p>
            <a:pPr marR="711200" algn="just" hangingPunct="0">
              <a:lnSpc>
                <a:spcPct val="89000"/>
              </a:lnSpc>
            </a:pPr>
            <a:r>
              <a:rPr lang="en-US" sz="3200" dirty="0" smtClean="0">
                <a:effectLst/>
                <a:latin typeface="Gabriola" pitchFamily="82" charset="0"/>
                <a:ea typeface="Times New Roman"/>
                <a:cs typeface="Times New Roman"/>
              </a:rPr>
              <a:t>	It is obtained by the condensation of adipic acid and hexamethylenediamine with the elimination of water molecule.</a:t>
            </a:r>
            <a:endParaRPr lang="en-US" sz="2400" dirty="0">
              <a:effectLst/>
              <a:latin typeface="Gabriola" pitchFamily="82" charset="0"/>
              <a:ea typeface="Times New Roman"/>
              <a:cs typeface="Times New Roman"/>
            </a:endParaRPr>
          </a:p>
        </p:txBody>
      </p:sp>
      <p:grpSp>
        <p:nvGrpSpPr>
          <p:cNvPr id="8" name="Group 7"/>
          <p:cNvGrpSpPr/>
          <p:nvPr/>
        </p:nvGrpSpPr>
        <p:grpSpPr>
          <a:xfrm>
            <a:off x="453291" y="2819234"/>
            <a:ext cx="8084838" cy="3200565"/>
            <a:chOff x="453291" y="2819234"/>
            <a:chExt cx="8084838" cy="320056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91" y="2819234"/>
              <a:ext cx="8084838" cy="320056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410200"/>
              <a:ext cx="1106302" cy="3253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54" y="4117608"/>
              <a:ext cx="2415262" cy="30190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3978028"/>
              <a:ext cx="685800" cy="26592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459" y="4028592"/>
              <a:ext cx="1203341" cy="304643"/>
            </a:xfrm>
            <a:prstGeom prst="rect">
              <a:avLst/>
            </a:prstGeom>
          </p:spPr>
        </p:pic>
      </p:grpSp>
    </p:spTree>
    <p:extLst>
      <p:ext uri="{BB962C8B-B14F-4D97-AF65-F5344CB8AC3E}">
        <p14:creationId xmlns:p14="http://schemas.microsoft.com/office/powerpoint/2010/main" val="34839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990600"/>
            <a:ext cx="2266967" cy="707886"/>
          </a:xfrm>
          <a:prstGeom prst="rect">
            <a:avLst/>
          </a:prstGeom>
        </p:spPr>
        <p:txBody>
          <a:bodyPr wrap="none">
            <a:spAutoFit/>
          </a:bodyPr>
          <a:lstStyle/>
          <a:p>
            <a:r>
              <a:rPr lang="en-US" sz="4000" dirty="0">
                <a:latin typeface="Aclonica" pitchFamily="18" charset="0"/>
                <a:ea typeface="Times New Roman"/>
              </a:rPr>
              <a:t>Properties</a:t>
            </a:r>
            <a:endParaRPr lang="en-IN" sz="4000" dirty="0"/>
          </a:p>
        </p:txBody>
      </p:sp>
      <p:sp>
        <p:nvSpPr>
          <p:cNvPr id="3" name="Rectangle 2"/>
          <p:cNvSpPr/>
          <p:nvPr/>
        </p:nvSpPr>
        <p:spPr>
          <a:xfrm>
            <a:off x="561983" y="1905000"/>
            <a:ext cx="6324600" cy="3490186"/>
          </a:xfrm>
          <a:prstGeom prst="rect">
            <a:avLst/>
          </a:prstGeom>
        </p:spPr>
        <p:txBody>
          <a:bodyPr wrap="square">
            <a:spAutoFit/>
          </a:bodyPr>
          <a:lstStyle/>
          <a:p>
            <a:pPr marR="279400" algn="just" hangingPunct="0">
              <a:lnSpc>
                <a:spcPct val="92000"/>
              </a:lnSpc>
            </a:pPr>
            <a:r>
              <a:rPr lang="en-US" sz="4000" dirty="0" smtClean="0">
                <a:latin typeface="Gabriola" pitchFamily="82" charset="0"/>
                <a:ea typeface="Times New Roman"/>
                <a:cs typeface="Times New Roman"/>
              </a:rPr>
              <a:t>***Nylon-6,6 </a:t>
            </a:r>
            <a:r>
              <a:rPr lang="en-US" sz="4000" dirty="0">
                <a:latin typeface="Gabriola" pitchFamily="82" charset="0"/>
                <a:ea typeface="Times New Roman"/>
                <a:cs typeface="Times New Roman"/>
              </a:rPr>
              <a:t>is a linear </a:t>
            </a:r>
            <a:r>
              <a:rPr lang="en-US" sz="4000" dirty="0" smtClean="0">
                <a:latin typeface="Gabriola" pitchFamily="82" charset="0"/>
                <a:ea typeface="Times New Roman"/>
                <a:cs typeface="Times New Roman"/>
              </a:rPr>
              <a:t>polymer</a:t>
            </a:r>
          </a:p>
          <a:p>
            <a:pPr marR="279400" algn="just" hangingPunct="0">
              <a:lnSpc>
                <a:spcPct val="92000"/>
              </a:lnSpc>
            </a:pPr>
            <a:endParaRPr lang="en-US" sz="4000" dirty="0">
              <a:latin typeface="Gabriola" pitchFamily="82" charset="0"/>
              <a:ea typeface="Times New Roman"/>
              <a:cs typeface="Times New Roman"/>
            </a:endParaRPr>
          </a:p>
          <a:p>
            <a:pPr marR="279400" algn="just" hangingPunct="0">
              <a:lnSpc>
                <a:spcPct val="92000"/>
              </a:lnSpc>
            </a:pPr>
            <a:r>
              <a:rPr lang="en-US" sz="4000" dirty="0" smtClean="0">
                <a:latin typeface="Gabriola" pitchFamily="82" charset="0"/>
                <a:ea typeface="Times New Roman"/>
                <a:cs typeface="Times New Roman"/>
              </a:rPr>
              <a:t>***It </a:t>
            </a:r>
            <a:r>
              <a:rPr lang="en-US" sz="4000" dirty="0">
                <a:latin typeface="Gabriola" pitchFamily="82" charset="0"/>
                <a:ea typeface="Times New Roman"/>
                <a:cs typeface="Times New Roman"/>
              </a:rPr>
              <a:t>has very high tensile strength</a:t>
            </a:r>
            <a:r>
              <a:rPr lang="en-US" sz="4000" dirty="0" smtClean="0">
                <a:latin typeface="Gabriola" pitchFamily="82" charset="0"/>
                <a:ea typeface="Times New Roman"/>
                <a:cs typeface="Times New Roman"/>
              </a:rPr>
              <a:t>.</a:t>
            </a:r>
          </a:p>
          <a:p>
            <a:pPr marR="279400" algn="just" hangingPunct="0">
              <a:lnSpc>
                <a:spcPct val="92000"/>
              </a:lnSpc>
            </a:pPr>
            <a:r>
              <a:rPr lang="en-US" sz="4000" dirty="0" smtClean="0">
                <a:latin typeface="Gabriola" pitchFamily="82" charset="0"/>
                <a:ea typeface="Times New Roman"/>
                <a:cs typeface="Times New Roman"/>
              </a:rPr>
              <a:t> </a:t>
            </a:r>
            <a:endParaRPr lang="en-US" sz="4000" dirty="0">
              <a:latin typeface="Gabriola" pitchFamily="82" charset="0"/>
              <a:ea typeface="Times New Roman"/>
              <a:cs typeface="Times New Roman"/>
            </a:endParaRPr>
          </a:p>
          <a:p>
            <a:pPr marR="279400" algn="just" hangingPunct="0">
              <a:lnSpc>
                <a:spcPct val="92000"/>
              </a:lnSpc>
            </a:pPr>
            <a:r>
              <a:rPr lang="en-US" sz="4000" dirty="0" smtClean="0">
                <a:latin typeface="Gabriola" pitchFamily="82" charset="0"/>
                <a:ea typeface="Times New Roman"/>
                <a:cs typeface="Times New Roman"/>
              </a:rPr>
              <a:t>***It </a:t>
            </a:r>
            <a:r>
              <a:rPr lang="en-US" sz="4000" dirty="0">
                <a:latin typeface="Gabriola" pitchFamily="82" charset="0"/>
                <a:ea typeface="Times New Roman"/>
                <a:cs typeface="Times New Roman"/>
              </a:rPr>
              <a:t>shows good resistance to </a:t>
            </a:r>
            <a:r>
              <a:rPr lang="en-US" sz="4000" dirty="0" smtClean="0">
                <a:latin typeface="Gabriola" pitchFamily="82" charset="0"/>
                <a:ea typeface="Times New Roman"/>
                <a:cs typeface="Times New Roman"/>
              </a:rPr>
              <a:t>           </a:t>
            </a:r>
            <a:br>
              <a:rPr lang="en-US" sz="4000" dirty="0" smtClean="0">
                <a:latin typeface="Gabriola" pitchFamily="82" charset="0"/>
                <a:ea typeface="Times New Roman"/>
                <a:cs typeface="Times New Roman"/>
              </a:rPr>
            </a:br>
            <a:r>
              <a:rPr lang="en-US" sz="4000" dirty="0" smtClean="0">
                <a:latin typeface="Gabriola" pitchFamily="82" charset="0"/>
                <a:ea typeface="Times New Roman"/>
                <a:cs typeface="Times New Roman"/>
              </a:rPr>
              <a:t>     abrasion</a:t>
            </a:r>
            <a:r>
              <a:rPr lang="en-US" sz="4000" dirty="0">
                <a:latin typeface="Gabriola" pitchFamily="82" charset="0"/>
                <a:ea typeface="Times New Roman"/>
                <a:cs typeface="Times New Roman"/>
              </a:rPr>
              <a:t>.</a:t>
            </a:r>
          </a:p>
        </p:txBody>
      </p:sp>
    </p:spTree>
    <p:extLst>
      <p:ext uri="{BB962C8B-B14F-4D97-AF65-F5344CB8AC3E}">
        <p14:creationId xmlns:p14="http://schemas.microsoft.com/office/powerpoint/2010/main" val="2900851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338" y="914400"/>
            <a:ext cx="8382000" cy="1878206"/>
          </a:xfrm>
          <a:prstGeom prst="rect">
            <a:avLst/>
          </a:prstGeom>
        </p:spPr>
        <p:txBody>
          <a:bodyPr wrap="square">
            <a:spAutoFit/>
          </a:bodyPr>
          <a:lstStyle/>
          <a:p>
            <a:pPr>
              <a:lnSpc>
                <a:spcPct val="99000"/>
              </a:lnSpc>
            </a:pPr>
            <a:r>
              <a:rPr lang="en-US" sz="3600" dirty="0" smtClean="0">
                <a:latin typeface="Aclonica" pitchFamily="18" charset="0"/>
                <a:ea typeface="Times New Roman"/>
              </a:rPr>
              <a:t>Uses:-</a:t>
            </a:r>
            <a:endParaRPr lang="en-US" sz="3600" dirty="0">
              <a:latin typeface="Aclonica" pitchFamily="18" charset="0"/>
              <a:ea typeface="Times New Roman"/>
            </a:endParaRPr>
          </a:p>
          <a:p>
            <a:pPr>
              <a:lnSpc>
                <a:spcPts val="1690"/>
              </a:lnSpc>
            </a:pPr>
            <a:r>
              <a:rPr lang="en-US" sz="2400" dirty="0" smtClean="0">
                <a:effectLst/>
                <a:latin typeface="Times New Roman"/>
                <a:ea typeface="Times New Roman"/>
                <a:cs typeface="Times New Roman"/>
              </a:rPr>
              <a:t> </a:t>
            </a:r>
            <a:endParaRPr lang="en-US" sz="2000" dirty="0" smtClean="0">
              <a:effectLst/>
              <a:latin typeface="Calibri"/>
              <a:ea typeface="Times New Roman"/>
              <a:cs typeface="Times New Roman"/>
            </a:endParaRPr>
          </a:p>
          <a:p>
            <a:pPr marR="279400" algn="just" hangingPunct="0">
              <a:lnSpc>
                <a:spcPct val="92000"/>
              </a:lnSpc>
              <a:buFont typeface="Arial" pitchFamily="34" charset="0"/>
              <a:buChar char="•"/>
            </a:pPr>
            <a:r>
              <a:rPr lang="en-US" sz="3600" dirty="0" smtClean="0">
                <a:effectLst/>
                <a:latin typeface="Gabriola" pitchFamily="82" charset="0"/>
                <a:ea typeface="Times New Roman"/>
                <a:cs typeface="Times New Roman"/>
              </a:rPr>
              <a:t>Nylon-6,6 is usually fabricated into sheets. </a:t>
            </a:r>
          </a:p>
          <a:p>
            <a:pPr marR="279400" algn="just" hangingPunct="0">
              <a:lnSpc>
                <a:spcPct val="92000"/>
              </a:lnSpc>
            </a:pPr>
            <a:r>
              <a:rPr lang="en-US" sz="3600" dirty="0" smtClean="0">
                <a:effectLst/>
                <a:latin typeface="Gabriola" pitchFamily="82" charset="0"/>
                <a:ea typeface="Times New Roman"/>
                <a:cs typeface="Times New Roman"/>
              </a:rPr>
              <a:t>It is used in bristles for brushes and in textile.</a:t>
            </a:r>
            <a:endParaRPr lang="en-US" sz="2800" dirty="0">
              <a:effectLst/>
              <a:latin typeface="Gabriola" pitchFamily="82" charset="0"/>
              <a:ea typeface="Times New Roman"/>
              <a:cs typeface="Times New Roman"/>
            </a:endParaRPr>
          </a:p>
        </p:txBody>
      </p:sp>
      <p:sp>
        <p:nvSpPr>
          <p:cNvPr id="3" name="AutoShape 2" descr="Image result for texti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4" name="AutoShape 4" descr="Image result for texti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5" name="AutoShape 6" descr="Image result for text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86200"/>
            <a:ext cx="4572000" cy="233310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886200"/>
            <a:ext cx="1526286" cy="2354827"/>
          </a:xfrm>
          <a:prstGeom prst="rect">
            <a:avLst/>
          </a:prstGeom>
        </p:spPr>
      </p:pic>
    </p:spTree>
    <p:extLst>
      <p:ext uri="{BB962C8B-B14F-4D97-AF65-F5344CB8AC3E}">
        <p14:creationId xmlns:p14="http://schemas.microsoft.com/office/powerpoint/2010/main" val="28201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2408032" cy="701731"/>
          </a:xfrm>
          <a:prstGeom prst="rect">
            <a:avLst/>
          </a:prstGeom>
        </p:spPr>
        <p:txBody>
          <a:bodyPr wrap="none">
            <a:spAutoFit/>
          </a:bodyPr>
          <a:lstStyle/>
          <a:p>
            <a:pPr>
              <a:lnSpc>
                <a:spcPct val="99000"/>
              </a:lnSpc>
            </a:pPr>
            <a:r>
              <a:rPr lang="en-US" sz="4000" dirty="0">
                <a:latin typeface="Aclonica" pitchFamily="18" charset="0"/>
                <a:ea typeface="Times New Roman"/>
              </a:rPr>
              <a:t>2. Nylon-6</a:t>
            </a:r>
          </a:p>
        </p:txBody>
      </p:sp>
      <p:sp>
        <p:nvSpPr>
          <p:cNvPr id="3" name="Rectangle 2"/>
          <p:cNvSpPr/>
          <p:nvPr/>
        </p:nvSpPr>
        <p:spPr>
          <a:xfrm>
            <a:off x="1061258" y="2286000"/>
            <a:ext cx="3892412" cy="707886"/>
          </a:xfrm>
          <a:prstGeom prst="rect">
            <a:avLst/>
          </a:prstGeom>
        </p:spPr>
        <p:txBody>
          <a:bodyPr wrap="none">
            <a:spAutoFit/>
          </a:bodyPr>
          <a:lstStyle/>
          <a:p>
            <a:r>
              <a:rPr lang="en-US" sz="4000" dirty="0" smtClean="0">
                <a:latin typeface="Gabriola" pitchFamily="82" charset="0"/>
                <a:ea typeface="Times New Roman"/>
                <a:cs typeface="Times New Roman"/>
              </a:rPr>
              <a:t>Monomer:-caprolactam</a:t>
            </a:r>
            <a:endParaRPr lang="en-IN" sz="40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072" t="25737" b="36727"/>
          <a:stretch/>
        </p:blipFill>
        <p:spPr bwMode="auto">
          <a:xfrm>
            <a:off x="2626168" y="3581400"/>
            <a:ext cx="1697327" cy="19940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ylo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9209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542</TotalTime>
  <Words>356</Words>
  <Application>Microsoft Office PowerPoint</Application>
  <PresentationFormat>On-screen Show (4:3)</PresentationFormat>
  <Paragraphs>145</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Aclonica</vt:lpstr>
      <vt:lpstr>Arial</vt:lpstr>
      <vt:lpstr>Balloon XBd BT</vt:lpstr>
      <vt:lpstr>Calibri</vt:lpstr>
      <vt:lpstr>Century Gothic</vt:lpstr>
      <vt:lpstr>Final Frontier</vt:lpstr>
      <vt:lpstr>Forte</vt:lpstr>
      <vt:lpstr>Gabriola</vt:lpstr>
      <vt:lpstr>Times New Roman</vt:lpstr>
      <vt:lpstr>Vapor Trail</vt:lpstr>
      <vt:lpstr>Condensation POLYMERS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Notes for class 11</dc:title>
  <dc:creator>Yutesh</dc:creator>
  <cp:lastModifiedBy>Windows User</cp:lastModifiedBy>
  <cp:revision>75</cp:revision>
  <dcterms:created xsi:type="dcterms:W3CDTF">2017-12-14T12:35:12Z</dcterms:created>
  <dcterms:modified xsi:type="dcterms:W3CDTF">2017-12-27T02:23:42Z</dcterms:modified>
</cp:coreProperties>
</file>