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2"/>
  </p:notesMasterIdLst>
  <p:sldIdLst>
    <p:sldId id="275" r:id="rId2"/>
    <p:sldId id="273" r:id="rId3"/>
    <p:sldId id="280" r:id="rId4"/>
    <p:sldId id="279" r:id="rId5"/>
    <p:sldId id="281" r:id="rId6"/>
    <p:sldId id="282" r:id="rId7"/>
    <p:sldId id="283" r:id="rId8"/>
    <p:sldId id="284" r:id="rId9"/>
    <p:sldId id="285" r:id="rId10"/>
    <p:sldId id="28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4" d="100"/>
          <a:sy n="74" d="100"/>
        </p:scale>
        <p:origin x="-348"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5967AA-817C-4468-AAD2-C3F29059F521}" type="datetimeFigureOut">
              <a:rPr lang="en-GB" smtClean="0"/>
              <a:t>28/12/2017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68D379-988C-415C-9A68-45DF9743C122}" type="slidenum">
              <a:rPr lang="en-GB" smtClean="0"/>
              <a:t>‹#›</a:t>
            </a:fld>
            <a:endParaRPr lang="en-GB"/>
          </a:p>
        </p:txBody>
      </p:sp>
    </p:spTree>
    <p:extLst>
      <p:ext uri="{BB962C8B-B14F-4D97-AF65-F5344CB8AC3E}">
        <p14:creationId xmlns:p14="http://schemas.microsoft.com/office/powerpoint/2010/main" val="18562896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12/28/2017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12/28/2017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12/28/2017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12/28/2017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12/28/2017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12/28/2017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12/28/2017</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www.bbc.co.uk/schools/gcsebitesize/science/edexcel/fuels/hydrocarbonsrev5.shtml"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75989" y="1189578"/>
            <a:ext cx="11536471" cy="954107"/>
          </a:xfrm>
          <a:prstGeom prst="rect">
            <a:avLst/>
          </a:prstGeom>
          <a:noFill/>
        </p:spPr>
        <p:txBody>
          <a:bodyPr wrap="square" rtlCol="0">
            <a:spAutoFit/>
          </a:bodyPr>
          <a:lstStyle/>
          <a:p>
            <a:r>
              <a:rPr lang="en-GB" sz="2800" b="1" dirty="0">
                <a:solidFill>
                  <a:srgbClr val="0070C0"/>
                </a:solidFill>
                <a:cs typeface="Arial" pitchFamily="34" charset="0"/>
              </a:rPr>
              <a:t>Addition polymerisation </a:t>
            </a:r>
            <a:r>
              <a:rPr lang="en-GB" sz="2800" dirty="0">
                <a:cs typeface="Arial" pitchFamily="34" charset="0"/>
              </a:rPr>
              <a:t>is a reaction where lots </a:t>
            </a:r>
            <a:r>
              <a:rPr lang="en-GB" sz="2800" dirty="0" smtClean="0">
                <a:cs typeface="Arial" pitchFamily="34" charset="0"/>
              </a:rPr>
              <a:t>of/many </a:t>
            </a:r>
            <a:r>
              <a:rPr lang="en-GB" sz="2800" dirty="0">
                <a:cs typeface="Arial" pitchFamily="34" charset="0"/>
              </a:rPr>
              <a:t>alk</a:t>
            </a:r>
            <a:r>
              <a:rPr lang="en-GB" sz="2800" i="1" u="sng" dirty="0">
                <a:cs typeface="Arial" pitchFamily="34" charset="0"/>
              </a:rPr>
              <a:t>e</a:t>
            </a:r>
            <a:r>
              <a:rPr lang="en-GB" sz="2800" dirty="0">
                <a:cs typeface="Arial" pitchFamily="34" charset="0"/>
              </a:rPr>
              <a:t>ne molecules (</a:t>
            </a:r>
            <a:r>
              <a:rPr lang="en-GB" sz="2800" i="1" u="sng" dirty="0">
                <a:solidFill>
                  <a:srgbClr val="0070C0"/>
                </a:solidFill>
                <a:cs typeface="Arial" pitchFamily="34" charset="0"/>
              </a:rPr>
              <a:t>monomers</a:t>
            </a:r>
            <a:r>
              <a:rPr lang="en-GB" sz="2800" dirty="0">
                <a:cs typeface="Arial" pitchFamily="34" charset="0"/>
              </a:rPr>
              <a:t>) join together to form a long chain </a:t>
            </a:r>
            <a:r>
              <a:rPr lang="en-GB" sz="2800" i="1" u="sng" dirty="0">
                <a:solidFill>
                  <a:srgbClr val="0070C0"/>
                </a:solidFill>
                <a:cs typeface="Arial" pitchFamily="34" charset="0"/>
              </a:rPr>
              <a:t>polymer</a:t>
            </a:r>
            <a:r>
              <a:rPr lang="en-GB" sz="2800" dirty="0">
                <a:cs typeface="Arial" pitchFamily="34" charset="0"/>
              </a:rPr>
              <a:t>.</a:t>
            </a:r>
          </a:p>
        </p:txBody>
      </p:sp>
      <p:pic>
        <p:nvPicPr>
          <p:cNvPr id="5" name="Picture 2" descr="http://www.english-country-garden.com/a/i/flowers/oxeye-daisy-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28009" y="2911262"/>
            <a:ext cx="1485900" cy="216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p:cNvPicPr>
            <a:picLocks noChangeAspect="1"/>
          </p:cNvPicPr>
          <p:nvPr/>
        </p:nvPicPr>
        <p:blipFill>
          <a:blip r:embed="rId3"/>
          <a:stretch>
            <a:fillRect/>
          </a:stretch>
        </p:blipFill>
        <p:spPr>
          <a:xfrm rot="5400000">
            <a:off x="5994716" y="3337163"/>
            <a:ext cx="3906777" cy="1839889"/>
          </a:xfrm>
          <a:prstGeom prst="rect">
            <a:avLst/>
          </a:prstGeom>
        </p:spPr>
      </p:pic>
      <p:sp>
        <p:nvSpPr>
          <p:cNvPr id="7" name="Right Arrow 6"/>
          <p:cNvSpPr/>
          <p:nvPr/>
        </p:nvSpPr>
        <p:spPr>
          <a:xfrm>
            <a:off x="5148197" y="3824835"/>
            <a:ext cx="1545675" cy="51356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p:cNvSpPr txBox="1"/>
          <p:nvPr/>
        </p:nvSpPr>
        <p:spPr>
          <a:xfrm>
            <a:off x="1669962" y="5076612"/>
            <a:ext cx="3892638" cy="584775"/>
          </a:xfrm>
          <a:prstGeom prst="rect">
            <a:avLst/>
          </a:prstGeom>
          <a:noFill/>
        </p:spPr>
        <p:txBody>
          <a:bodyPr wrap="square" rtlCol="0">
            <a:spAutoFit/>
          </a:bodyPr>
          <a:lstStyle/>
          <a:p>
            <a:r>
              <a:rPr lang="en-GB" sz="3200" b="1" dirty="0">
                <a:solidFill>
                  <a:srgbClr val="0070C0"/>
                </a:solidFill>
                <a:cs typeface="Arial" pitchFamily="34" charset="0"/>
              </a:rPr>
              <a:t>m</a:t>
            </a:r>
            <a:r>
              <a:rPr lang="en-GB" sz="3200" b="1" dirty="0" smtClean="0">
                <a:solidFill>
                  <a:srgbClr val="0070C0"/>
                </a:solidFill>
                <a:cs typeface="Arial" pitchFamily="34" charset="0"/>
              </a:rPr>
              <a:t>onomer </a:t>
            </a:r>
            <a:r>
              <a:rPr lang="en-GB" sz="3200" dirty="0" smtClean="0">
                <a:cs typeface="Arial" pitchFamily="34" charset="0"/>
              </a:rPr>
              <a:t>molecules</a:t>
            </a:r>
            <a:endParaRPr lang="en-GB" sz="3200" dirty="0">
              <a:cs typeface="Arial" pitchFamily="34" charset="0"/>
            </a:endParaRPr>
          </a:p>
        </p:txBody>
      </p:sp>
      <p:sp>
        <p:nvSpPr>
          <p:cNvPr id="9" name="TextBox 8"/>
          <p:cNvSpPr txBox="1"/>
          <p:nvPr/>
        </p:nvSpPr>
        <p:spPr>
          <a:xfrm>
            <a:off x="8963960" y="2911262"/>
            <a:ext cx="1941535" cy="584775"/>
          </a:xfrm>
          <a:prstGeom prst="rect">
            <a:avLst/>
          </a:prstGeom>
          <a:noFill/>
        </p:spPr>
        <p:txBody>
          <a:bodyPr wrap="square" rtlCol="0">
            <a:spAutoFit/>
          </a:bodyPr>
          <a:lstStyle/>
          <a:p>
            <a:r>
              <a:rPr lang="en-GB" sz="3200" b="1" dirty="0" smtClean="0">
                <a:solidFill>
                  <a:srgbClr val="0070C0"/>
                </a:solidFill>
                <a:cs typeface="Arial" pitchFamily="34" charset="0"/>
              </a:rPr>
              <a:t>polymer</a:t>
            </a:r>
            <a:endParaRPr lang="en-GB" sz="3200" dirty="0">
              <a:cs typeface="Arial" pitchFamily="34" charset="0"/>
            </a:endParaRPr>
          </a:p>
        </p:txBody>
      </p:sp>
      <p:sp>
        <p:nvSpPr>
          <p:cNvPr id="10" name="TextBox 9"/>
          <p:cNvSpPr txBox="1"/>
          <p:nvPr/>
        </p:nvSpPr>
        <p:spPr>
          <a:xfrm>
            <a:off x="475990" y="5070353"/>
            <a:ext cx="3476926" cy="584775"/>
          </a:xfrm>
          <a:prstGeom prst="rect">
            <a:avLst/>
          </a:prstGeom>
          <a:noFill/>
        </p:spPr>
        <p:txBody>
          <a:bodyPr wrap="square" rtlCol="0">
            <a:spAutoFit/>
          </a:bodyPr>
          <a:lstStyle/>
          <a:p>
            <a:r>
              <a:rPr lang="en-GB" sz="3200" dirty="0" smtClean="0">
                <a:cs typeface="Arial" pitchFamily="34" charset="0"/>
              </a:rPr>
              <a:t>Lots of</a:t>
            </a:r>
            <a:endParaRPr lang="en-GB" sz="3200" dirty="0">
              <a:cs typeface="Arial" pitchFamily="34" charset="0"/>
            </a:endParaRPr>
          </a:p>
        </p:txBody>
      </p:sp>
      <p:pic>
        <p:nvPicPr>
          <p:cNvPr id="11" name="Picture 2" descr="http://www.english-country-garden.com/a/i/flowers/oxeye-daisy-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20762" y="2905003"/>
            <a:ext cx="1485900" cy="216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 descr="http://www.english-country-garden.com/a/i/flowers/oxeye-daisy-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839" y="2905003"/>
            <a:ext cx="1485900" cy="216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12"/>
          <p:cNvSpPr txBox="1"/>
          <p:nvPr/>
        </p:nvSpPr>
        <p:spPr>
          <a:xfrm>
            <a:off x="77839" y="6268921"/>
            <a:ext cx="10448885" cy="461665"/>
          </a:xfrm>
          <a:prstGeom prst="rect">
            <a:avLst/>
          </a:prstGeom>
          <a:solidFill>
            <a:schemeClr val="bg1">
              <a:alpha val="58000"/>
            </a:schemeClr>
          </a:solidFill>
        </p:spPr>
        <p:txBody>
          <a:bodyPr wrap="square" rtlCol="0">
            <a:spAutoFit/>
          </a:bodyPr>
          <a:lstStyle/>
          <a:p>
            <a:r>
              <a:rPr lang="en-GB" sz="2400" dirty="0" smtClean="0">
                <a:cs typeface="Arial" pitchFamily="34" charset="0"/>
              </a:rPr>
              <a:t>Often a high pressure, temperature, and an </a:t>
            </a:r>
            <a:r>
              <a:rPr lang="en-GB" sz="2400" i="1" u="sng" dirty="0" smtClean="0">
                <a:cs typeface="Arial" pitchFamily="34" charset="0"/>
              </a:rPr>
              <a:t>initiator</a:t>
            </a:r>
            <a:r>
              <a:rPr lang="en-GB" sz="2400" dirty="0" smtClean="0">
                <a:cs typeface="Arial" pitchFamily="34" charset="0"/>
              </a:rPr>
              <a:t> is needed to start the reaction.</a:t>
            </a:r>
            <a:endParaRPr lang="en-GB" sz="2400" dirty="0">
              <a:cs typeface="Arial" pitchFamily="34" charset="0"/>
            </a:endParaRPr>
          </a:p>
        </p:txBody>
      </p:sp>
      <p:sp>
        <p:nvSpPr>
          <p:cNvPr id="14" name="Subtitle 2"/>
          <p:cNvSpPr>
            <a:spLocks noGrp="1"/>
          </p:cNvSpPr>
          <p:nvPr>
            <p:ph type="subTitle" idx="1"/>
          </p:nvPr>
        </p:nvSpPr>
        <p:spPr>
          <a:xfrm>
            <a:off x="475989" y="381430"/>
            <a:ext cx="3668930" cy="557615"/>
          </a:xfrm>
          <a:solidFill>
            <a:schemeClr val="bg1"/>
          </a:solidFill>
          <a:ln w="28575">
            <a:solidFill>
              <a:schemeClr val="bg1">
                <a:lumMod val="50000"/>
              </a:schemeClr>
            </a:solidFill>
          </a:ln>
        </p:spPr>
        <p:txBody>
          <a:bodyPr>
            <a:normAutofit fontScale="92500"/>
          </a:bodyPr>
          <a:lstStyle/>
          <a:p>
            <a:r>
              <a:rPr lang="en-GB" sz="2400" b="1" dirty="0" smtClean="0"/>
              <a:t>Addition polymerisation</a:t>
            </a:r>
            <a:endParaRPr lang="en-GB" sz="2400" b="1" dirty="0"/>
          </a:p>
        </p:txBody>
      </p:sp>
    </p:spTree>
    <p:extLst>
      <p:ext uri="{BB962C8B-B14F-4D97-AF65-F5344CB8AC3E}">
        <p14:creationId xmlns:p14="http://schemas.microsoft.com/office/powerpoint/2010/main" val="33344332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89745" y="1529385"/>
            <a:ext cx="11439183" cy="1200329"/>
          </a:xfrm>
          <a:prstGeom prst="rect">
            <a:avLst/>
          </a:prstGeom>
          <a:noFill/>
        </p:spPr>
        <p:txBody>
          <a:bodyPr wrap="square" rtlCol="0">
            <a:spAutoFit/>
          </a:bodyPr>
          <a:lstStyle/>
          <a:p>
            <a:r>
              <a:rPr lang="en-GB" sz="2400" dirty="0" smtClean="0">
                <a:cs typeface="Arial" pitchFamily="34" charset="0"/>
              </a:rPr>
              <a:t>The problem with addition polymers is that they are very difficult to dispose of. The bonds between the atoms are very strong, so they are not easily broken down and can stay in landfill for a very long time because they are </a:t>
            </a:r>
            <a:r>
              <a:rPr lang="en-GB" sz="2400" b="1" dirty="0" smtClean="0">
                <a:solidFill>
                  <a:srgbClr val="0070C0"/>
                </a:solidFill>
                <a:cs typeface="Arial" pitchFamily="34" charset="0"/>
              </a:rPr>
              <a:t>non-biodegradable</a:t>
            </a:r>
            <a:r>
              <a:rPr lang="en-GB" sz="2400" dirty="0" smtClean="0">
                <a:cs typeface="Arial" pitchFamily="34" charset="0"/>
              </a:rPr>
              <a:t>.</a:t>
            </a:r>
            <a:endParaRPr lang="en-GB" sz="2400" dirty="0">
              <a:solidFill>
                <a:srgbClr val="002060"/>
              </a:solidFill>
              <a:cs typeface="Arial" pitchFamily="34" charset="0"/>
            </a:endParaRPr>
          </a:p>
        </p:txBody>
      </p:sp>
    </p:spTree>
    <p:extLst>
      <p:ext uri="{BB962C8B-B14F-4D97-AF65-F5344CB8AC3E}">
        <p14:creationId xmlns:p14="http://schemas.microsoft.com/office/powerpoint/2010/main" val="31401389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1026" name="Picture 2" descr="http://www.bsquaredfutures.com/pluginfile.php/274/mod_imscp/content/1/lo_5-1-scorm/lo_5-1-scorm/images/fig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0924"/>
            <a:ext cx="12306300" cy="534797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569265" y="1464634"/>
            <a:ext cx="5227629" cy="461665"/>
          </a:xfrm>
          <a:prstGeom prst="rect">
            <a:avLst/>
          </a:prstGeom>
          <a:noFill/>
        </p:spPr>
        <p:txBody>
          <a:bodyPr wrap="square" rtlCol="0">
            <a:spAutoFit/>
          </a:bodyPr>
          <a:lstStyle/>
          <a:p>
            <a:r>
              <a:rPr lang="en-GB" sz="2400" dirty="0" smtClean="0">
                <a:cs typeface="Arial" pitchFamily="34" charset="0"/>
              </a:rPr>
              <a:t>Lots of </a:t>
            </a:r>
            <a:r>
              <a:rPr lang="en-GB" sz="2400" b="1" dirty="0" err="1" smtClean="0">
                <a:solidFill>
                  <a:srgbClr val="0070C0"/>
                </a:solidFill>
                <a:cs typeface="Arial" pitchFamily="34" charset="0"/>
              </a:rPr>
              <a:t>ethene</a:t>
            </a:r>
            <a:r>
              <a:rPr lang="en-GB" sz="2400" b="1" dirty="0" smtClean="0">
                <a:cs typeface="Arial" pitchFamily="34" charset="0"/>
              </a:rPr>
              <a:t> </a:t>
            </a:r>
            <a:r>
              <a:rPr lang="en-GB" sz="2400" dirty="0" smtClean="0">
                <a:cs typeface="Arial" pitchFamily="34" charset="0"/>
              </a:rPr>
              <a:t>(monomer) molecules</a:t>
            </a:r>
            <a:endParaRPr lang="en-GB" sz="2400" dirty="0">
              <a:cs typeface="Arial" pitchFamily="34" charset="0"/>
            </a:endParaRPr>
          </a:p>
        </p:txBody>
      </p:sp>
      <p:sp>
        <p:nvSpPr>
          <p:cNvPr id="5" name="Rectangle 4"/>
          <p:cNvSpPr/>
          <p:nvPr/>
        </p:nvSpPr>
        <p:spPr>
          <a:xfrm>
            <a:off x="6288066" y="1866378"/>
            <a:ext cx="3757808" cy="95197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p:cNvSpPr txBox="1"/>
          <p:nvPr/>
        </p:nvSpPr>
        <p:spPr>
          <a:xfrm>
            <a:off x="7163572" y="1668332"/>
            <a:ext cx="4152922" cy="1200329"/>
          </a:xfrm>
          <a:prstGeom prst="rect">
            <a:avLst/>
          </a:prstGeom>
          <a:noFill/>
        </p:spPr>
        <p:txBody>
          <a:bodyPr wrap="square" rtlCol="0">
            <a:spAutoFit/>
          </a:bodyPr>
          <a:lstStyle/>
          <a:p>
            <a:r>
              <a:rPr lang="en-GB" sz="2400" dirty="0" smtClean="0">
                <a:cs typeface="Arial" pitchFamily="34" charset="0"/>
              </a:rPr>
              <a:t>Double bonds ‘open up’ to join the monomers together to form a long chain called a </a:t>
            </a:r>
            <a:r>
              <a:rPr lang="en-GB" sz="2400" b="1" dirty="0" smtClean="0">
                <a:solidFill>
                  <a:srgbClr val="0070C0"/>
                </a:solidFill>
                <a:cs typeface="Arial" pitchFamily="34" charset="0"/>
              </a:rPr>
              <a:t>polymer</a:t>
            </a:r>
            <a:r>
              <a:rPr lang="en-GB" sz="2400" dirty="0" smtClean="0">
                <a:cs typeface="Arial" pitchFamily="34" charset="0"/>
              </a:rPr>
              <a:t>.</a:t>
            </a:r>
            <a:endParaRPr lang="en-GB" sz="2400" dirty="0">
              <a:cs typeface="Arial" pitchFamily="34" charset="0"/>
            </a:endParaRPr>
          </a:p>
        </p:txBody>
      </p:sp>
      <p:sp>
        <p:nvSpPr>
          <p:cNvPr id="9" name="Rectangle 8"/>
          <p:cNvSpPr/>
          <p:nvPr/>
        </p:nvSpPr>
        <p:spPr>
          <a:xfrm>
            <a:off x="265134" y="3448551"/>
            <a:ext cx="2164915" cy="95197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p:cNvSpPr txBox="1"/>
          <p:nvPr/>
        </p:nvSpPr>
        <p:spPr>
          <a:xfrm>
            <a:off x="880996" y="3201806"/>
            <a:ext cx="1814187" cy="461665"/>
          </a:xfrm>
          <a:prstGeom prst="rect">
            <a:avLst/>
          </a:prstGeom>
          <a:noFill/>
        </p:spPr>
        <p:txBody>
          <a:bodyPr wrap="square" rtlCol="0">
            <a:spAutoFit/>
          </a:bodyPr>
          <a:lstStyle/>
          <a:p>
            <a:r>
              <a:rPr lang="en-GB" sz="2400" b="1" dirty="0">
                <a:solidFill>
                  <a:srgbClr val="0070C0"/>
                </a:solidFill>
                <a:cs typeface="Arial" pitchFamily="34" charset="0"/>
              </a:rPr>
              <a:t>p</a:t>
            </a:r>
            <a:r>
              <a:rPr lang="en-GB" sz="2400" b="1" dirty="0" smtClean="0">
                <a:solidFill>
                  <a:srgbClr val="0070C0"/>
                </a:solidFill>
                <a:cs typeface="Arial" pitchFamily="34" charset="0"/>
              </a:rPr>
              <a:t>oly(</a:t>
            </a:r>
            <a:r>
              <a:rPr lang="en-GB" sz="2400" b="1" dirty="0" err="1" smtClean="0">
                <a:solidFill>
                  <a:srgbClr val="0070C0"/>
                </a:solidFill>
                <a:cs typeface="Arial" pitchFamily="34" charset="0"/>
              </a:rPr>
              <a:t>ethene</a:t>
            </a:r>
            <a:r>
              <a:rPr lang="en-GB" sz="2400" b="1" dirty="0" smtClean="0">
                <a:solidFill>
                  <a:srgbClr val="0070C0"/>
                </a:solidFill>
                <a:cs typeface="Arial" pitchFamily="34" charset="0"/>
              </a:rPr>
              <a:t>)</a:t>
            </a:r>
            <a:endParaRPr lang="en-GB" sz="2400" dirty="0">
              <a:cs typeface="Arial" pitchFamily="34" charset="0"/>
            </a:endParaRPr>
          </a:p>
        </p:txBody>
      </p:sp>
      <p:sp>
        <p:nvSpPr>
          <p:cNvPr id="4" name="TextBox 3"/>
          <p:cNvSpPr txBox="1"/>
          <p:nvPr/>
        </p:nvSpPr>
        <p:spPr>
          <a:xfrm>
            <a:off x="159546" y="5529254"/>
            <a:ext cx="10978354" cy="461665"/>
          </a:xfrm>
          <a:prstGeom prst="rect">
            <a:avLst/>
          </a:prstGeom>
          <a:solidFill>
            <a:schemeClr val="bg1">
              <a:alpha val="75000"/>
            </a:schemeClr>
          </a:solidFill>
        </p:spPr>
        <p:txBody>
          <a:bodyPr wrap="square" rtlCol="0">
            <a:spAutoFit/>
          </a:bodyPr>
          <a:lstStyle/>
          <a:p>
            <a:r>
              <a:rPr lang="en-GB" sz="2400" dirty="0" smtClean="0">
                <a:cs typeface="Arial" pitchFamily="34" charset="0"/>
              </a:rPr>
              <a:t>In reality, this equation is too complicated to use, so we simplify it to…</a:t>
            </a:r>
            <a:endParaRPr lang="en-GB" sz="2400" dirty="0">
              <a:cs typeface="Arial" pitchFamily="34" charset="0"/>
            </a:endParaRPr>
          </a:p>
        </p:txBody>
      </p:sp>
    </p:spTree>
    <p:extLst>
      <p:ext uri="{BB962C8B-B14F-4D97-AF65-F5344CB8AC3E}">
        <p14:creationId xmlns:p14="http://schemas.microsoft.com/office/powerpoint/2010/main" val="36075868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descr="http://www.bsquaredfutures.com/pluginfile.php/274/mod_imscp/content/1/lo_5-1-scorm/lo_5-1-scorm/images/fig1.jpg"/>
          <p:cNvPicPr>
            <a:picLocks noChangeAspect="1" noChangeArrowheads="1"/>
          </p:cNvPicPr>
          <p:nvPr/>
        </p:nvPicPr>
        <p:blipFill rotWithShape="1">
          <a:blip r:embed="rId2">
            <a:extLst>
              <a:ext uri="{28A0092B-C50C-407E-A947-70E740481C1C}">
                <a14:useLocalDpi xmlns:a14="http://schemas.microsoft.com/office/drawing/2010/main" val="0"/>
              </a:ext>
            </a:extLst>
          </a:blip>
          <a:srcRect t="2377" r="83488" b="66752"/>
          <a:stretch/>
        </p:blipFill>
        <p:spPr bwMode="auto">
          <a:xfrm>
            <a:off x="2273300" y="755651"/>
            <a:ext cx="2032000" cy="165100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http://www.bsquaredfutures.com/pluginfile.php/274/mod_imscp/content/1/lo_5-1-scorm/lo_5-1-scorm/images/fig1.jpg"/>
          <p:cNvPicPr>
            <a:picLocks noChangeAspect="1" noChangeArrowheads="1"/>
          </p:cNvPicPr>
          <p:nvPr/>
        </p:nvPicPr>
        <p:blipFill rotWithShape="1">
          <a:blip r:embed="rId2">
            <a:extLst>
              <a:ext uri="{28A0092B-C50C-407E-A947-70E740481C1C}">
                <a14:useLocalDpi xmlns:a14="http://schemas.microsoft.com/office/drawing/2010/main" val="0"/>
              </a:ext>
            </a:extLst>
          </a:blip>
          <a:srcRect l="34778" t="55334" r="53870" b="4059"/>
          <a:stretch/>
        </p:blipFill>
        <p:spPr bwMode="auto">
          <a:xfrm>
            <a:off x="6146800" y="400051"/>
            <a:ext cx="1397000" cy="2171700"/>
          </a:xfrm>
          <a:prstGeom prst="rect">
            <a:avLst/>
          </a:prstGeom>
          <a:noFill/>
          <a:extLst>
            <a:ext uri="{909E8E84-426E-40DD-AFC4-6F175D3DCCD1}">
              <a14:hiddenFill xmlns:a14="http://schemas.microsoft.com/office/drawing/2010/main">
                <a:solidFill>
                  <a:srgbClr val="FFFFFF"/>
                </a:solidFill>
              </a14:hiddenFill>
            </a:ext>
          </a:extLst>
        </p:spPr>
      </p:pic>
      <p:cxnSp>
        <p:nvCxnSpPr>
          <p:cNvPr id="13" name="Straight Arrow Connector 12"/>
          <p:cNvCxnSpPr/>
          <p:nvPr/>
        </p:nvCxnSpPr>
        <p:spPr>
          <a:xfrm>
            <a:off x="4572000" y="1587500"/>
            <a:ext cx="1130300"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 name="Left Bracket 13"/>
          <p:cNvSpPr/>
          <p:nvPr/>
        </p:nvSpPr>
        <p:spPr>
          <a:xfrm>
            <a:off x="6248400" y="571500"/>
            <a:ext cx="63500" cy="1835152"/>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5" name="Right Bracket 14"/>
          <p:cNvSpPr/>
          <p:nvPr/>
        </p:nvSpPr>
        <p:spPr>
          <a:xfrm>
            <a:off x="7366000" y="571499"/>
            <a:ext cx="45719" cy="1835151"/>
          </a:xfrm>
          <a:prstGeom prst="righ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6" name="TextBox 15"/>
          <p:cNvSpPr txBox="1"/>
          <p:nvPr/>
        </p:nvSpPr>
        <p:spPr>
          <a:xfrm>
            <a:off x="7456169" y="2132340"/>
            <a:ext cx="532131" cy="523220"/>
          </a:xfrm>
          <a:prstGeom prst="rect">
            <a:avLst/>
          </a:prstGeom>
          <a:noFill/>
        </p:spPr>
        <p:txBody>
          <a:bodyPr wrap="square" rtlCol="0">
            <a:spAutoFit/>
          </a:bodyPr>
          <a:lstStyle/>
          <a:p>
            <a:r>
              <a:rPr lang="en-GB" sz="2800" b="1" dirty="0" smtClean="0"/>
              <a:t>n</a:t>
            </a:r>
            <a:endParaRPr lang="en-GB" sz="2800" b="1" dirty="0"/>
          </a:p>
        </p:txBody>
      </p:sp>
      <p:sp>
        <p:nvSpPr>
          <p:cNvPr id="18" name="TextBox 17"/>
          <p:cNvSpPr txBox="1"/>
          <p:nvPr/>
        </p:nvSpPr>
        <p:spPr>
          <a:xfrm>
            <a:off x="1969135" y="1249691"/>
            <a:ext cx="532131" cy="523220"/>
          </a:xfrm>
          <a:prstGeom prst="rect">
            <a:avLst/>
          </a:prstGeom>
          <a:noFill/>
        </p:spPr>
        <p:txBody>
          <a:bodyPr wrap="square" rtlCol="0">
            <a:spAutoFit/>
          </a:bodyPr>
          <a:lstStyle/>
          <a:p>
            <a:r>
              <a:rPr lang="en-GB" sz="2800" b="1" dirty="0" smtClean="0"/>
              <a:t>n</a:t>
            </a:r>
            <a:endParaRPr lang="en-GB" sz="2800" b="1" dirty="0"/>
          </a:p>
        </p:txBody>
      </p:sp>
      <p:sp>
        <p:nvSpPr>
          <p:cNvPr id="19" name="TextBox 18"/>
          <p:cNvSpPr txBox="1"/>
          <p:nvPr/>
        </p:nvSpPr>
        <p:spPr>
          <a:xfrm>
            <a:off x="616746" y="3625850"/>
            <a:ext cx="8209754" cy="461665"/>
          </a:xfrm>
          <a:prstGeom prst="rect">
            <a:avLst/>
          </a:prstGeom>
          <a:noFill/>
        </p:spPr>
        <p:txBody>
          <a:bodyPr wrap="square" rtlCol="0">
            <a:spAutoFit/>
          </a:bodyPr>
          <a:lstStyle/>
          <a:p>
            <a:r>
              <a:rPr lang="en-GB" sz="2400" dirty="0" smtClean="0">
                <a:cs typeface="Arial" pitchFamily="34" charset="0"/>
              </a:rPr>
              <a:t>This is the type of equation you should use in an exam question.</a:t>
            </a:r>
            <a:endParaRPr lang="en-GB" sz="2400" dirty="0">
              <a:cs typeface="Arial" pitchFamily="34" charset="0"/>
            </a:endParaRPr>
          </a:p>
        </p:txBody>
      </p:sp>
      <p:sp>
        <p:nvSpPr>
          <p:cNvPr id="20" name="TextBox 19"/>
          <p:cNvSpPr txBox="1"/>
          <p:nvPr/>
        </p:nvSpPr>
        <p:spPr>
          <a:xfrm>
            <a:off x="2723841" y="2317751"/>
            <a:ext cx="1073460" cy="461665"/>
          </a:xfrm>
          <a:prstGeom prst="rect">
            <a:avLst/>
          </a:prstGeom>
          <a:noFill/>
        </p:spPr>
        <p:txBody>
          <a:bodyPr wrap="square" rtlCol="0">
            <a:spAutoFit/>
          </a:bodyPr>
          <a:lstStyle/>
          <a:p>
            <a:r>
              <a:rPr lang="en-GB" sz="2400" b="1" dirty="0" err="1" smtClean="0">
                <a:solidFill>
                  <a:srgbClr val="0070C0"/>
                </a:solidFill>
                <a:cs typeface="Arial" pitchFamily="34" charset="0"/>
              </a:rPr>
              <a:t>ethene</a:t>
            </a:r>
            <a:endParaRPr lang="en-GB" sz="2400" dirty="0">
              <a:cs typeface="Arial" pitchFamily="34" charset="0"/>
            </a:endParaRPr>
          </a:p>
        </p:txBody>
      </p:sp>
      <p:sp>
        <p:nvSpPr>
          <p:cNvPr id="21" name="TextBox 20"/>
          <p:cNvSpPr txBox="1"/>
          <p:nvPr/>
        </p:nvSpPr>
        <p:spPr>
          <a:xfrm>
            <a:off x="5936940" y="2508250"/>
            <a:ext cx="1873560" cy="461665"/>
          </a:xfrm>
          <a:prstGeom prst="rect">
            <a:avLst/>
          </a:prstGeom>
          <a:noFill/>
        </p:spPr>
        <p:txBody>
          <a:bodyPr wrap="square" rtlCol="0">
            <a:spAutoFit/>
          </a:bodyPr>
          <a:lstStyle/>
          <a:p>
            <a:r>
              <a:rPr lang="en-GB" sz="2400" b="1" dirty="0">
                <a:solidFill>
                  <a:srgbClr val="0070C0"/>
                </a:solidFill>
                <a:cs typeface="Arial" pitchFamily="34" charset="0"/>
              </a:rPr>
              <a:t>p</a:t>
            </a:r>
            <a:r>
              <a:rPr lang="en-GB" sz="2400" b="1" dirty="0" smtClean="0">
                <a:solidFill>
                  <a:srgbClr val="0070C0"/>
                </a:solidFill>
                <a:cs typeface="Arial" pitchFamily="34" charset="0"/>
              </a:rPr>
              <a:t>oly(</a:t>
            </a:r>
            <a:r>
              <a:rPr lang="en-GB" sz="2400" b="1" dirty="0" err="1" smtClean="0">
                <a:solidFill>
                  <a:srgbClr val="0070C0"/>
                </a:solidFill>
                <a:cs typeface="Arial" pitchFamily="34" charset="0"/>
              </a:rPr>
              <a:t>ethene</a:t>
            </a:r>
            <a:r>
              <a:rPr lang="en-GB" sz="2400" b="1" dirty="0" smtClean="0">
                <a:solidFill>
                  <a:srgbClr val="0070C0"/>
                </a:solidFill>
                <a:cs typeface="Arial" pitchFamily="34" charset="0"/>
              </a:rPr>
              <a:t>)</a:t>
            </a:r>
            <a:endParaRPr lang="en-GB" sz="2400" dirty="0">
              <a:cs typeface="Arial" pitchFamily="34" charset="0"/>
            </a:endParaRPr>
          </a:p>
        </p:txBody>
      </p:sp>
      <p:sp>
        <p:nvSpPr>
          <p:cNvPr id="22" name="TextBox 21"/>
          <p:cNvSpPr txBox="1"/>
          <p:nvPr/>
        </p:nvSpPr>
        <p:spPr>
          <a:xfrm>
            <a:off x="354329" y="1932285"/>
            <a:ext cx="1874521" cy="1477328"/>
          </a:xfrm>
          <a:prstGeom prst="rect">
            <a:avLst/>
          </a:prstGeom>
          <a:noFill/>
        </p:spPr>
        <p:txBody>
          <a:bodyPr wrap="square" rtlCol="0">
            <a:spAutoFit/>
          </a:bodyPr>
          <a:lstStyle/>
          <a:p>
            <a:r>
              <a:rPr lang="en-GB" dirty="0" smtClean="0">
                <a:cs typeface="Arial" pitchFamily="34" charset="0"/>
              </a:rPr>
              <a:t>Represents an unspecified large number of monomers reacting together.</a:t>
            </a:r>
            <a:endParaRPr lang="en-GB" dirty="0">
              <a:cs typeface="Arial" pitchFamily="34" charset="0"/>
            </a:endParaRPr>
          </a:p>
        </p:txBody>
      </p:sp>
      <p:cxnSp>
        <p:nvCxnSpPr>
          <p:cNvPr id="23" name="Straight Connector 22"/>
          <p:cNvCxnSpPr/>
          <p:nvPr/>
        </p:nvCxnSpPr>
        <p:spPr>
          <a:xfrm flipV="1">
            <a:off x="1473517" y="1680206"/>
            <a:ext cx="457835" cy="344784"/>
          </a:xfrm>
          <a:prstGeom prst="line">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H="1">
            <a:off x="7297102" y="902058"/>
            <a:ext cx="709296" cy="202542"/>
          </a:xfrm>
          <a:prstGeom prst="line">
            <a:avLst/>
          </a:prstGeom>
          <a:ln>
            <a:tailEnd type="arrow"/>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8075296" y="565488"/>
            <a:ext cx="3964304" cy="1754326"/>
          </a:xfrm>
          <a:prstGeom prst="rect">
            <a:avLst/>
          </a:prstGeom>
          <a:noFill/>
        </p:spPr>
        <p:txBody>
          <a:bodyPr wrap="square" rtlCol="0">
            <a:spAutoFit/>
          </a:bodyPr>
          <a:lstStyle/>
          <a:p>
            <a:r>
              <a:rPr lang="en-GB" dirty="0" smtClean="0">
                <a:cs typeface="Arial" pitchFamily="34" charset="0"/>
              </a:rPr>
              <a:t>This displayed formula is often called the </a:t>
            </a:r>
            <a:r>
              <a:rPr lang="en-GB" b="1" dirty="0" smtClean="0">
                <a:solidFill>
                  <a:srgbClr val="0070C0"/>
                </a:solidFill>
                <a:cs typeface="Arial" pitchFamily="34" charset="0"/>
              </a:rPr>
              <a:t>repeating unit</a:t>
            </a:r>
            <a:r>
              <a:rPr lang="en-GB" dirty="0" smtClean="0">
                <a:cs typeface="Arial" pitchFamily="34" charset="0"/>
              </a:rPr>
              <a:t>. It is the same as the monomer, but with the double bond changed to a single bond and new bonds drawn in to show where the repeating unit joins to other repeating units.</a:t>
            </a:r>
            <a:endParaRPr lang="en-GB" dirty="0">
              <a:cs typeface="Arial" pitchFamily="34" charset="0"/>
            </a:endParaRPr>
          </a:p>
        </p:txBody>
      </p:sp>
    </p:spTree>
    <p:extLst>
      <p:ext uri="{BB962C8B-B14F-4D97-AF65-F5344CB8AC3E}">
        <p14:creationId xmlns:p14="http://schemas.microsoft.com/office/powerpoint/2010/main" val="23015040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4346" y="1389685"/>
            <a:ext cx="10978354" cy="830997"/>
          </a:xfrm>
          <a:prstGeom prst="rect">
            <a:avLst/>
          </a:prstGeom>
          <a:noFill/>
        </p:spPr>
        <p:txBody>
          <a:bodyPr wrap="square" rtlCol="0">
            <a:spAutoFit/>
          </a:bodyPr>
          <a:lstStyle/>
          <a:p>
            <a:r>
              <a:rPr lang="en-GB" sz="2400" dirty="0" smtClean="0">
                <a:cs typeface="Arial" pitchFamily="34" charset="0"/>
              </a:rPr>
              <a:t>The </a:t>
            </a:r>
            <a:r>
              <a:rPr lang="en-GB" sz="2400" b="1" dirty="0" smtClean="0">
                <a:solidFill>
                  <a:srgbClr val="0070C0"/>
                </a:solidFill>
                <a:cs typeface="Arial" pitchFamily="34" charset="0"/>
              </a:rPr>
              <a:t>name of the polymer </a:t>
            </a:r>
            <a:r>
              <a:rPr lang="en-GB" sz="2400" dirty="0" smtClean="0">
                <a:cs typeface="Arial" pitchFamily="34" charset="0"/>
              </a:rPr>
              <a:t>can easily be worked out from the </a:t>
            </a:r>
            <a:r>
              <a:rPr lang="en-GB" sz="2400" b="1" dirty="0" smtClean="0">
                <a:solidFill>
                  <a:srgbClr val="0070C0"/>
                </a:solidFill>
                <a:cs typeface="Arial" pitchFamily="34" charset="0"/>
              </a:rPr>
              <a:t>name of the monomer </a:t>
            </a:r>
            <a:r>
              <a:rPr lang="en-GB" sz="2400" dirty="0" smtClean="0">
                <a:cs typeface="Arial" pitchFamily="34" charset="0"/>
              </a:rPr>
              <a:t>used to make it:</a:t>
            </a:r>
            <a:endParaRPr lang="en-GB" sz="2400" dirty="0">
              <a:cs typeface="Arial"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454988635"/>
              </p:ext>
            </p:extLst>
          </p:nvPr>
        </p:nvGraphicFramePr>
        <p:xfrm>
          <a:off x="935863" y="2477956"/>
          <a:ext cx="8286808" cy="2590800"/>
        </p:xfrm>
        <a:graphic>
          <a:graphicData uri="http://schemas.openxmlformats.org/drawingml/2006/table">
            <a:tbl>
              <a:tblPr firstRow="1" bandRow="1">
                <a:tableStyleId>{5C22544A-7EE6-4342-B048-85BDC9FD1C3A}</a:tableStyleId>
              </a:tblPr>
              <a:tblGrid>
                <a:gridCol w="4143404"/>
                <a:gridCol w="4143404"/>
              </a:tblGrid>
              <a:tr h="370840">
                <a:tc>
                  <a:txBody>
                    <a:bodyPr/>
                    <a:lstStyle/>
                    <a:p>
                      <a:pPr algn="ctr"/>
                      <a:r>
                        <a:rPr lang="en-GB" sz="2800" dirty="0" smtClean="0">
                          <a:solidFill>
                            <a:schemeClr val="tx1"/>
                          </a:solidFill>
                        </a:rPr>
                        <a:t>Name of monomer</a:t>
                      </a:r>
                      <a:endParaRPr lang="en-GB" sz="2800" dirty="0">
                        <a:solidFill>
                          <a:schemeClr val="tx1"/>
                        </a:solidFill>
                      </a:endParaRPr>
                    </a:p>
                  </a:txBody>
                  <a:tcPr/>
                </a:tc>
                <a:tc>
                  <a:txBody>
                    <a:bodyPr/>
                    <a:lstStyle/>
                    <a:p>
                      <a:pPr algn="ctr"/>
                      <a:r>
                        <a:rPr lang="en-GB" sz="2800" dirty="0" smtClean="0">
                          <a:solidFill>
                            <a:schemeClr val="tx1"/>
                          </a:solidFill>
                        </a:rPr>
                        <a:t>Name of polymer</a:t>
                      </a:r>
                      <a:endParaRPr lang="en-GB" sz="2800" dirty="0">
                        <a:solidFill>
                          <a:schemeClr val="tx1"/>
                        </a:solidFill>
                      </a:endParaRPr>
                    </a:p>
                  </a:txBody>
                  <a:tcPr/>
                </a:tc>
              </a:tr>
              <a:tr h="370840">
                <a:tc>
                  <a:txBody>
                    <a:bodyPr/>
                    <a:lstStyle/>
                    <a:p>
                      <a:pPr algn="ctr"/>
                      <a:r>
                        <a:rPr lang="en-GB" sz="2800" dirty="0" err="1" smtClean="0">
                          <a:solidFill>
                            <a:schemeClr val="tx1"/>
                          </a:solidFill>
                        </a:rPr>
                        <a:t>ethene</a:t>
                      </a:r>
                      <a:endParaRPr lang="en-GB" sz="2800" dirty="0">
                        <a:solidFill>
                          <a:schemeClr val="tx1"/>
                        </a:solidFill>
                      </a:endParaRPr>
                    </a:p>
                  </a:txBody>
                  <a:tcPr/>
                </a:tc>
                <a:tc>
                  <a:txBody>
                    <a:bodyPr/>
                    <a:lstStyle/>
                    <a:p>
                      <a:pPr algn="ctr"/>
                      <a:r>
                        <a:rPr lang="en-GB" sz="2800" dirty="0" smtClean="0">
                          <a:solidFill>
                            <a:schemeClr val="tx1"/>
                          </a:solidFill>
                        </a:rPr>
                        <a:t>poly(</a:t>
                      </a:r>
                      <a:r>
                        <a:rPr lang="en-GB" sz="2800" dirty="0" err="1" smtClean="0">
                          <a:solidFill>
                            <a:schemeClr val="tx1"/>
                          </a:solidFill>
                        </a:rPr>
                        <a:t>ethene</a:t>
                      </a:r>
                      <a:r>
                        <a:rPr lang="en-GB" sz="2800" dirty="0" smtClean="0">
                          <a:solidFill>
                            <a:schemeClr val="tx1"/>
                          </a:solidFill>
                        </a:rPr>
                        <a:t>)</a:t>
                      </a:r>
                      <a:endParaRPr lang="en-GB" sz="2800" dirty="0">
                        <a:solidFill>
                          <a:schemeClr val="tx1"/>
                        </a:solidFill>
                      </a:endParaRPr>
                    </a:p>
                  </a:txBody>
                  <a:tcPr/>
                </a:tc>
              </a:tr>
              <a:tr h="370840">
                <a:tc>
                  <a:txBody>
                    <a:bodyPr/>
                    <a:lstStyle/>
                    <a:p>
                      <a:pPr algn="ctr"/>
                      <a:r>
                        <a:rPr lang="en-GB" sz="2800" dirty="0" err="1" smtClean="0">
                          <a:solidFill>
                            <a:schemeClr val="tx1"/>
                          </a:solidFill>
                        </a:rPr>
                        <a:t>propene</a:t>
                      </a:r>
                      <a:endParaRPr lang="en-GB" sz="2800" dirty="0">
                        <a:solidFill>
                          <a:schemeClr val="tx1"/>
                        </a:solidFill>
                      </a:endParaRPr>
                    </a:p>
                  </a:txBody>
                  <a:tcPr/>
                </a:tc>
                <a:tc>
                  <a:txBody>
                    <a:bodyPr/>
                    <a:lstStyle/>
                    <a:p>
                      <a:pPr algn="ctr"/>
                      <a:r>
                        <a:rPr lang="en-GB" sz="2800" dirty="0" smtClean="0">
                          <a:solidFill>
                            <a:schemeClr val="tx1"/>
                          </a:solidFill>
                        </a:rPr>
                        <a:t>poly(propene)</a:t>
                      </a:r>
                      <a:endParaRPr lang="en-GB" sz="2800" dirty="0">
                        <a:solidFill>
                          <a:schemeClr val="tx1"/>
                        </a:solidFill>
                      </a:endParaRPr>
                    </a:p>
                  </a:txBody>
                  <a:tcPr/>
                </a:tc>
              </a:tr>
              <a:tr h="370840">
                <a:tc>
                  <a:txBody>
                    <a:bodyPr/>
                    <a:lstStyle/>
                    <a:p>
                      <a:pPr algn="ctr"/>
                      <a:r>
                        <a:rPr lang="en-GB" sz="2800" dirty="0" smtClean="0">
                          <a:solidFill>
                            <a:schemeClr val="tx1"/>
                          </a:solidFill>
                        </a:rPr>
                        <a:t>styrene</a:t>
                      </a:r>
                      <a:endParaRPr lang="en-GB" sz="2800" dirty="0">
                        <a:solidFill>
                          <a:schemeClr val="tx1"/>
                        </a:solidFill>
                      </a:endParaRPr>
                    </a:p>
                  </a:txBody>
                  <a:tcPr/>
                </a:tc>
                <a:tc>
                  <a:txBody>
                    <a:bodyPr/>
                    <a:lstStyle/>
                    <a:p>
                      <a:pPr algn="ctr"/>
                      <a:r>
                        <a:rPr lang="en-GB" sz="2800" dirty="0" smtClean="0">
                          <a:solidFill>
                            <a:schemeClr val="tx1"/>
                          </a:solidFill>
                        </a:rPr>
                        <a:t>poly(styrene)</a:t>
                      </a:r>
                      <a:endParaRPr lang="en-GB" sz="2800" dirty="0">
                        <a:solidFill>
                          <a:schemeClr val="tx1"/>
                        </a:solidFill>
                      </a:endParaRPr>
                    </a:p>
                  </a:txBody>
                  <a:tcPr/>
                </a:tc>
              </a:tr>
              <a:tr h="370840">
                <a:tc>
                  <a:txBody>
                    <a:bodyPr/>
                    <a:lstStyle/>
                    <a:p>
                      <a:pPr algn="ctr"/>
                      <a:r>
                        <a:rPr lang="en-GB" sz="2800" dirty="0" err="1" smtClean="0">
                          <a:solidFill>
                            <a:schemeClr val="tx1"/>
                          </a:solidFill>
                        </a:rPr>
                        <a:t>ethene</a:t>
                      </a:r>
                      <a:r>
                        <a:rPr lang="en-GB" sz="2800" dirty="0" smtClean="0">
                          <a:solidFill>
                            <a:schemeClr val="tx1"/>
                          </a:solidFill>
                        </a:rPr>
                        <a:t> terephthalate</a:t>
                      </a:r>
                      <a:endParaRPr lang="en-GB" sz="2800" dirty="0">
                        <a:solidFill>
                          <a:schemeClr val="tx1"/>
                        </a:solidFill>
                      </a:endParaRPr>
                    </a:p>
                  </a:txBody>
                  <a:tcPr/>
                </a:tc>
                <a:tc>
                  <a:txBody>
                    <a:bodyPr/>
                    <a:lstStyle/>
                    <a:p>
                      <a:pPr algn="ctr"/>
                      <a:r>
                        <a:rPr lang="en-GB" sz="2800" u="sng" dirty="0" smtClean="0">
                          <a:solidFill>
                            <a:schemeClr val="tx1"/>
                          </a:solidFill>
                        </a:rPr>
                        <a:t>p</a:t>
                      </a:r>
                      <a:r>
                        <a:rPr lang="en-GB" sz="2800" dirty="0" smtClean="0">
                          <a:solidFill>
                            <a:schemeClr val="tx1"/>
                          </a:solidFill>
                        </a:rPr>
                        <a:t>oly(</a:t>
                      </a:r>
                      <a:r>
                        <a:rPr lang="en-GB" sz="2800" u="sng" dirty="0" err="1" smtClean="0">
                          <a:solidFill>
                            <a:schemeClr val="tx1"/>
                          </a:solidFill>
                        </a:rPr>
                        <a:t>e</a:t>
                      </a:r>
                      <a:r>
                        <a:rPr lang="en-GB" sz="2800" dirty="0" err="1" smtClean="0">
                          <a:solidFill>
                            <a:schemeClr val="tx1"/>
                          </a:solidFill>
                        </a:rPr>
                        <a:t>thene</a:t>
                      </a:r>
                      <a:r>
                        <a:rPr lang="en-GB" sz="2800" baseline="0" dirty="0" smtClean="0">
                          <a:solidFill>
                            <a:schemeClr val="tx1"/>
                          </a:solidFill>
                        </a:rPr>
                        <a:t> </a:t>
                      </a:r>
                      <a:r>
                        <a:rPr lang="en-GB" sz="2800" u="sng" baseline="0" dirty="0" smtClean="0">
                          <a:solidFill>
                            <a:schemeClr val="tx1"/>
                          </a:solidFill>
                        </a:rPr>
                        <a:t>t</a:t>
                      </a:r>
                      <a:r>
                        <a:rPr lang="en-GB" sz="2800" baseline="0" dirty="0" smtClean="0">
                          <a:solidFill>
                            <a:schemeClr val="tx1"/>
                          </a:solidFill>
                        </a:rPr>
                        <a:t>erephthalate)</a:t>
                      </a:r>
                      <a:endParaRPr lang="en-GB" sz="2800" dirty="0">
                        <a:solidFill>
                          <a:schemeClr val="tx1"/>
                        </a:solidFill>
                      </a:endParaRPr>
                    </a:p>
                  </a:txBody>
                  <a:tcPr/>
                </a:tc>
              </a:tr>
            </a:tbl>
          </a:graphicData>
        </a:graphic>
      </p:graphicFrame>
      <p:sp>
        <p:nvSpPr>
          <p:cNvPr id="6" name="TextBox 5"/>
          <p:cNvSpPr txBox="1"/>
          <p:nvPr/>
        </p:nvSpPr>
        <p:spPr>
          <a:xfrm>
            <a:off x="8147846" y="5405257"/>
            <a:ext cx="3231354" cy="461665"/>
          </a:xfrm>
          <a:prstGeom prst="rect">
            <a:avLst/>
          </a:prstGeom>
          <a:noFill/>
        </p:spPr>
        <p:txBody>
          <a:bodyPr wrap="square" rtlCol="0">
            <a:spAutoFit/>
          </a:bodyPr>
          <a:lstStyle/>
          <a:p>
            <a:r>
              <a:rPr lang="en-GB" sz="2400" dirty="0">
                <a:cs typeface="Arial" pitchFamily="34" charset="0"/>
              </a:rPr>
              <a:t>c</a:t>
            </a:r>
            <a:r>
              <a:rPr lang="en-GB" sz="2400" dirty="0" smtClean="0">
                <a:cs typeface="Arial" pitchFamily="34" charset="0"/>
              </a:rPr>
              <a:t>ommonly known as PET</a:t>
            </a:r>
            <a:endParaRPr lang="en-GB" sz="2400" dirty="0">
              <a:cs typeface="Arial" pitchFamily="34" charset="0"/>
            </a:endParaRPr>
          </a:p>
        </p:txBody>
      </p:sp>
      <p:cxnSp>
        <p:nvCxnSpPr>
          <p:cNvPr id="8" name="Straight Arrow Connector 7"/>
          <p:cNvCxnSpPr/>
          <p:nvPr/>
        </p:nvCxnSpPr>
        <p:spPr>
          <a:xfrm flipH="1" flipV="1">
            <a:off x="7327900" y="5015970"/>
            <a:ext cx="819946" cy="620120"/>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842701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4345" y="1389685"/>
            <a:ext cx="11439183" cy="2308324"/>
          </a:xfrm>
          <a:prstGeom prst="rect">
            <a:avLst/>
          </a:prstGeom>
          <a:noFill/>
        </p:spPr>
        <p:txBody>
          <a:bodyPr wrap="square" rtlCol="0">
            <a:spAutoFit/>
          </a:bodyPr>
          <a:lstStyle/>
          <a:p>
            <a:r>
              <a:rPr lang="en-GB" sz="2400" dirty="0" smtClean="0">
                <a:cs typeface="Arial" pitchFamily="34" charset="0"/>
              </a:rPr>
              <a:t>You need to know about the production and uses of three polymers: </a:t>
            </a:r>
            <a:r>
              <a:rPr lang="en-GB" sz="2400" b="1" dirty="0" smtClean="0">
                <a:solidFill>
                  <a:srgbClr val="0070C0"/>
                </a:solidFill>
                <a:cs typeface="Arial" pitchFamily="34" charset="0"/>
              </a:rPr>
              <a:t>poly(</a:t>
            </a:r>
            <a:r>
              <a:rPr lang="en-GB" sz="2400" b="1" dirty="0" err="1" smtClean="0">
                <a:solidFill>
                  <a:srgbClr val="0070C0"/>
                </a:solidFill>
                <a:cs typeface="Arial" pitchFamily="34" charset="0"/>
              </a:rPr>
              <a:t>ethene</a:t>
            </a:r>
            <a:r>
              <a:rPr lang="en-GB" sz="2400" b="1" dirty="0" smtClean="0">
                <a:solidFill>
                  <a:srgbClr val="0070C0"/>
                </a:solidFill>
                <a:cs typeface="Arial" pitchFamily="34" charset="0"/>
              </a:rPr>
              <a:t>), poly(</a:t>
            </a:r>
            <a:r>
              <a:rPr lang="en-GB" sz="2400" b="1" dirty="0" err="1" smtClean="0">
                <a:solidFill>
                  <a:srgbClr val="0070C0"/>
                </a:solidFill>
                <a:cs typeface="Arial" pitchFamily="34" charset="0"/>
              </a:rPr>
              <a:t>chloroethene</a:t>
            </a:r>
            <a:r>
              <a:rPr lang="en-GB" sz="2400" b="1" dirty="0" smtClean="0">
                <a:solidFill>
                  <a:srgbClr val="0070C0"/>
                </a:solidFill>
                <a:cs typeface="Arial" pitchFamily="34" charset="0"/>
              </a:rPr>
              <a:t>), </a:t>
            </a:r>
            <a:r>
              <a:rPr lang="en-GB" sz="2400" dirty="0" smtClean="0">
                <a:cs typeface="Arial" pitchFamily="34" charset="0"/>
              </a:rPr>
              <a:t>and </a:t>
            </a:r>
            <a:r>
              <a:rPr lang="en-GB" sz="2400" b="1" dirty="0" smtClean="0">
                <a:solidFill>
                  <a:srgbClr val="0070C0"/>
                </a:solidFill>
                <a:cs typeface="Arial" pitchFamily="34" charset="0"/>
              </a:rPr>
              <a:t>poly(propene).</a:t>
            </a:r>
          </a:p>
          <a:p>
            <a:endParaRPr lang="en-GB" sz="2400" dirty="0">
              <a:cs typeface="Arial" pitchFamily="34" charset="0"/>
            </a:endParaRPr>
          </a:p>
          <a:p>
            <a:endParaRPr lang="en-GB" sz="2400" dirty="0" smtClean="0">
              <a:cs typeface="Arial" pitchFamily="34" charset="0"/>
            </a:endParaRPr>
          </a:p>
          <a:p>
            <a:r>
              <a:rPr lang="en-GB" sz="2400" dirty="0" smtClean="0">
                <a:cs typeface="Arial" pitchFamily="34" charset="0"/>
              </a:rPr>
              <a:t>Follow the link to find some of the uses of these polymers.</a:t>
            </a:r>
          </a:p>
          <a:p>
            <a:r>
              <a:rPr lang="en-GB" sz="2400" dirty="0">
                <a:solidFill>
                  <a:srgbClr val="002060"/>
                </a:solidFill>
                <a:cs typeface="Arial" pitchFamily="34" charset="0"/>
                <a:hlinkClick r:id="rId2"/>
              </a:rPr>
              <a:t>http://www.bbc.co.uk/schools/gcsebitesize/science/edexcel/fuels/hydrocarbonsrev5.shtml</a:t>
            </a:r>
            <a:endParaRPr lang="en-GB" sz="2400" dirty="0">
              <a:solidFill>
                <a:srgbClr val="002060"/>
              </a:solidFill>
              <a:cs typeface="Arial" pitchFamily="34" charset="0"/>
            </a:endParaRPr>
          </a:p>
        </p:txBody>
      </p:sp>
    </p:spTree>
    <p:extLst>
      <p:ext uri="{BB962C8B-B14F-4D97-AF65-F5344CB8AC3E}">
        <p14:creationId xmlns:p14="http://schemas.microsoft.com/office/powerpoint/2010/main" val="36886541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19283" y="1334650"/>
            <a:ext cx="11439183" cy="830997"/>
          </a:xfrm>
          <a:prstGeom prst="rect">
            <a:avLst/>
          </a:prstGeom>
          <a:noFill/>
        </p:spPr>
        <p:txBody>
          <a:bodyPr wrap="square" rtlCol="0">
            <a:spAutoFit/>
          </a:bodyPr>
          <a:lstStyle/>
          <a:p>
            <a:r>
              <a:rPr lang="en-GB" sz="2400" dirty="0" smtClean="0">
                <a:cs typeface="Arial" pitchFamily="34" charset="0"/>
              </a:rPr>
              <a:t>A </a:t>
            </a:r>
            <a:r>
              <a:rPr lang="en-GB" sz="2400" b="1" dirty="0" err="1" smtClean="0">
                <a:solidFill>
                  <a:srgbClr val="0070C0"/>
                </a:solidFill>
                <a:cs typeface="Arial" pitchFamily="34" charset="0"/>
              </a:rPr>
              <a:t>chloroethene</a:t>
            </a:r>
            <a:r>
              <a:rPr lang="en-GB" sz="2400" dirty="0" smtClean="0">
                <a:cs typeface="Arial" pitchFamily="34" charset="0"/>
              </a:rPr>
              <a:t> molecule is the same as an </a:t>
            </a:r>
            <a:r>
              <a:rPr lang="en-GB" sz="2400" b="1" dirty="0" err="1" smtClean="0">
                <a:solidFill>
                  <a:srgbClr val="0070C0"/>
                </a:solidFill>
                <a:cs typeface="Arial" pitchFamily="34" charset="0"/>
              </a:rPr>
              <a:t>ethene</a:t>
            </a:r>
            <a:r>
              <a:rPr lang="en-GB" sz="2400" dirty="0" smtClean="0">
                <a:solidFill>
                  <a:srgbClr val="0070C0"/>
                </a:solidFill>
                <a:cs typeface="Arial" pitchFamily="34" charset="0"/>
              </a:rPr>
              <a:t> </a:t>
            </a:r>
            <a:r>
              <a:rPr lang="en-GB" sz="2400" dirty="0" smtClean="0">
                <a:cs typeface="Arial" pitchFamily="34" charset="0"/>
              </a:rPr>
              <a:t>molecule with a hydrogen atom substituted for a chlorine atom. </a:t>
            </a:r>
          </a:p>
        </p:txBody>
      </p:sp>
      <p:pic>
        <p:nvPicPr>
          <p:cNvPr id="5122" name="Picture 2" descr="http://f.tqn.com/y/chemistry/1/S/Y/o/Vinyl-chloride-2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38874" y="2387351"/>
            <a:ext cx="2561465" cy="2273300"/>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p:cNvPicPr>
            <a:picLocks noChangeAspect="1"/>
          </p:cNvPicPr>
          <p:nvPr/>
        </p:nvPicPr>
        <p:blipFill>
          <a:blip r:embed="rId3"/>
          <a:stretch>
            <a:fillRect/>
          </a:stretch>
        </p:blipFill>
        <p:spPr>
          <a:xfrm>
            <a:off x="1625599" y="2387351"/>
            <a:ext cx="2415289" cy="2255044"/>
          </a:xfrm>
          <a:prstGeom prst="rect">
            <a:avLst/>
          </a:prstGeom>
        </p:spPr>
      </p:pic>
      <p:sp>
        <p:nvSpPr>
          <p:cNvPr id="6" name="TextBox 5"/>
          <p:cNvSpPr txBox="1"/>
          <p:nvPr/>
        </p:nvSpPr>
        <p:spPr>
          <a:xfrm>
            <a:off x="2212701" y="4660651"/>
            <a:ext cx="1241083" cy="461665"/>
          </a:xfrm>
          <a:prstGeom prst="rect">
            <a:avLst/>
          </a:prstGeom>
          <a:noFill/>
        </p:spPr>
        <p:txBody>
          <a:bodyPr wrap="square" rtlCol="0">
            <a:spAutoFit/>
          </a:bodyPr>
          <a:lstStyle/>
          <a:p>
            <a:r>
              <a:rPr lang="en-GB" sz="2400" b="1" dirty="0" err="1" smtClean="0">
                <a:solidFill>
                  <a:srgbClr val="0070C0"/>
                </a:solidFill>
                <a:cs typeface="Arial" pitchFamily="34" charset="0"/>
              </a:rPr>
              <a:t>ethene</a:t>
            </a:r>
            <a:endParaRPr lang="en-GB" sz="2400" dirty="0" smtClean="0">
              <a:cs typeface="Arial" pitchFamily="34" charset="0"/>
            </a:endParaRPr>
          </a:p>
        </p:txBody>
      </p:sp>
      <p:sp>
        <p:nvSpPr>
          <p:cNvPr id="7" name="TextBox 6"/>
          <p:cNvSpPr txBox="1"/>
          <p:nvPr/>
        </p:nvSpPr>
        <p:spPr>
          <a:xfrm>
            <a:off x="6606903" y="4660651"/>
            <a:ext cx="2486297" cy="461665"/>
          </a:xfrm>
          <a:prstGeom prst="rect">
            <a:avLst/>
          </a:prstGeom>
          <a:noFill/>
        </p:spPr>
        <p:txBody>
          <a:bodyPr wrap="square" rtlCol="0">
            <a:spAutoFit/>
          </a:bodyPr>
          <a:lstStyle/>
          <a:p>
            <a:r>
              <a:rPr lang="en-GB" sz="2400" b="1" dirty="0" err="1" smtClean="0">
                <a:solidFill>
                  <a:srgbClr val="0070C0"/>
                </a:solidFill>
                <a:cs typeface="Arial" pitchFamily="34" charset="0"/>
              </a:rPr>
              <a:t>chloroethene</a:t>
            </a:r>
            <a:endParaRPr lang="en-GB" sz="2400" dirty="0" smtClean="0">
              <a:cs typeface="Arial" pitchFamily="34" charset="0"/>
            </a:endParaRPr>
          </a:p>
        </p:txBody>
      </p:sp>
    </p:spTree>
    <p:extLst>
      <p:ext uri="{BB962C8B-B14F-4D97-AF65-F5344CB8AC3E}">
        <p14:creationId xmlns:p14="http://schemas.microsoft.com/office/powerpoint/2010/main" val="3339368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519282" y="1271150"/>
            <a:ext cx="11439183" cy="830997"/>
          </a:xfrm>
          <a:prstGeom prst="rect">
            <a:avLst/>
          </a:prstGeom>
          <a:noFill/>
        </p:spPr>
        <p:txBody>
          <a:bodyPr wrap="square" rtlCol="0">
            <a:spAutoFit/>
          </a:bodyPr>
          <a:lstStyle/>
          <a:p>
            <a:r>
              <a:rPr lang="en-GB" sz="2400" dirty="0" smtClean="0">
                <a:cs typeface="Arial" pitchFamily="34" charset="0"/>
              </a:rPr>
              <a:t>In the addition polymerisation of </a:t>
            </a:r>
            <a:r>
              <a:rPr lang="en-GB" sz="2400" b="1" dirty="0" err="1" smtClean="0">
                <a:solidFill>
                  <a:srgbClr val="0070C0"/>
                </a:solidFill>
                <a:cs typeface="Arial" pitchFamily="34" charset="0"/>
              </a:rPr>
              <a:t>chloroethene</a:t>
            </a:r>
            <a:r>
              <a:rPr lang="en-GB" sz="2400" dirty="0" smtClean="0">
                <a:cs typeface="Arial" pitchFamily="34" charset="0"/>
              </a:rPr>
              <a:t>, the double bond opens up joining lots of the monomers together to form </a:t>
            </a:r>
            <a:r>
              <a:rPr lang="en-GB" sz="2400" b="1" dirty="0" smtClean="0">
                <a:solidFill>
                  <a:srgbClr val="0070C0"/>
                </a:solidFill>
                <a:cs typeface="Arial" pitchFamily="34" charset="0"/>
              </a:rPr>
              <a:t>poly(</a:t>
            </a:r>
            <a:r>
              <a:rPr lang="en-GB" sz="2400" b="1" dirty="0" err="1" smtClean="0">
                <a:solidFill>
                  <a:srgbClr val="0070C0"/>
                </a:solidFill>
                <a:cs typeface="Arial" pitchFamily="34" charset="0"/>
              </a:rPr>
              <a:t>chloroethene</a:t>
            </a:r>
            <a:r>
              <a:rPr lang="en-GB" sz="2400" b="1" dirty="0" smtClean="0">
                <a:solidFill>
                  <a:srgbClr val="0070C0"/>
                </a:solidFill>
                <a:cs typeface="Arial" pitchFamily="34" charset="0"/>
              </a:rPr>
              <a:t>).</a:t>
            </a:r>
          </a:p>
        </p:txBody>
      </p:sp>
      <p:pic>
        <p:nvPicPr>
          <p:cNvPr id="5" name="Picture 4"/>
          <p:cNvPicPr>
            <a:picLocks noChangeAspect="1"/>
          </p:cNvPicPr>
          <p:nvPr/>
        </p:nvPicPr>
        <p:blipFill>
          <a:blip r:embed="rId2"/>
          <a:stretch>
            <a:fillRect/>
          </a:stretch>
        </p:blipFill>
        <p:spPr>
          <a:xfrm>
            <a:off x="956365" y="2205631"/>
            <a:ext cx="7511222" cy="2832100"/>
          </a:xfrm>
          <a:prstGeom prst="rect">
            <a:avLst/>
          </a:prstGeom>
        </p:spPr>
      </p:pic>
      <p:sp>
        <p:nvSpPr>
          <p:cNvPr id="10" name="TextBox 9"/>
          <p:cNvSpPr txBox="1"/>
          <p:nvPr/>
        </p:nvSpPr>
        <p:spPr>
          <a:xfrm>
            <a:off x="163829" y="5384800"/>
            <a:ext cx="1874521" cy="1200329"/>
          </a:xfrm>
          <a:prstGeom prst="rect">
            <a:avLst/>
          </a:prstGeom>
          <a:noFill/>
        </p:spPr>
        <p:txBody>
          <a:bodyPr wrap="square" rtlCol="0">
            <a:spAutoFit/>
          </a:bodyPr>
          <a:lstStyle/>
          <a:p>
            <a:r>
              <a:rPr lang="en-GB" dirty="0" err="1" smtClean="0">
                <a:cs typeface="Arial" pitchFamily="34" charset="0"/>
              </a:rPr>
              <a:t>Chloroethene</a:t>
            </a:r>
            <a:r>
              <a:rPr lang="en-GB" dirty="0" smtClean="0">
                <a:cs typeface="Arial" pitchFamily="34" charset="0"/>
              </a:rPr>
              <a:t> is sometimes known by its old name, vinyl chloride.</a:t>
            </a:r>
            <a:endParaRPr lang="en-GB" dirty="0">
              <a:cs typeface="Arial" pitchFamily="34" charset="0"/>
            </a:endParaRPr>
          </a:p>
        </p:txBody>
      </p:sp>
      <p:cxnSp>
        <p:nvCxnSpPr>
          <p:cNvPr id="11" name="Straight Connector 10"/>
          <p:cNvCxnSpPr/>
          <p:nvPr/>
        </p:nvCxnSpPr>
        <p:spPr>
          <a:xfrm flipV="1">
            <a:off x="1746250" y="5141215"/>
            <a:ext cx="292100" cy="379116"/>
          </a:xfrm>
          <a:prstGeom prst="line">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9080500" y="3004809"/>
            <a:ext cx="2471565" cy="1477328"/>
          </a:xfrm>
          <a:prstGeom prst="rect">
            <a:avLst/>
          </a:prstGeom>
          <a:noFill/>
        </p:spPr>
        <p:txBody>
          <a:bodyPr wrap="square" rtlCol="0">
            <a:spAutoFit/>
          </a:bodyPr>
          <a:lstStyle/>
          <a:p>
            <a:r>
              <a:rPr lang="en-GB" dirty="0" smtClean="0">
                <a:cs typeface="Arial" pitchFamily="34" charset="0"/>
              </a:rPr>
              <a:t>Poly(</a:t>
            </a:r>
            <a:r>
              <a:rPr lang="en-GB" dirty="0" err="1" smtClean="0">
                <a:cs typeface="Arial" pitchFamily="34" charset="0"/>
              </a:rPr>
              <a:t>chloroethene</a:t>
            </a:r>
            <a:r>
              <a:rPr lang="en-GB" dirty="0" smtClean="0">
                <a:cs typeface="Arial" pitchFamily="34" charset="0"/>
              </a:rPr>
              <a:t>) is still widely known as PVC because of the old name of the monomer it is made from.</a:t>
            </a:r>
            <a:endParaRPr lang="en-GB" dirty="0">
              <a:cs typeface="Arial" pitchFamily="34" charset="0"/>
            </a:endParaRPr>
          </a:p>
        </p:txBody>
      </p:sp>
      <p:cxnSp>
        <p:nvCxnSpPr>
          <p:cNvPr id="16" name="Straight Connector 15"/>
          <p:cNvCxnSpPr/>
          <p:nvPr/>
        </p:nvCxnSpPr>
        <p:spPr>
          <a:xfrm flipH="1">
            <a:off x="8318500" y="3933031"/>
            <a:ext cx="781050" cy="689769"/>
          </a:xfrm>
          <a:prstGeom prst="line">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68201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92101" y="1334650"/>
            <a:ext cx="11666366" cy="461665"/>
          </a:xfrm>
          <a:prstGeom prst="rect">
            <a:avLst/>
          </a:prstGeom>
          <a:noFill/>
        </p:spPr>
        <p:txBody>
          <a:bodyPr wrap="square" rtlCol="0">
            <a:spAutoFit/>
          </a:bodyPr>
          <a:lstStyle/>
          <a:p>
            <a:r>
              <a:rPr lang="en-GB" sz="2400" dirty="0" smtClean="0">
                <a:cs typeface="Arial" pitchFamily="34" charset="0"/>
              </a:rPr>
              <a:t>A </a:t>
            </a:r>
            <a:r>
              <a:rPr lang="en-GB" sz="2400" b="1" dirty="0" smtClean="0">
                <a:solidFill>
                  <a:srgbClr val="0070C0"/>
                </a:solidFill>
                <a:cs typeface="Arial" pitchFamily="34" charset="0"/>
              </a:rPr>
              <a:t>propene</a:t>
            </a:r>
            <a:r>
              <a:rPr lang="en-GB" sz="2400" dirty="0" smtClean="0">
                <a:cs typeface="Arial" pitchFamily="34" charset="0"/>
              </a:rPr>
              <a:t> molecule is an alkene molecule, like </a:t>
            </a:r>
            <a:r>
              <a:rPr lang="en-GB" sz="2400" dirty="0" err="1" smtClean="0">
                <a:cs typeface="Arial" pitchFamily="34" charset="0"/>
              </a:rPr>
              <a:t>ethene</a:t>
            </a:r>
            <a:r>
              <a:rPr lang="en-GB" sz="2400" dirty="0" smtClean="0">
                <a:cs typeface="Arial" pitchFamily="34" charset="0"/>
              </a:rPr>
              <a:t>, but with 3 carbon atoms rather than 2.</a:t>
            </a:r>
          </a:p>
        </p:txBody>
      </p:sp>
      <p:sp>
        <p:nvSpPr>
          <p:cNvPr id="6" name="TextBox 5"/>
          <p:cNvSpPr txBox="1"/>
          <p:nvPr/>
        </p:nvSpPr>
        <p:spPr>
          <a:xfrm>
            <a:off x="1335258" y="3837045"/>
            <a:ext cx="1241083" cy="461665"/>
          </a:xfrm>
          <a:prstGeom prst="rect">
            <a:avLst/>
          </a:prstGeom>
          <a:noFill/>
        </p:spPr>
        <p:txBody>
          <a:bodyPr wrap="square" rtlCol="0">
            <a:spAutoFit/>
          </a:bodyPr>
          <a:lstStyle/>
          <a:p>
            <a:r>
              <a:rPr lang="en-GB" sz="2400" b="1" dirty="0" smtClean="0">
                <a:solidFill>
                  <a:srgbClr val="0070C0"/>
                </a:solidFill>
                <a:cs typeface="Arial" pitchFamily="34" charset="0"/>
              </a:rPr>
              <a:t>propene</a:t>
            </a:r>
            <a:endParaRPr lang="en-GB" sz="2400" dirty="0" smtClean="0">
              <a:cs typeface="Arial" pitchFamily="34" charset="0"/>
            </a:endParaRPr>
          </a:p>
        </p:txBody>
      </p:sp>
      <p:pic>
        <p:nvPicPr>
          <p:cNvPr id="8194" name="Picture 2" descr="http://2012books.lardbucket.org/books/introduction-to-chemistry-general-organic-and-biological/section_07/388292d2cba1612531fc7ce68f3329a3.jpg"/>
          <p:cNvPicPr>
            <a:picLocks noChangeAspect="1" noChangeArrowheads="1"/>
          </p:cNvPicPr>
          <p:nvPr/>
        </p:nvPicPr>
        <p:blipFill rotWithShape="1">
          <a:blip r:embed="rId2">
            <a:extLst>
              <a:ext uri="{28A0092B-C50C-407E-A947-70E740481C1C}">
                <a14:useLocalDpi xmlns:a14="http://schemas.microsoft.com/office/drawing/2010/main" val="0"/>
              </a:ext>
            </a:extLst>
          </a:blip>
          <a:srcRect l="45238" t="45927" r="12006"/>
          <a:stretch/>
        </p:blipFill>
        <p:spPr bwMode="auto">
          <a:xfrm>
            <a:off x="292101" y="1990861"/>
            <a:ext cx="3327399" cy="1882471"/>
          </a:xfrm>
          <a:prstGeom prst="rect">
            <a:avLst/>
          </a:prstGeom>
          <a:noFill/>
          <a:extLst>
            <a:ext uri="{909E8E84-426E-40DD-AFC4-6F175D3DCCD1}">
              <a14:hiddenFill xmlns:a14="http://schemas.microsoft.com/office/drawing/2010/main">
                <a:solidFill>
                  <a:srgbClr val="FFFFFF"/>
                </a:solidFill>
              </a14:hiddenFill>
            </a:ext>
          </a:extLst>
        </p:spPr>
      </p:pic>
      <p:pic>
        <p:nvPicPr>
          <p:cNvPr id="8196" name="Picture 4" descr="http://www.bbc.co.uk/staticarchive/a9903a985f6a8fbeb4577f29c20762c18c39c102.gif"/>
          <p:cNvPicPr>
            <a:picLocks noChangeAspect="1" noChangeArrowheads="1"/>
          </p:cNvPicPr>
          <p:nvPr/>
        </p:nvPicPr>
        <p:blipFill rotWithShape="1">
          <a:blip r:embed="rId3">
            <a:extLst>
              <a:ext uri="{28A0092B-C50C-407E-A947-70E740481C1C}">
                <a14:useLocalDpi xmlns:a14="http://schemas.microsoft.com/office/drawing/2010/main" val="0"/>
              </a:ext>
            </a:extLst>
          </a:blip>
          <a:srcRect l="28762" t="26855" r="31121" b="24768"/>
          <a:stretch/>
        </p:blipFill>
        <p:spPr bwMode="auto">
          <a:xfrm>
            <a:off x="9105318" y="3314300"/>
            <a:ext cx="2369634" cy="2857500"/>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9762302" y="5586824"/>
            <a:ext cx="1241083" cy="461665"/>
          </a:xfrm>
          <a:prstGeom prst="rect">
            <a:avLst/>
          </a:prstGeom>
          <a:noFill/>
        </p:spPr>
        <p:txBody>
          <a:bodyPr wrap="square" rtlCol="0">
            <a:spAutoFit/>
          </a:bodyPr>
          <a:lstStyle/>
          <a:p>
            <a:r>
              <a:rPr lang="en-GB" sz="2400" b="1" dirty="0" smtClean="0">
                <a:solidFill>
                  <a:srgbClr val="0070C0"/>
                </a:solidFill>
                <a:cs typeface="Arial" pitchFamily="34" charset="0"/>
              </a:rPr>
              <a:t>propene</a:t>
            </a:r>
            <a:endParaRPr lang="en-GB" sz="2400" dirty="0" smtClean="0">
              <a:cs typeface="Arial" pitchFamily="34" charset="0"/>
            </a:endParaRPr>
          </a:p>
        </p:txBody>
      </p:sp>
      <p:sp>
        <p:nvSpPr>
          <p:cNvPr id="10" name="TextBox 9"/>
          <p:cNvSpPr txBox="1"/>
          <p:nvPr/>
        </p:nvSpPr>
        <p:spPr>
          <a:xfrm>
            <a:off x="3906529" y="1990861"/>
            <a:ext cx="7866371" cy="1323439"/>
          </a:xfrm>
          <a:prstGeom prst="rect">
            <a:avLst/>
          </a:prstGeom>
          <a:noFill/>
        </p:spPr>
        <p:txBody>
          <a:bodyPr wrap="square" rtlCol="0">
            <a:spAutoFit/>
          </a:bodyPr>
          <a:lstStyle/>
          <a:p>
            <a:r>
              <a:rPr lang="en-GB" sz="2000" dirty="0" smtClean="0">
                <a:cs typeface="Arial" pitchFamily="34" charset="0"/>
              </a:rPr>
              <a:t>Normally, we would draw propene like this, but in the polymerisation topic it is easier to draw it with the double bond at the centre of the molecule. This is because the bonds that join the monomer molecules together come from the double bond opening up.</a:t>
            </a:r>
          </a:p>
        </p:txBody>
      </p:sp>
      <p:cxnSp>
        <p:nvCxnSpPr>
          <p:cNvPr id="11" name="Straight Connector 10"/>
          <p:cNvCxnSpPr/>
          <p:nvPr/>
        </p:nvCxnSpPr>
        <p:spPr>
          <a:xfrm flipH="1">
            <a:off x="2838450" y="2235200"/>
            <a:ext cx="1068079" cy="333194"/>
          </a:xfrm>
          <a:prstGeom prst="line">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997886" y="4655651"/>
            <a:ext cx="5923202" cy="1015663"/>
          </a:xfrm>
          <a:prstGeom prst="rect">
            <a:avLst/>
          </a:prstGeom>
          <a:noFill/>
        </p:spPr>
        <p:txBody>
          <a:bodyPr wrap="square" rtlCol="0">
            <a:spAutoFit/>
          </a:bodyPr>
          <a:lstStyle/>
          <a:p>
            <a:r>
              <a:rPr lang="en-GB" sz="2000" dirty="0" smtClean="0">
                <a:cs typeface="Arial" pitchFamily="34" charset="0"/>
              </a:rPr>
              <a:t>This is the same molecule, but drawn slightly differently, with the double bond at the centre. </a:t>
            </a:r>
          </a:p>
          <a:p>
            <a:r>
              <a:rPr lang="en-GB" sz="2000" b="1" dirty="0" smtClean="0">
                <a:solidFill>
                  <a:srgbClr val="0070C0"/>
                </a:solidFill>
                <a:cs typeface="Arial" pitchFamily="34" charset="0"/>
              </a:rPr>
              <a:t>Learn this way of drawing it</a:t>
            </a:r>
            <a:r>
              <a:rPr lang="en-GB" sz="2000" dirty="0" smtClean="0">
                <a:solidFill>
                  <a:srgbClr val="0070C0"/>
                </a:solidFill>
                <a:cs typeface="Arial" pitchFamily="34" charset="0"/>
              </a:rPr>
              <a:t>.</a:t>
            </a:r>
            <a:endParaRPr lang="en-GB" sz="2000" dirty="0" smtClean="0">
              <a:cs typeface="Arial" pitchFamily="34" charset="0"/>
            </a:endParaRPr>
          </a:p>
        </p:txBody>
      </p:sp>
      <p:cxnSp>
        <p:nvCxnSpPr>
          <p:cNvPr id="14" name="Straight Connector 13"/>
          <p:cNvCxnSpPr/>
          <p:nvPr/>
        </p:nvCxnSpPr>
        <p:spPr>
          <a:xfrm flipV="1">
            <a:off x="8610600" y="4546600"/>
            <a:ext cx="901700" cy="196451"/>
          </a:xfrm>
          <a:prstGeom prst="line">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58488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519282" y="1271150"/>
            <a:ext cx="11439183" cy="830997"/>
          </a:xfrm>
          <a:prstGeom prst="rect">
            <a:avLst/>
          </a:prstGeom>
          <a:noFill/>
        </p:spPr>
        <p:txBody>
          <a:bodyPr wrap="square" rtlCol="0">
            <a:spAutoFit/>
          </a:bodyPr>
          <a:lstStyle/>
          <a:p>
            <a:r>
              <a:rPr lang="en-GB" sz="2400" dirty="0" smtClean="0">
                <a:cs typeface="Arial" pitchFamily="34" charset="0"/>
              </a:rPr>
              <a:t>In the addition polymerisation of </a:t>
            </a:r>
            <a:r>
              <a:rPr lang="en-GB" sz="2400" b="1" dirty="0" smtClean="0">
                <a:solidFill>
                  <a:srgbClr val="0070C0"/>
                </a:solidFill>
                <a:cs typeface="Arial" pitchFamily="34" charset="0"/>
              </a:rPr>
              <a:t>propene</a:t>
            </a:r>
            <a:r>
              <a:rPr lang="en-GB" sz="2400" dirty="0" smtClean="0">
                <a:cs typeface="Arial" pitchFamily="34" charset="0"/>
              </a:rPr>
              <a:t>, the double bond opens up joining lots of the monomers together to form </a:t>
            </a:r>
            <a:r>
              <a:rPr lang="en-GB" sz="2400" b="1" dirty="0" smtClean="0">
                <a:solidFill>
                  <a:srgbClr val="0070C0"/>
                </a:solidFill>
                <a:cs typeface="Arial" pitchFamily="34" charset="0"/>
              </a:rPr>
              <a:t>poly(propene).</a:t>
            </a:r>
          </a:p>
        </p:txBody>
      </p:sp>
      <p:pic>
        <p:nvPicPr>
          <p:cNvPr id="7170" name="Picture 2" descr="http://www.bsquaredfutures.com/pluginfile.php/274/mod_imscp/content/1/lo_5-1-scorm/lo_5-1-scorm/images/fig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5475" y="2568574"/>
            <a:ext cx="10267568" cy="2587626"/>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3367258" y="5160962"/>
            <a:ext cx="1241083" cy="461665"/>
          </a:xfrm>
          <a:prstGeom prst="rect">
            <a:avLst/>
          </a:prstGeom>
          <a:noFill/>
        </p:spPr>
        <p:txBody>
          <a:bodyPr wrap="square" rtlCol="0">
            <a:spAutoFit/>
          </a:bodyPr>
          <a:lstStyle/>
          <a:p>
            <a:r>
              <a:rPr lang="en-GB" sz="2400" b="1" dirty="0" smtClean="0">
                <a:solidFill>
                  <a:srgbClr val="0070C0"/>
                </a:solidFill>
                <a:cs typeface="Arial" pitchFamily="34" charset="0"/>
              </a:rPr>
              <a:t>propene</a:t>
            </a:r>
            <a:endParaRPr lang="en-GB" sz="2400" dirty="0" smtClean="0">
              <a:cs typeface="Arial" pitchFamily="34" charset="0"/>
            </a:endParaRPr>
          </a:p>
        </p:txBody>
      </p:sp>
      <p:sp>
        <p:nvSpPr>
          <p:cNvPr id="12" name="TextBox 11"/>
          <p:cNvSpPr txBox="1"/>
          <p:nvPr/>
        </p:nvSpPr>
        <p:spPr>
          <a:xfrm>
            <a:off x="7913858" y="5160962"/>
            <a:ext cx="2093742" cy="461665"/>
          </a:xfrm>
          <a:prstGeom prst="rect">
            <a:avLst/>
          </a:prstGeom>
          <a:noFill/>
        </p:spPr>
        <p:txBody>
          <a:bodyPr wrap="square" rtlCol="0">
            <a:spAutoFit/>
          </a:bodyPr>
          <a:lstStyle/>
          <a:p>
            <a:r>
              <a:rPr lang="en-GB" sz="2400" b="1" dirty="0">
                <a:solidFill>
                  <a:srgbClr val="0070C0"/>
                </a:solidFill>
                <a:cs typeface="Arial" pitchFamily="34" charset="0"/>
              </a:rPr>
              <a:t>p</a:t>
            </a:r>
            <a:r>
              <a:rPr lang="en-GB" sz="2400" b="1" dirty="0" smtClean="0">
                <a:solidFill>
                  <a:srgbClr val="0070C0"/>
                </a:solidFill>
                <a:cs typeface="Arial" pitchFamily="34" charset="0"/>
              </a:rPr>
              <a:t>oly(propene)</a:t>
            </a:r>
            <a:endParaRPr lang="en-GB" sz="2400" dirty="0" smtClean="0">
              <a:cs typeface="Arial" pitchFamily="34" charset="0"/>
            </a:endParaRPr>
          </a:p>
        </p:txBody>
      </p:sp>
      <p:sp>
        <p:nvSpPr>
          <p:cNvPr id="13" name="TextBox 12"/>
          <p:cNvSpPr txBox="1"/>
          <p:nvPr/>
        </p:nvSpPr>
        <p:spPr>
          <a:xfrm>
            <a:off x="10196196" y="2102147"/>
            <a:ext cx="1614804" cy="369332"/>
          </a:xfrm>
          <a:prstGeom prst="rect">
            <a:avLst/>
          </a:prstGeom>
          <a:noFill/>
        </p:spPr>
        <p:txBody>
          <a:bodyPr wrap="square" rtlCol="0">
            <a:spAutoFit/>
          </a:bodyPr>
          <a:lstStyle/>
          <a:p>
            <a:r>
              <a:rPr lang="en-GB" b="1" dirty="0" smtClean="0">
                <a:solidFill>
                  <a:srgbClr val="0070C0"/>
                </a:solidFill>
                <a:cs typeface="Arial" pitchFamily="34" charset="0"/>
              </a:rPr>
              <a:t>repeating unit</a:t>
            </a:r>
            <a:endParaRPr lang="en-GB" dirty="0">
              <a:cs typeface="Arial" pitchFamily="34" charset="0"/>
            </a:endParaRPr>
          </a:p>
        </p:txBody>
      </p:sp>
      <p:cxnSp>
        <p:nvCxnSpPr>
          <p:cNvPr id="15" name="Straight Connector 14"/>
          <p:cNvCxnSpPr/>
          <p:nvPr/>
        </p:nvCxnSpPr>
        <p:spPr>
          <a:xfrm flipH="1">
            <a:off x="9443965" y="2507617"/>
            <a:ext cx="919235" cy="794859"/>
          </a:xfrm>
          <a:prstGeom prst="line">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3343240"/>
      </p:ext>
    </p:extLst>
  </p:cSld>
  <p:clrMapOvr>
    <a:masterClrMapping/>
  </p:clrMapOvr>
  <p:timing>
    <p:tnLst>
      <p:par>
        <p:cTn id="1" dur="indefinite" restart="never" nodeType="tmRoot"/>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xmlns="" name="Droplet" id="{8984A317-299A-4E50-B45D-BFC9EDE2337A}" vid="{A633B6A3-9E7F-4C10-9C98-2517A31343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Droplet</Template>
  <TotalTime>502</TotalTime>
  <Words>495</Words>
  <Application>Microsoft Office PowerPoint</Application>
  <PresentationFormat>Custom</PresentationFormat>
  <Paragraphs>51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Droplet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Rebecca Brown</dc:creator>
  <cp:lastModifiedBy>sangita</cp:lastModifiedBy>
  <cp:revision>53</cp:revision>
  <dcterms:created xsi:type="dcterms:W3CDTF">2015-10-05T13:13:06Z</dcterms:created>
  <dcterms:modified xsi:type="dcterms:W3CDTF">2017-12-28T07:54:51Z</dcterms:modified>
</cp:coreProperties>
</file>