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8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  <p:sldId id="349" r:id="rId87"/>
    <p:sldId id="350" r:id="rId88"/>
    <p:sldId id="351" r:id="rId89"/>
    <p:sldId id="352" r:id="rId90"/>
    <p:sldId id="353" r:id="rId91"/>
    <p:sldId id="354" r:id="rId92"/>
    <p:sldId id="355" r:id="rId93"/>
    <p:sldId id="356" r:id="rId94"/>
    <p:sldId id="357" r:id="rId95"/>
    <p:sldId id="358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1" d="100"/>
          <a:sy n="7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E5912-5D3F-48D3-A699-9DA0840074E8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00BFE-DE90-45A5-89FF-1EEE3FF1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00BFE-DE90-45A5-89FF-1EEE3FF1F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the specificity of enzymes.  Also emphasize the catalytic nature of enzymes and that they function</a:t>
            </a:r>
            <a:r>
              <a:rPr lang="en-US" baseline="0" dirty="0" smtClean="0"/>
              <a:t> best in a unique set of pH and temperature conditions. Why is that?  It is due to the shape of the enzyme molecule.  That shape is held in place by IMFs and/or covalent or ionic bonding.  Changes in pH or temperature often disrupt the electrostatic forces that are responsible for an enzyme’s specific shape.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51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identify other food</a:t>
            </a:r>
            <a:r>
              <a:rPr lang="en-US" baseline="0" dirty="0" smtClean="0"/>
              <a:t> sources that are proteins.  One of my favorite quotes ever is from Bob Harper, a personal trainer from  The Biggest Loser.  Simply put, “If the food in question had a mother, then it’s a protein!”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11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to give examples of hormonal proteins.  They should easily come up with testosterone</a:t>
            </a:r>
            <a:r>
              <a:rPr lang="en-US" baseline="0" dirty="0" smtClean="0"/>
              <a:t> and estrogen among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1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which body system utilizes</a:t>
            </a:r>
            <a:r>
              <a:rPr lang="en-US" baseline="0" dirty="0" smtClean="0"/>
              <a:t> these types of proteins.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30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which</a:t>
            </a:r>
            <a:r>
              <a:rPr lang="en-US" baseline="0" dirty="0" smtClean="0"/>
              <a:t> body system utilizes hemoglobin.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0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BF5BA-E7F6-49B4-86B0-93CDF9F80C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5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E07D-EF5C-45E6-A7C6-23A788EAC6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08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8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8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F1C9-F363-4D8B-8229-3753F583C66A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7EE6-1128-4CEF-A814-BD09B1435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4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752599"/>
          </a:xfrm>
        </p:spPr>
        <p:txBody>
          <a:bodyPr/>
          <a:lstStyle/>
          <a:p>
            <a:r>
              <a:rPr lang="en-GB" b="1" dirty="0" smtClean="0">
                <a:solidFill>
                  <a:srgbClr val="008000"/>
                </a:solidFill>
                <a:ea typeface="+mj-ea"/>
              </a:rPr>
              <a:t>AMINO ACIDS</a:t>
            </a:r>
            <a:r>
              <a:rPr lang="en-GB" noProof="1" smtClean="0">
                <a:solidFill>
                  <a:srgbClr val="008000"/>
                </a:solidFill>
                <a:latin typeface="Times New Roman" charset="0"/>
                <a:ea typeface="+mj-ea"/>
              </a:rPr>
              <a:t> </a:t>
            </a:r>
            <a:r>
              <a:rPr lang="en-GB" b="1" dirty="0" smtClean="0">
                <a:solidFill>
                  <a:srgbClr val="008000"/>
                </a:solidFill>
                <a:ea typeface="+mj-ea"/>
              </a:rPr>
              <a:t>&amp;</a:t>
            </a:r>
            <a:r>
              <a:rPr lang="en-GB" noProof="1" smtClean="0">
                <a:solidFill>
                  <a:srgbClr val="008000"/>
                </a:solidFill>
                <a:latin typeface="Times New Roman" charset="0"/>
                <a:ea typeface="+mj-ea"/>
              </a:rPr>
              <a:t> </a:t>
            </a:r>
            <a:r>
              <a:rPr lang="en-GB" b="1" dirty="0" smtClean="0">
                <a:solidFill>
                  <a:srgbClr val="008000"/>
                </a:solidFill>
                <a:ea typeface="+mj-ea"/>
              </a:rPr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4478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Amino acids contains main elements as    </a:t>
            </a:r>
            <a:r>
              <a:rPr lang="en-GB" b="1" smtClean="0">
                <a:solidFill>
                  <a:schemeClr val="tx1"/>
                </a:solidFill>
                <a:ea typeface="+mn-ea"/>
              </a:rPr>
              <a:t>C, H, O, N, S</a:t>
            </a:r>
            <a:endParaRPr lang="fr-FR" smtClean="0">
              <a:solidFill>
                <a:schemeClr val="tx1"/>
              </a:solidFill>
              <a:ea typeface="+mn-ea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05_15a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1" y="1676400"/>
            <a:ext cx="8446665" cy="405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9186" y="2082290"/>
            <a:ext cx="2923925" cy="3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Enzymatic proteins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05836" y="4779893"/>
            <a:ext cx="1044137" cy="35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/>
              <a:t>Enzyme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72361" y="2797071"/>
            <a:ext cx="6851305" cy="71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/>
              <a:t>Example: Digestive enzymes catalyze the hydrolysis</a:t>
            </a:r>
            <a:br>
              <a:rPr lang="en-US" sz="1900" b="1"/>
            </a:br>
            <a:r>
              <a:rPr lang="en-US" sz="1900" b="1"/>
              <a:t>of bonds in food molecules.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77125" y="2513669"/>
            <a:ext cx="6693666" cy="4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/>
              <a:t>Function: Selective acceleration of chemical reactions</a:t>
            </a:r>
            <a:br>
              <a:rPr lang="en-US" sz="1900" b="1"/>
            </a:br>
            <a:endParaRPr lang="en-US" sz="1900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05_15b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9" y="1600647"/>
            <a:ext cx="7596381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319439" y="1648048"/>
            <a:ext cx="2612728" cy="34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 dirty="0"/>
              <a:t>Storage proteins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197247" y="5151482"/>
            <a:ext cx="1437084" cy="3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/>
              <a:t>Ovalbumin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77187" y="4884421"/>
            <a:ext cx="1642864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b="1" dirty="0"/>
              <a:t>Amino acids</a:t>
            </a:r>
            <a:br>
              <a:rPr lang="en-US" sz="2000" b="1" dirty="0"/>
            </a:br>
            <a:r>
              <a:rPr lang="en-US" sz="2000" b="1" dirty="0"/>
              <a:t>for embryo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301749" y="2083023"/>
            <a:ext cx="4299447" cy="3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/>
              <a:t>Function: Storage of amino acids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300163" y="2537725"/>
            <a:ext cx="6719888" cy="166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 dirty="0"/>
              <a:t>Examples: Casein, the protein of milk, is the major</a:t>
            </a:r>
            <a:br>
              <a:rPr lang="en-US" sz="1900" b="1" dirty="0"/>
            </a:br>
            <a:r>
              <a:rPr lang="en-US" sz="1900" b="1" dirty="0"/>
              <a:t>source of amino acids for baby mammals. Plants have</a:t>
            </a:r>
            <a:br>
              <a:rPr lang="en-US" sz="1900" b="1" dirty="0"/>
            </a:br>
            <a:r>
              <a:rPr lang="en-US" sz="1900" b="1" dirty="0"/>
              <a:t>storage proteins in their seeds. Ovalbumin is the</a:t>
            </a:r>
            <a:br>
              <a:rPr lang="en-US" sz="1900" b="1" dirty="0"/>
            </a:br>
            <a:r>
              <a:rPr lang="en-US" sz="1900" b="1" dirty="0"/>
              <a:t>protein of egg white, used as an amino acid source</a:t>
            </a:r>
            <a:br>
              <a:rPr lang="en-US" sz="1900" b="1" dirty="0"/>
            </a:br>
            <a:r>
              <a:rPr lang="en-US" sz="1900" b="1" dirty="0"/>
              <a:t>for the developing </a:t>
            </a:r>
            <a:r>
              <a:rPr lang="en-US" sz="1900" b="1" dirty="0" smtClean="0"/>
              <a:t>embryo.</a:t>
            </a:r>
            <a:endParaRPr lang="en-US" sz="19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_15c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6" y="1486860"/>
            <a:ext cx="8540313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2074" y="1657614"/>
            <a:ext cx="2951723" cy="3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/>
              <a:t>Hormonal proteins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5250" y="2168789"/>
            <a:ext cx="6460728" cy="3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/>
              <a:t>Function: Coordination of an organism’s activities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5250" y="2502163"/>
            <a:ext cx="6573207" cy="10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 dirty="0"/>
              <a:t>Example: Insulin, a hormone secreted by the</a:t>
            </a:r>
            <a:br>
              <a:rPr lang="en-US" sz="1900" b="1" dirty="0"/>
            </a:br>
            <a:r>
              <a:rPr lang="en-US" sz="1900" b="1" dirty="0"/>
              <a:t>pancreas, causes other tissues to take up glucose,</a:t>
            </a:r>
            <a:br>
              <a:rPr lang="en-US" sz="1900" b="1" dirty="0"/>
            </a:br>
            <a:r>
              <a:rPr lang="en-US" sz="1900" b="1" dirty="0"/>
              <a:t>thus regulating blood sugar concentration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47800" y="4887806"/>
            <a:ext cx="1630946" cy="6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/>
              <a:t>High</a:t>
            </a:r>
            <a:br>
              <a:rPr lang="en-US" sz="2000" b="1" dirty="0"/>
            </a:br>
            <a:r>
              <a:rPr lang="en-US" sz="2000" b="1" dirty="0"/>
              <a:t>blood sugar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85441" y="4861628"/>
            <a:ext cx="1561073" cy="62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/>
              <a:t>Normal</a:t>
            </a:r>
            <a:br>
              <a:rPr lang="en-US" sz="2000" b="1" dirty="0"/>
            </a:br>
            <a:r>
              <a:rPr lang="en-US" sz="2000" b="1" dirty="0"/>
              <a:t>blood sugar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22311" y="4721973"/>
            <a:ext cx="1307143" cy="60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b="1" dirty="0"/>
              <a:t>Insulin</a:t>
            </a:r>
            <a:br>
              <a:rPr lang="en-US" sz="2000" b="1" dirty="0"/>
            </a:br>
            <a:r>
              <a:rPr lang="en-US" sz="2000" b="1" dirty="0"/>
              <a:t>secreted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7" name="Picture 3" descr="05_15e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51" y="1867047"/>
            <a:ext cx="6865937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335088" y="1944688"/>
            <a:ext cx="2749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Defensive proteins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485900" y="4319588"/>
            <a:ext cx="701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Virus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116388" y="3552825"/>
            <a:ext cx="13208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Antibodies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273550" y="4319588"/>
            <a:ext cx="1282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Bacterium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330325" y="2379663"/>
            <a:ext cx="43259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Function: Protection against disease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338263" y="2679700"/>
            <a:ext cx="57388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Example: Antibodies inactivate and help destroy</a:t>
            </a:r>
            <a:b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</a:b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pitchFamily="84" charset="-128"/>
              </a:rPr>
              <a:t>viruses and bacteria.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>
            <a:off x="2170113" y="4048125"/>
            <a:ext cx="714375" cy="396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3532188" y="3730625"/>
            <a:ext cx="528637" cy="277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5462588" y="3717925"/>
            <a:ext cx="1019175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5541963" y="4457700"/>
            <a:ext cx="15224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5_15fProteinFunction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682475"/>
            <a:ext cx="6865937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1913" y="1775125"/>
            <a:ext cx="26304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b="1" dirty="0"/>
              <a:t>Transport proteins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70050" y="3751263"/>
            <a:ext cx="12541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/>
              <a:t>Transport</a:t>
            </a:r>
            <a:br>
              <a:rPr lang="en-US" sz="2000" b="1" dirty="0"/>
            </a:br>
            <a:r>
              <a:rPr lang="en-US" sz="2000" b="1" dirty="0"/>
              <a:t>protein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60763" y="5048250"/>
            <a:ext cx="18764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/>
              <a:t>Cell membrane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30325" y="2058128"/>
            <a:ext cx="41798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/>
              <a:t>Function: Transport of substances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1913" y="2362928"/>
            <a:ext cx="64055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US" sz="1900" b="1" dirty="0"/>
              <a:t>Examples: Hemoglobin, the iron-containing protein of</a:t>
            </a:r>
            <a:br>
              <a:rPr lang="en-US" sz="1900" b="1" dirty="0"/>
            </a:br>
            <a:r>
              <a:rPr lang="en-US" sz="1900" b="1" dirty="0"/>
              <a:t>vertebrate blood, transports oxygen from the lungs to</a:t>
            </a:r>
            <a:br>
              <a:rPr lang="en-US" sz="1900" b="1" dirty="0"/>
            </a:br>
            <a:r>
              <a:rPr lang="en-US" sz="1900" b="1" dirty="0"/>
              <a:t>other parts of the body. Other proteins transport</a:t>
            </a:r>
            <a:br>
              <a:rPr lang="en-US" sz="1900" b="1" dirty="0"/>
            </a:br>
            <a:r>
              <a:rPr lang="en-US" sz="1900" b="1" dirty="0"/>
              <a:t>molecules across cell membranes.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 rot="16200000">
            <a:off x="4364832" y="4499769"/>
            <a:ext cx="138112" cy="876300"/>
          </a:xfrm>
          <a:prstGeom prst="leftBrace">
            <a:avLst>
              <a:gd name="adj1" fmla="val 5287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909888" y="3876675"/>
            <a:ext cx="1230312" cy="223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62" descr="a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4594225"/>
            <a:ext cx="10509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168" descr="a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680075"/>
            <a:ext cx="10509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73"/>
          <p:cNvSpPr txBox="1">
            <a:spLocks noChangeArrowheads="1"/>
          </p:cNvSpPr>
          <p:nvPr/>
        </p:nvSpPr>
        <p:spPr bwMode="auto">
          <a:xfrm>
            <a:off x="4365625" y="4344988"/>
            <a:ext cx="1042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990033"/>
                </a:solidFill>
                <a:latin typeface="Arial" pitchFamily="34" charset="0"/>
              </a:rPr>
              <a:t>glycine (G)</a:t>
            </a:r>
          </a:p>
        </p:txBody>
      </p:sp>
      <p:sp>
        <p:nvSpPr>
          <p:cNvPr id="16388" name="Text Box 174"/>
          <p:cNvSpPr txBox="1">
            <a:spLocks noChangeArrowheads="1"/>
          </p:cNvSpPr>
          <p:nvPr/>
        </p:nvSpPr>
        <p:spPr bwMode="auto">
          <a:xfrm>
            <a:off x="4394200" y="5449888"/>
            <a:ext cx="1044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990033"/>
                </a:solidFill>
                <a:latin typeface="Arial" pitchFamily="34" charset="0"/>
              </a:rPr>
              <a:t>alanine (A)</a:t>
            </a:r>
          </a:p>
        </p:txBody>
      </p:sp>
      <p:pic>
        <p:nvPicPr>
          <p:cNvPr id="16389" name="Picture 176" descr="a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027113"/>
            <a:ext cx="11430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81"/>
          <p:cNvSpPr txBox="1">
            <a:spLocks noChangeArrowheads="1"/>
          </p:cNvSpPr>
          <p:nvPr/>
        </p:nvSpPr>
        <p:spPr bwMode="auto">
          <a:xfrm>
            <a:off x="3365500" y="811213"/>
            <a:ext cx="93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99"/>
                </a:solidFill>
                <a:latin typeface="Arial" pitchFamily="34" charset="0"/>
              </a:rPr>
              <a:t>valine (V)</a:t>
            </a:r>
          </a:p>
        </p:txBody>
      </p:sp>
      <p:pic>
        <p:nvPicPr>
          <p:cNvPr id="16391" name="Picture 183" descr="a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27113"/>
            <a:ext cx="1143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88"/>
          <p:cNvSpPr txBox="1">
            <a:spLocks noChangeArrowheads="1"/>
          </p:cNvSpPr>
          <p:nvPr/>
        </p:nvSpPr>
        <p:spPr bwMode="auto">
          <a:xfrm>
            <a:off x="4689475" y="811213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99"/>
                </a:solidFill>
                <a:latin typeface="Arial" pitchFamily="34" charset="0"/>
              </a:rPr>
              <a:t>leucine (L)</a:t>
            </a:r>
          </a:p>
        </p:txBody>
      </p:sp>
      <p:sp>
        <p:nvSpPr>
          <p:cNvPr id="37053" name="Rectangle 189"/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209550"/>
            <a:ext cx="7772400" cy="581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Amino acid structures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16394" name="Picture 191" descr="aa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4260850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96"/>
          <p:cNvSpPr txBox="1">
            <a:spLocks noChangeArrowheads="1"/>
          </p:cNvSpPr>
          <p:nvPr/>
        </p:nvSpPr>
        <p:spPr bwMode="auto">
          <a:xfrm>
            <a:off x="6051550" y="4040188"/>
            <a:ext cx="954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990033"/>
                </a:solidFill>
                <a:latin typeface="Arial" pitchFamily="34" charset="0"/>
              </a:rPr>
              <a:t>serine (S)</a:t>
            </a:r>
          </a:p>
        </p:txBody>
      </p:sp>
      <p:pic>
        <p:nvPicPr>
          <p:cNvPr id="16396" name="Picture 198" descr="aa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60850"/>
            <a:ext cx="1143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 Box 203"/>
          <p:cNvSpPr txBox="1">
            <a:spLocks noChangeArrowheads="1"/>
          </p:cNvSpPr>
          <p:nvPr/>
        </p:nvSpPr>
        <p:spPr bwMode="auto">
          <a:xfrm>
            <a:off x="7156450" y="4040188"/>
            <a:ext cx="1201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990033"/>
                </a:solidFill>
                <a:latin typeface="Arial" pitchFamily="34" charset="0"/>
              </a:rPr>
              <a:t>threonine (T)</a:t>
            </a:r>
          </a:p>
        </p:txBody>
      </p:sp>
      <p:pic>
        <p:nvPicPr>
          <p:cNvPr id="16398" name="Picture 205" descr="aa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5591175"/>
            <a:ext cx="11430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 Box 210"/>
          <p:cNvSpPr txBox="1">
            <a:spLocks noChangeArrowheads="1"/>
          </p:cNvSpPr>
          <p:nvPr/>
        </p:nvSpPr>
        <p:spPr bwMode="auto">
          <a:xfrm>
            <a:off x="6013450" y="5383213"/>
            <a:ext cx="836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996633"/>
                </a:solidFill>
                <a:latin typeface="Arial" pitchFamily="34" charset="0"/>
              </a:rPr>
              <a:t>cysteine</a:t>
            </a:r>
          </a:p>
        </p:txBody>
      </p:sp>
      <p:pic>
        <p:nvPicPr>
          <p:cNvPr id="16400" name="Picture 212" descr="aa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027113"/>
            <a:ext cx="1143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Text Box 219"/>
          <p:cNvSpPr txBox="1">
            <a:spLocks noChangeArrowheads="1"/>
          </p:cNvSpPr>
          <p:nvPr/>
        </p:nvSpPr>
        <p:spPr bwMode="auto">
          <a:xfrm>
            <a:off x="336550" y="811213"/>
            <a:ext cx="1370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99"/>
                </a:solidFill>
                <a:latin typeface="Arial" pitchFamily="34" charset="0"/>
              </a:rPr>
              <a:t>methionine (M)</a:t>
            </a:r>
          </a:p>
        </p:txBody>
      </p:sp>
      <p:pic>
        <p:nvPicPr>
          <p:cNvPr id="16402" name="Picture 221" descr="aa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620963"/>
            <a:ext cx="10509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226"/>
          <p:cNvSpPr txBox="1">
            <a:spLocks noChangeArrowheads="1"/>
          </p:cNvSpPr>
          <p:nvPr/>
        </p:nvSpPr>
        <p:spPr bwMode="auto">
          <a:xfrm>
            <a:off x="288925" y="2401888"/>
            <a:ext cx="155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phenylalanine (F)</a:t>
            </a:r>
          </a:p>
        </p:txBody>
      </p:sp>
      <p:pic>
        <p:nvPicPr>
          <p:cNvPr id="16404" name="Picture 228" descr="aa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620963"/>
            <a:ext cx="10509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 Box 233"/>
          <p:cNvSpPr txBox="1">
            <a:spLocks noChangeArrowheads="1"/>
          </p:cNvSpPr>
          <p:nvPr/>
        </p:nvSpPr>
        <p:spPr bwMode="auto">
          <a:xfrm>
            <a:off x="2098675" y="2401888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tyrosine (Y)</a:t>
            </a:r>
          </a:p>
        </p:txBody>
      </p:sp>
      <p:pic>
        <p:nvPicPr>
          <p:cNvPr id="16406" name="Picture 235" descr="aa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661025"/>
            <a:ext cx="10509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Text Box 240"/>
          <p:cNvSpPr txBox="1">
            <a:spLocks noChangeArrowheads="1"/>
          </p:cNvSpPr>
          <p:nvPr/>
        </p:nvSpPr>
        <p:spPr bwMode="auto">
          <a:xfrm>
            <a:off x="7394575" y="5427663"/>
            <a:ext cx="717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bg2"/>
                </a:solidFill>
                <a:latin typeface="Arial" pitchFamily="34" charset="0"/>
              </a:rPr>
              <a:t>proline</a:t>
            </a:r>
          </a:p>
        </p:txBody>
      </p:sp>
      <p:pic>
        <p:nvPicPr>
          <p:cNvPr id="16408" name="Picture 242" descr="aa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027113"/>
            <a:ext cx="1143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Text Box 247"/>
          <p:cNvSpPr txBox="1">
            <a:spLocks noChangeArrowheads="1"/>
          </p:cNvSpPr>
          <p:nvPr/>
        </p:nvSpPr>
        <p:spPr bwMode="auto">
          <a:xfrm>
            <a:off x="1898650" y="811213"/>
            <a:ext cx="1192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99"/>
                </a:solidFill>
                <a:latin typeface="Arial" pitchFamily="34" charset="0"/>
              </a:rPr>
              <a:t>isoleucine (I)</a:t>
            </a:r>
          </a:p>
        </p:txBody>
      </p:sp>
      <p:pic>
        <p:nvPicPr>
          <p:cNvPr id="16410" name="Picture 249" descr="aa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637088"/>
            <a:ext cx="1143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1" name="Text Box 254"/>
          <p:cNvSpPr txBox="1">
            <a:spLocks noChangeArrowheads="1"/>
          </p:cNvSpPr>
          <p:nvPr/>
        </p:nvSpPr>
        <p:spPr bwMode="auto">
          <a:xfrm>
            <a:off x="327025" y="4413250"/>
            <a:ext cx="925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lysine (K)</a:t>
            </a:r>
          </a:p>
        </p:txBody>
      </p:sp>
      <p:pic>
        <p:nvPicPr>
          <p:cNvPr id="16412" name="Picture 256" descr="aa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2678113"/>
            <a:ext cx="14716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3" name="Text Box 261"/>
          <p:cNvSpPr txBox="1">
            <a:spLocks noChangeArrowheads="1"/>
          </p:cNvSpPr>
          <p:nvPr/>
        </p:nvSpPr>
        <p:spPr bwMode="auto">
          <a:xfrm>
            <a:off x="3622675" y="2401888"/>
            <a:ext cx="1360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Arial" pitchFamily="34" charset="0"/>
              </a:rPr>
              <a:t>tryptophan (W)</a:t>
            </a:r>
          </a:p>
        </p:txBody>
      </p:sp>
      <p:pic>
        <p:nvPicPr>
          <p:cNvPr id="16414" name="Picture 263" descr="aa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4637088"/>
            <a:ext cx="10509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Text Box 268"/>
          <p:cNvSpPr txBox="1">
            <a:spLocks noChangeArrowheads="1"/>
          </p:cNvSpPr>
          <p:nvPr/>
        </p:nvSpPr>
        <p:spPr bwMode="auto">
          <a:xfrm>
            <a:off x="2974975" y="4413250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histidine (H)</a:t>
            </a:r>
          </a:p>
        </p:txBody>
      </p:sp>
      <p:pic>
        <p:nvPicPr>
          <p:cNvPr id="16416" name="Picture 270" descr="aa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201738"/>
            <a:ext cx="12350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275"/>
          <p:cNvSpPr txBox="1">
            <a:spLocks noChangeArrowheads="1"/>
          </p:cNvSpPr>
          <p:nvPr/>
        </p:nvSpPr>
        <p:spPr bwMode="auto">
          <a:xfrm>
            <a:off x="6194425" y="735013"/>
            <a:ext cx="806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aspartic</a:t>
            </a:r>
          </a:p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acid (D)</a:t>
            </a:r>
          </a:p>
        </p:txBody>
      </p:sp>
      <p:pic>
        <p:nvPicPr>
          <p:cNvPr id="16418" name="Picture 277" descr="aa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201738"/>
            <a:ext cx="13493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9" name="Text Box 282"/>
          <p:cNvSpPr txBox="1">
            <a:spLocks noChangeArrowheads="1"/>
          </p:cNvSpPr>
          <p:nvPr/>
        </p:nvSpPr>
        <p:spPr bwMode="auto">
          <a:xfrm>
            <a:off x="7613650" y="735013"/>
            <a:ext cx="8461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glutamic</a:t>
            </a:r>
          </a:p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acid (E)</a:t>
            </a:r>
          </a:p>
        </p:txBody>
      </p:sp>
      <p:pic>
        <p:nvPicPr>
          <p:cNvPr id="16420" name="Picture 284" descr="aa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2636838"/>
            <a:ext cx="12350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1" name="Text Box 289"/>
          <p:cNvSpPr txBox="1">
            <a:spLocks noChangeArrowheads="1"/>
          </p:cNvSpPr>
          <p:nvPr/>
        </p:nvSpPr>
        <p:spPr bwMode="auto">
          <a:xfrm>
            <a:off x="5975350" y="2408238"/>
            <a:ext cx="1262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aspargine (N)</a:t>
            </a:r>
          </a:p>
        </p:txBody>
      </p:sp>
      <p:pic>
        <p:nvPicPr>
          <p:cNvPr id="16422" name="Picture 291" descr="aa1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636838"/>
            <a:ext cx="15081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3" name="Text Box 296"/>
          <p:cNvSpPr txBox="1">
            <a:spLocks noChangeArrowheads="1"/>
          </p:cNvSpPr>
          <p:nvPr/>
        </p:nvSpPr>
        <p:spPr bwMode="auto">
          <a:xfrm>
            <a:off x="7394575" y="2408238"/>
            <a:ext cx="1260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80"/>
                </a:solidFill>
                <a:latin typeface="Arial" pitchFamily="34" charset="0"/>
              </a:rPr>
              <a:t>glutamine (Q)</a:t>
            </a:r>
          </a:p>
        </p:txBody>
      </p:sp>
      <p:pic>
        <p:nvPicPr>
          <p:cNvPr id="16424" name="Picture 298" descr="aa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637088"/>
            <a:ext cx="15081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5" name="Text Box 303"/>
          <p:cNvSpPr txBox="1">
            <a:spLocks noChangeArrowheads="1"/>
          </p:cNvSpPr>
          <p:nvPr/>
        </p:nvSpPr>
        <p:spPr bwMode="auto">
          <a:xfrm>
            <a:off x="1552575" y="4413250"/>
            <a:ext cx="1112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arginine (R)</a:t>
            </a:r>
          </a:p>
        </p:txBody>
      </p:sp>
      <p:sp>
        <p:nvSpPr>
          <p:cNvPr id="16426" name="Rectangle 308"/>
          <p:cNvSpPr>
            <a:spLocks noChangeArrowheads="1"/>
          </p:cNvSpPr>
          <p:nvPr/>
        </p:nvSpPr>
        <p:spPr bwMode="auto">
          <a:xfrm>
            <a:off x="6781800" y="2057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7" name="Rectangle 309"/>
          <p:cNvSpPr>
            <a:spLocks noChangeArrowheads="1"/>
          </p:cNvSpPr>
          <p:nvPr/>
        </p:nvSpPr>
        <p:spPr bwMode="auto">
          <a:xfrm>
            <a:off x="8572500" y="2057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8" name="Line 310"/>
          <p:cNvSpPr>
            <a:spLocks noChangeShapeType="1"/>
          </p:cNvSpPr>
          <p:nvPr/>
        </p:nvSpPr>
        <p:spPr bwMode="auto">
          <a:xfrm>
            <a:off x="6781800" y="2133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29" name="Line 311"/>
          <p:cNvSpPr>
            <a:spLocks noChangeShapeType="1"/>
          </p:cNvSpPr>
          <p:nvPr/>
        </p:nvSpPr>
        <p:spPr bwMode="auto">
          <a:xfrm>
            <a:off x="8534400" y="21336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30" name="Rectangle 313"/>
          <p:cNvSpPr>
            <a:spLocks noChangeArrowheads="1"/>
          </p:cNvSpPr>
          <p:nvPr/>
        </p:nvSpPr>
        <p:spPr bwMode="auto">
          <a:xfrm>
            <a:off x="1323975" y="6038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1" name="Text Box 312"/>
          <p:cNvSpPr txBox="1">
            <a:spLocks noChangeArrowheads="1"/>
          </p:cNvSpPr>
          <p:nvPr/>
        </p:nvSpPr>
        <p:spPr bwMode="auto">
          <a:xfrm>
            <a:off x="1247775" y="6013450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rgbClr val="4D4D4D"/>
                </a:solidFill>
              </a:rPr>
              <a:t>3</a:t>
            </a:r>
          </a:p>
        </p:txBody>
      </p:sp>
      <p:sp>
        <p:nvSpPr>
          <p:cNvPr id="16432" name="Text Box 318"/>
          <p:cNvSpPr txBox="1">
            <a:spLocks noChangeArrowheads="1"/>
          </p:cNvSpPr>
          <p:nvPr/>
        </p:nvSpPr>
        <p:spPr bwMode="auto">
          <a:xfrm>
            <a:off x="1295400" y="5897563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4D4D4D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6433" name="Text Box 319"/>
          <p:cNvSpPr txBox="1">
            <a:spLocks noChangeArrowheads="1"/>
          </p:cNvSpPr>
          <p:nvPr/>
        </p:nvSpPr>
        <p:spPr bwMode="auto">
          <a:xfrm>
            <a:off x="2514600" y="57150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4D4D4D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6434" name="Text Box 321"/>
          <p:cNvSpPr txBox="1">
            <a:spLocks noChangeArrowheads="1"/>
          </p:cNvSpPr>
          <p:nvPr/>
        </p:nvSpPr>
        <p:spPr bwMode="auto">
          <a:xfrm>
            <a:off x="2514600" y="5851525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rgbClr val="4D4D4D"/>
                </a:solidFill>
              </a:rPr>
              <a:t>2</a:t>
            </a:r>
          </a:p>
        </p:txBody>
      </p:sp>
      <p:sp>
        <p:nvSpPr>
          <p:cNvPr id="16435" name="Text Box 322"/>
          <p:cNvSpPr txBox="1">
            <a:spLocks noChangeArrowheads="1"/>
          </p:cNvSpPr>
          <p:nvPr/>
        </p:nvSpPr>
        <p:spPr bwMode="auto">
          <a:xfrm>
            <a:off x="8534400" y="152400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/>
              <a:t>2-2</a:t>
            </a:r>
          </a:p>
        </p:txBody>
      </p:sp>
    </p:spTree>
    <p:extLst>
      <p:ext uri="{BB962C8B-B14F-4D97-AF65-F5344CB8AC3E}">
        <p14:creationId xmlns:p14="http://schemas.microsoft.com/office/powerpoint/2010/main" val="27920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peptide-bond-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7056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7010400" y="6019800"/>
            <a:ext cx="1828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400" dirty="0"/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1187450" y="6338888"/>
            <a:ext cx="6791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990033"/>
              </a:buClr>
              <a:buFont typeface="Wingdings" pitchFamily="2" charset="2"/>
              <a:buChar char="v"/>
            </a:pPr>
            <a:r>
              <a:rPr lang="en-US" altLang="en-US" sz="1800">
                <a:latin typeface="Arial" pitchFamily="34" charset="0"/>
              </a:rPr>
              <a:t> You should know the structure of a polypeptide chain (protein)!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Peptide bond formation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8534400" y="152400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2-4</a:t>
            </a:r>
          </a:p>
        </p:txBody>
      </p:sp>
    </p:spTree>
    <p:extLst>
      <p:ext uri="{BB962C8B-B14F-4D97-AF65-F5344CB8AC3E}">
        <p14:creationId xmlns:p14="http://schemas.microsoft.com/office/powerpoint/2010/main" val="16428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19100"/>
            <a:ext cx="77724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structure:</a:t>
            </a: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overview</a:t>
            </a:r>
          </a:p>
        </p:txBody>
      </p:sp>
      <p:grpSp>
        <p:nvGrpSpPr>
          <p:cNvPr id="21506" name="Group 31"/>
          <p:cNvGrpSpPr>
            <a:grpSpLocks/>
          </p:cNvGrpSpPr>
          <p:nvPr/>
        </p:nvGrpSpPr>
        <p:grpSpPr bwMode="auto">
          <a:xfrm>
            <a:off x="457200" y="1200150"/>
            <a:ext cx="8458200" cy="4722813"/>
            <a:chOff x="288" y="756"/>
            <a:chExt cx="5328" cy="2975"/>
          </a:xfrm>
        </p:grpSpPr>
        <p:sp>
          <p:nvSpPr>
            <p:cNvPr id="21508" name="Text Box 6"/>
            <p:cNvSpPr txBox="1">
              <a:spLocks noChangeArrowheads="1"/>
            </p:cNvSpPr>
            <p:nvPr/>
          </p:nvSpPr>
          <p:spPr bwMode="auto">
            <a:xfrm>
              <a:off x="372" y="756"/>
              <a:ext cx="5244" cy="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/>
                <a:t>  Structural element		Description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</a:rPr>
                <a:t>  primary structure		amino acid sequence of protein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</a:rPr>
                <a:t>  secondary structure		helices, sheets, turns/loops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</a:rPr>
                <a:t>  super-secondary structure	association of secondary structures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</a:rPr>
                <a:t>  domain			self-contained structural unit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</a:rPr>
                <a:t>  tertiary structure		folded structure of whole protein</a:t>
              </a:r>
              <a:br>
                <a:rPr lang="en-US" altLang="en-US">
                  <a:solidFill>
                    <a:srgbClr val="006666"/>
                  </a:solidFill>
                </a:rPr>
              </a:br>
              <a:r>
                <a:rPr lang="en-US" altLang="en-US">
                  <a:solidFill>
                    <a:srgbClr val="006666"/>
                  </a:solidFill>
                </a:rPr>
                <a:t>				  </a:t>
              </a:r>
              <a: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  <a:t>• includes disulfide bonds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  <a:t>  quaternary structure		assembled complex (oligomer)</a:t>
              </a:r>
              <a:b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</a:br>
              <a: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  <a:t>				  • homo-oligomeric (1 protein type)</a:t>
              </a:r>
              <a:b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</a:br>
              <a:r>
                <a:rPr lang="en-US" altLang="en-US">
                  <a:solidFill>
                    <a:srgbClr val="006666"/>
                  </a:solidFill>
                  <a:cs typeface="Times New Roman" pitchFamily="18" charset="0"/>
                </a:rPr>
                <a:t>				  • hetero-oligomeric (&gt;1 type)</a:t>
              </a:r>
            </a:p>
            <a:p>
              <a:pPr eaLnBrk="1" hangingPunct="1">
                <a:lnSpc>
                  <a:spcPts val="2400"/>
                </a:lnSpc>
                <a:spcBef>
                  <a:spcPct val="50000"/>
                </a:spcBef>
              </a:pPr>
              <a:r>
                <a:rPr lang="en-US" altLang="en-US">
                  <a:cs typeface="Times New Roman" pitchFamily="18" charset="0"/>
                </a:rPr>
                <a:t>					</a:t>
              </a:r>
            </a:p>
          </p:txBody>
        </p:sp>
        <p:sp>
          <p:nvSpPr>
            <p:cNvPr id="21509" name="Rectangle 13"/>
            <p:cNvSpPr>
              <a:spLocks noChangeArrowheads="1"/>
            </p:cNvSpPr>
            <p:nvPr/>
          </p:nvSpPr>
          <p:spPr bwMode="auto">
            <a:xfrm flipV="1">
              <a:off x="294" y="1035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0" name="Rectangle 15"/>
            <p:cNvSpPr>
              <a:spLocks noChangeArrowheads="1"/>
            </p:cNvSpPr>
            <p:nvPr/>
          </p:nvSpPr>
          <p:spPr bwMode="auto">
            <a:xfrm>
              <a:off x="288" y="1161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Rectangle 20"/>
            <p:cNvSpPr>
              <a:spLocks noChangeArrowheads="1"/>
            </p:cNvSpPr>
            <p:nvPr/>
          </p:nvSpPr>
          <p:spPr bwMode="auto">
            <a:xfrm>
              <a:off x="288" y="1461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2" name="Rectangle 21"/>
            <p:cNvSpPr>
              <a:spLocks noChangeArrowheads="1"/>
            </p:cNvSpPr>
            <p:nvPr/>
          </p:nvSpPr>
          <p:spPr bwMode="auto">
            <a:xfrm>
              <a:off x="288" y="1761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3" name="Rectangle 22"/>
            <p:cNvSpPr>
              <a:spLocks noChangeArrowheads="1"/>
            </p:cNvSpPr>
            <p:nvPr/>
          </p:nvSpPr>
          <p:spPr bwMode="auto">
            <a:xfrm>
              <a:off x="288" y="2067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4" name="Rectangle 23"/>
            <p:cNvSpPr>
              <a:spLocks noChangeArrowheads="1"/>
            </p:cNvSpPr>
            <p:nvPr/>
          </p:nvSpPr>
          <p:spPr bwMode="auto">
            <a:xfrm>
              <a:off x="288" y="2373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5" name="Rectangle 24"/>
            <p:cNvSpPr>
              <a:spLocks noChangeArrowheads="1"/>
            </p:cNvSpPr>
            <p:nvPr/>
          </p:nvSpPr>
          <p:spPr bwMode="auto">
            <a:xfrm>
              <a:off x="288" y="2880"/>
              <a:ext cx="174" cy="105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6" name="Rectangle 25"/>
            <p:cNvSpPr>
              <a:spLocks noChangeArrowheads="1"/>
            </p:cNvSpPr>
            <p:nvPr/>
          </p:nvSpPr>
          <p:spPr bwMode="auto">
            <a:xfrm>
              <a:off x="294" y="3504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7" name="Rectangle 26"/>
            <p:cNvSpPr>
              <a:spLocks noChangeArrowheads="1"/>
            </p:cNvSpPr>
            <p:nvPr/>
          </p:nvSpPr>
          <p:spPr bwMode="auto">
            <a:xfrm>
              <a:off x="294" y="1347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8" name="Rectangle 27"/>
            <p:cNvSpPr>
              <a:spLocks noChangeArrowheads="1"/>
            </p:cNvSpPr>
            <p:nvPr/>
          </p:nvSpPr>
          <p:spPr bwMode="auto">
            <a:xfrm>
              <a:off x="294" y="1653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9" name="Rectangle 28"/>
            <p:cNvSpPr>
              <a:spLocks noChangeArrowheads="1"/>
            </p:cNvSpPr>
            <p:nvPr/>
          </p:nvSpPr>
          <p:spPr bwMode="auto">
            <a:xfrm>
              <a:off x="294" y="1953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0" name="Rectangle 29"/>
            <p:cNvSpPr>
              <a:spLocks noChangeArrowheads="1"/>
            </p:cNvSpPr>
            <p:nvPr/>
          </p:nvSpPr>
          <p:spPr bwMode="auto">
            <a:xfrm>
              <a:off x="294" y="2253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21" name="Rectangle 30"/>
            <p:cNvSpPr>
              <a:spLocks noChangeArrowheads="1"/>
            </p:cNvSpPr>
            <p:nvPr/>
          </p:nvSpPr>
          <p:spPr bwMode="auto">
            <a:xfrm>
              <a:off x="294" y="2736"/>
              <a:ext cx="5178" cy="27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6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2400" cy="7429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Protein structure: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helices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1231900" y="1255713"/>
            <a:ext cx="3968750" cy="5080000"/>
            <a:chOff x="500" y="791"/>
            <a:chExt cx="2500" cy="3200"/>
          </a:xfrm>
        </p:grpSpPr>
        <p:pic>
          <p:nvPicPr>
            <p:cNvPr id="22540" name="Picture 4" descr="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5" t="5849" r="10193" b="1053"/>
            <a:stretch>
              <a:fillRect/>
            </a:stretch>
          </p:blipFill>
          <p:spPr bwMode="auto">
            <a:xfrm>
              <a:off x="1564" y="981"/>
              <a:ext cx="1375" cy="2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5"/>
            <p:cNvSpPr txBox="1">
              <a:spLocks noChangeArrowheads="1"/>
            </p:cNvSpPr>
            <p:nvPr/>
          </p:nvSpPr>
          <p:spPr bwMode="auto">
            <a:xfrm>
              <a:off x="1550" y="791"/>
              <a:ext cx="4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alpha</a:t>
              </a:r>
            </a:p>
          </p:txBody>
        </p:sp>
        <p:sp>
          <p:nvSpPr>
            <p:cNvPr id="22542" name="Text Box 6"/>
            <p:cNvSpPr txBox="1">
              <a:spLocks noChangeArrowheads="1"/>
            </p:cNvSpPr>
            <p:nvPr/>
          </p:nvSpPr>
          <p:spPr bwMode="auto">
            <a:xfrm>
              <a:off x="2072" y="791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3.10</a:t>
              </a:r>
            </a:p>
          </p:txBody>
        </p:sp>
        <p:sp>
          <p:nvSpPr>
            <p:cNvPr id="22543" name="Text Box 7"/>
            <p:cNvSpPr txBox="1">
              <a:spLocks noChangeArrowheads="1"/>
            </p:cNvSpPr>
            <p:nvPr/>
          </p:nvSpPr>
          <p:spPr bwMode="auto">
            <a:xfrm>
              <a:off x="2612" y="791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pi</a:t>
              </a:r>
            </a:p>
          </p:txBody>
        </p:sp>
        <p:sp>
          <p:nvSpPr>
            <p:cNvPr id="22544" name="Text Box 8"/>
            <p:cNvSpPr txBox="1">
              <a:spLocks noChangeArrowheads="1"/>
            </p:cNvSpPr>
            <p:nvPr/>
          </p:nvSpPr>
          <p:spPr bwMode="auto">
            <a:xfrm>
              <a:off x="500" y="3245"/>
              <a:ext cx="94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amino acids</a:t>
              </a:r>
            </a:p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per turn:</a:t>
              </a:r>
            </a:p>
          </p:txBody>
        </p:sp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1586" y="341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3.6</a:t>
              </a:r>
            </a:p>
          </p:txBody>
        </p:sp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2096" y="341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3.0</a:t>
              </a:r>
            </a:p>
          </p:txBody>
        </p:sp>
        <p:sp>
          <p:nvSpPr>
            <p:cNvPr id="22547" name="Text Box 11"/>
            <p:cNvSpPr txBox="1">
              <a:spLocks noChangeArrowheads="1"/>
            </p:cNvSpPr>
            <p:nvPr/>
          </p:nvSpPr>
          <p:spPr bwMode="auto">
            <a:xfrm>
              <a:off x="2642" y="341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4.4</a:t>
              </a:r>
            </a:p>
          </p:txBody>
        </p:sp>
        <p:sp>
          <p:nvSpPr>
            <p:cNvPr id="22548" name="Text Box 12"/>
            <p:cNvSpPr txBox="1">
              <a:spLocks noChangeArrowheads="1"/>
            </p:cNvSpPr>
            <p:nvPr/>
          </p:nvSpPr>
          <p:spPr bwMode="auto">
            <a:xfrm>
              <a:off x="500" y="3587"/>
              <a:ext cx="8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 b="1">
                <a:latin typeface="Arial" pitchFamily="34" charset="0"/>
              </a:endParaRPr>
            </a:p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frequency</a:t>
              </a:r>
            </a:p>
          </p:txBody>
        </p:sp>
        <p:sp>
          <p:nvSpPr>
            <p:cNvPr id="22549" name="Text Box 13"/>
            <p:cNvSpPr txBox="1">
              <a:spLocks noChangeArrowheads="1"/>
            </p:cNvSpPr>
            <p:nvPr/>
          </p:nvSpPr>
          <p:spPr bwMode="auto">
            <a:xfrm>
              <a:off x="1550" y="3760"/>
              <a:ext cx="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~97%</a:t>
              </a:r>
            </a:p>
          </p:txBody>
        </p:sp>
        <p:sp>
          <p:nvSpPr>
            <p:cNvPr id="22550" name="Text Box 14"/>
            <p:cNvSpPr txBox="1">
              <a:spLocks noChangeArrowheads="1"/>
            </p:cNvSpPr>
            <p:nvPr/>
          </p:nvSpPr>
          <p:spPr bwMode="auto">
            <a:xfrm>
              <a:off x="2060" y="3760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~3%</a:t>
              </a:r>
            </a:p>
          </p:txBody>
        </p:sp>
        <p:sp>
          <p:nvSpPr>
            <p:cNvPr id="22551" name="Text Box 15"/>
            <p:cNvSpPr txBox="1">
              <a:spLocks noChangeArrowheads="1"/>
            </p:cNvSpPr>
            <p:nvPr/>
          </p:nvSpPr>
          <p:spPr bwMode="auto">
            <a:xfrm>
              <a:off x="2612" y="3760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Arial" pitchFamily="34" charset="0"/>
                </a:rPr>
                <a:t>rare</a:t>
              </a:r>
            </a:p>
          </p:txBody>
        </p:sp>
      </p:grp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457200" y="1123950"/>
            <a:ext cx="4854575" cy="526732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5397500" y="1304925"/>
            <a:ext cx="32861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en-US" altLang="en-US"/>
              <a:t>- alpha helices are about</a:t>
            </a:r>
            <a:br>
              <a:rPr lang="en-US" altLang="en-US"/>
            </a:br>
            <a:r>
              <a:rPr lang="en-US" altLang="en-US"/>
              <a:t>10 residues on average</a:t>
            </a:r>
          </a:p>
        </p:txBody>
      </p:sp>
      <p:sp>
        <p:nvSpPr>
          <p:cNvPr id="22533" name="Text Box 18"/>
          <p:cNvSpPr txBox="1">
            <a:spLocks noChangeArrowheads="1"/>
          </p:cNvSpPr>
          <p:nvPr/>
        </p:nvSpPr>
        <p:spPr bwMode="auto">
          <a:xfrm>
            <a:off x="5397500" y="2117725"/>
            <a:ext cx="3286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en-US" altLang="en-US">
                <a:solidFill>
                  <a:srgbClr val="006666"/>
                </a:solidFill>
              </a:rPr>
              <a:t>- side chains are well</a:t>
            </a:r>
            <a:br>
              <a:rPr lang="en-US" altLang="en-US">
                <a:solidFill>
                  <a:srgbClr val="006666"/>
                </a:solidFill>
              </a:rPr>
            </a:br>
            <a:r>
              <a:rPr lang="en-US" altLang="en-US">
                <a:solidFill>
                  <a:srgbClr val="006666"/>
                </a:solidFill>
              </a:rPr>
              <a:t>staggered, preventing</a:t>
            </a:r>
            <a:br>
              <a:rPr lang="en-US" altLang="en-US">
                <a:solidFill>
                  <a:srgbClr val="006666"/>
                </a:solidFill>
              </a:rPr>
            </a:br>
            <a:r>
              <a:rPr lang="en-US" altLang="en-US">
                <a:solidFill>
                  <a:srgbClr val="006666"/>
                </a:solidFill>
              </a:rPr>
              <a:t>steric hindrance</a:t>
            </a:r>
          </a:p>
        </p:txBody>
      </p:sp>
      <p:sp>
        <p:nvSpPr>
          <p:cNvPr id="22534" name="Text Box 19"/>
          <p:cNvSpPr txBox="1">
            <a:spLocks noChangeArrowheads="1"/>
          </p:cNvSpPr>
          <p:nvPr/>
        </p:nvSpPr>
        <p:spPr bwMode="auto">
          <a:xfrm>
            <a:off x="5397500" y="3159125"/>
            <a:ext cx="3422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50000"/>
              </a:spcBef>
            </a:pPr>
            <a:r>
              <a:rPr lang="en-US" altLang="en-US">
                <a:solidFill>
                  <a:srgbClr val="990033"/>
                </a:solidFill>
              </a:rPr>
              <a:t>- helices can form</a:t>
            </a:r>
            <a:br>
              <a:rPr lang="en-US" altLang="en-US">
                <a:solidFill>
                  <a:srgbClr val="990033"/>
                </a:solidFill>
              </a:rPr>
            </a:br>
            <a:r>
              <a:rPr lang="en-US" altLang="en-US">
                <a:solidFill>
                  <a:srgbClr val="990033"/>
                </a:solidFill>
              </a:rPr>
              <a:t>  bundles, coiled coils, </a:t>
            </a:r>
            <a:r>
              <a:rPr lang="en-US" altLang="en-US" i="1">
                <a:solidFill>
                  <a:srgbClr val="990033"/>
                </a:solidFill>
              </a:rPr>
              <a:t>etc</a:t>
            </a:r>
            <a:r>
              <a:rPr lang="en-US" altLang="en-US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22535" name="Picture 20" descr="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14204" r="17630"/>
          <a:stretch>
            <a:fillRect/>
          </a:stretch>
        </p:blipFill>
        <p:spPr bwMode="auto">
          <a:xfrm>
            <a:off x="500063" y="1166813"/>
            <a:ext cx="20796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21"/>
          <p:cNvSpPr txBox="1">
            <a:spLocks noChangeArrowheads="1"/>
          </p:cNvSpPr>
          <p:nvPr/>
        </p:nvSpPr>
        <p:spPr bwMode="auto">
          <a:xfrm>
            <a:off x="857250" y="41798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/>
              <a:t>H-bonding</a:t>
            </a:r>
            <a:endParaRPr lang="en-CA" altLang="en-US" sz="1800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981325" y="5457825"/>
            <a:ext cx="457200" cy="304800"/>
          </a:xfrm>
          <a:prstGeom prst="rect">
            <a:avLst/>
          </a:prstGeom>
          <a:noFill/>
          <a:ln w="50800" cap="rnd">
            <a:solidFill>
              <a:srgbClr val="990033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2490" name="Picture 26" descr="vimention_coiled_c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640013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8625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Protein structure: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sheets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28650" y="1123950"/>
            <a:ext cx="4195763" cy="526732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953000" y="1066800"/>
            <a:ext cx="35528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/>
              <a:t>- the basic unit of a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/>
              <a:t>beta-sheet is called a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 u="sng"/>
              <a:t>beta-strand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3657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>
                <a:solidFill>
                  <a:srgbClr val="006666"/>
                </a:solidFill>
              </a:rPr>
              <a:t>- unlike alpha-helix, sheets can be formed from discontinuous regions of a polypeptide chain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953000" y="3405188"/>
            <a:ext cx="32861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>
                <a:solidFill>
                  <a:srgbClr val="990033"/>
                </a:solidFill>
              </a:rPr>
              <a:t>- beta-sheets can form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>
                <a:solidFill>
                  <a:srgbClr val="990033"/>
                </a:solidFill>
              </a:rPr>
              <a:t>various higher-level 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>
                <a:solidFill>
                  <a:srgbClr val="990033"/>
                </a:solidFill>
              </a:rPr>
              <a:t>structures, such as a 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>
                <a:solidFill>
                  <a:srgbClr val="990033"/>
                </a:solidFill>
              </a:rPr>
              <a:t>beta-barrel</a:t>
            </a:r>
          </a:p>
        </p:txBody>
      </p:sp>
      <p:pic>
        <p:nvPicPr>
          <p:cNvPr id="23558" name="Picture 7" descr="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292" r="1390" b="2586"/>
          <a:stretch>
            <a:fillRect/>
          </a:stretch>
        </p:blipFill>
        <p:spPr bwMode="auto">
          <a:xfrm>
            <a:off x="784225" y="1350963"/>
            <a:ext cx="26654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519" r="2141" b="1511"/>
          <a:stretch>
            <a:fillRect/>
          </a:stretch>
        </p:blipFill>
        <p:spPr bwMode="auto">
          <a:xfrm>
            <a:off x="806450" y="4029075"/>
            <a:ext cx="2563813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765175" y="5532438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Arial" pitchFamily="34" charset="0"/>
              </a:rPr>
              <a:t>anti-parallel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765175" y="3246438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Arial" pitchFamily="34" charset="0"/>
              </a:rPr>
              <a:t>parallel</a:t>
            </a:r>
          </a:p>
        </p:txBody>
      </p:sp>
      <p:pic>
        <p:nvPicPr>
          <p:cNvPr id="23562" name="Picture 11" descr="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463" r="6850" b="975"/>
          <a:stretch>
            <a:fillRect/>
          </a:stretch>
        </p:blipFill>
        <p:spPr bwMode="auto">
          <a:xfrm>
            <a:off x="3917950" y="2568575"/>
            <a:ext cx="619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3656013" y="45434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800" b="1">
                <a:latin typeface="Arial" pitchFamily="34" charset="0"/>
              </a:rPr>
              <a:t>‘</a:t>
            </a:r>
            <a:r>
              <a:rPr lang="en-US" altLang="ja-JP" sz="1800" b="1">
                <a:latin typeface="Arial" pitchFamily="34" charset="0"/>
              </a:rPr>
              <a:t>twisted</a:t>
            </a:r>
            <a:r>
              <a:rPr lang="ja-JP" altLang="en-US" sz="1800" b="1">
                <a:latin typeface="Arial" pitchFamily="34" charset="0"/>
              </a:rPr>
              <a:t>’</a:t>
            </a:r>
            <a:endParaRPr lang="en-US" altLang="en-US" sz="1800" b="1">
              <a:latin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080000" y="4684713"/>
            <a:ext cx="3468688" cy="1944687"/>
            <a:chOff x="3200" y="2832"/>
            <a:chExt cx="2185" cy="1225"/>
          </a:xfrm>
        </p:grpSpPr>
        <p:pic>
          <p:nvPicPr>
            <p:cNvPr id="23566" name="Picture 13" descr="GFP-pic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" y="2832"/>
              <a:ext cx="1338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Text Box 14"/>
            <p:cNvSpPr txBox="1">
              <a:spLocks noChangeArrowheads="1"/>
            </p:cNvSpPr>
            <p:nvPr/>
          </p:nvSpPr>
          <p:spPr bwMode="auto">
            <a:xfrm>
              <a:off x="3200" y="3283"/>
              <a:ext cx="86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algn="r" eaLnBrk="1" hangingPunct="1">
                <a:lnSpc>
                  <a:spcPts val="2000"/>
                </a:lnSpc>
              </a:pPr>
              <a:r>
                <a:rPr lang="en-US" altLang="en-US" sz="2000"/>
                <a:t>Green</a:t>
              </a:r>
            </a:p>
            <a:p>
              <a:pPr algn="r" eaLnBrk="1" hangingPunct="1">
                <a:lnSpc>
                  <a:spcPts val="2000"/>
                </a:lnSpc>
              </a:pPr>
              <a:r>
                <a:rPr lang="en-US" altLang="en-US" sz="2000"/>
                <a:t>Fluorescent</a:t>
              </a:r>
            </a:p>
            <a:p>
              <a:pPr algn="r" eaLnBrk="1" hangingPunct="1">
                <a:lnSpc>
                  <a:spcPts val="2000"/>
                </a:lnSpc>
              </a:pPr>
              <a:r>
                <a:rPr lang="en-US" altLang="en-US" sz="2000"/>
                <a:t>Protein</a:t>
              </a:r>
            </a:p>
            <a:p>
              <a:pPr algn="r" eaLnBrk="1" hangingPunct="1">
                <a:lnSpc>
                  <a:spcPts val="2000"/>
                </a:lnSpc>
              </a:pPr>
              <a:r>
                <a:rPr lang="en-US" altLang="en-US" sz="2000"/>
                <a:t>(GFP)</a:t>
              </a:r>
              <a:endParaRPr lang="en-CA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583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239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ea typeface="+mj-ea"/>
              </a:rPr>
              <a:t>Amino acids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40688" cy="2112963"/>
          </a:xfrm>
        </p:spPr>
        <p:txBody>
          <a:bodyPr/>
          <a:lstStyle/>
          <a:p>
            <a:r>
              <a:rPr lang="en-GB" altLang="en-US" sz="2800" b="1" dirty="0">
                <a:solidFill>
                  <a:srgbClr val="0000FF"/>
                </a:solidFill>
              </a:rPr>
              <a:t>A</a:t>
            </a:r>
            <a:r>
              <a:rPr lang="en-GB" altLang="en-US" sz="2800" b="1" dirty="0" smtClean="0">
                <a:solidFill>
                  <a:srgbClr val="0000FF"/>
                </a:solidFill>
              </a:rPr>
              <a:t>mino group</a:t>
            </a:r>
            <a:r>
              <a:rPr lang="en-GB" altLang="en-US" sz="2800" dirty="0" smtClean="0"/>
              <a:t>, </a:t>
            </a:r>
            <a:r>
              <a:rPr lang="en-GB" altLang="en-US" sz="2800" b="1" dirty="0" smtClean="0">
                <a:solidFill>
                  <a:srgbClr val="FF3300"/>
                </a:solidFill>
              </a:rPr>
              <a:t>carboxyl group</a:t>
            </a:r>
            <a:r>
              <a:rPr lang="en-GB" altLang="en-US" sz="2800" dirty="0" smtClean="0"/>
              <a:t>, hydrogen and a </a:t>
            </a:r>
            <a:r>
              <a:rPr lang="en-GB" altLang="en-US" sz="2800" b="1" dirty="0" smtClean="0"/>
              <a:t>variable </a:t>
            </a:r>
            <a:r>
              <a:rPr lang="en-GB" altLang="en-US" sz="2800" dirty="0" smtClean="0"/>
              <a:t>side group (residue) each joined to a central carbon atom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52713" y="4283075"/>
            <a:ext cx="3176587" cy="1789113"/>
            <a:chOff x="1540" y="2518"/>
            <a:chExt cx="2001" cy="1127"/>
          </a:xfrm>
        </p:grpSpPr>
        <p:sp>
          <p:nvSpPr>
            <p:cNvPr id="2052" name="Text Box 5"/>
            <p:cNvSpPr txBox="1">
              <a:spLocks noChangeArrowheads="1"/>
            </p:cNvSpPr>
            <p:nvPr/>
          </p:nvSpPr>
          <p:spPr bwMode="auto">
            <a:xfrm>
              <a:off x="1540" y="2927"/>
              <a:ext cx="2001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0000FF"/>
                  </a:solidFill>
                </a:rPr>
                <a:t>H</a:t>
              </a:r>
              <a:r>
                <a:rPr lang="en-US" altLang="en-US" b="1" baseline="-25000">
                  <a:solidFill>
                    <a:srgbClr val="0000FF"/>
                  </a:solidFill>
                </a:rPr>
                <a:t>2</a:t>
              </a:r>
              <a:r>
                <a:rPr lang="en-US" altLang="en-US" b="1">
                  <a:solidFill>
                    <a:srgbClr val="0000FF"/>
                  </a:solidFill>
                </a:rPr>
                <a:t>N</a:t>
              </a:r>
              <a:r>
                <a:rPr lang="en-US" altLang="en-US" b="1"/>
                <a:t>-C-</a:t>
              </a:r>
              <a:r>
                <a:rPr lang="en-US" altLang="en-US" b="1">
                  <a:solidFill>
                    <a:srgbClr val="FF3300"/>
                  </a:solidFill>
                </a:rPr>
                <a:t>COOH</a:t>
              </a:r>
              <a:endParaRPr lang="en-US" altLang="en-US" b="1"/>
            </a:p>
          </p:txBody>
        </p:sp>
        <p:sp>
          <p:nvSpPr>
            <p:cNvPr id="2053" name="Text Box 6"/>
            <p:cNvSpPr txBox="1">
              <a:spLocks noChangeArrowheads="1"/>
            </p:cNvSpPr>
            <p:nvPr/>
          </p:nvSpPr>
          <p:spPr bwMode="auto">
            <a:xfrm>
              <a:off x="2223" y="2518"/>
              <a:ext cx="40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b="1"/>
                <a:t>R</a:t>
              </a:r>
            </a:p>
          </p:txBody>
        </p:sp>
        <p:sp>
          <p:nvSpPr>
            <p:cNvPr id="2054" name="Text Box 7"/>
            <p:cNvSpPr txBox="1">
              <a:spLocks noChangeArrowheads="1"/>
            </p:cNvSpPr>
            <p:nvPr/>
          </p:nvSpPr>
          <p:spPr bwMode="auto">
            <a:xfrm>
              <a:off x="2213" y="3321"/>
              <a:ext cx="416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en-US" b="1"/>
                <a:t>H</a:t>
              </a:r>
            </a:p>
          </p:txBody>
        </p:sp>
        <p:sp>
          <p:nvSpPr>
            <p:cNvPr id="2055" name="Line 8"/>
            <p:cNvSpPr>
              <a:spLocks noChangeShapeType="1"/>
            </p:cNvSpPr>
            <p:nvPr/>
          </p:nvSpPr>
          <p:spPr bwMode="auto">
            <a:xfrm>
              <a:off x="2421" y="2795"/>
              <a:ext cx="0" cy="1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Line 9"/>
            <p:cNvSpPr>
              <a:spLocks noChangeShapeType="1"/>
            </p:cNvSpPr>
            <p:nvPr/>
          </p:nvSpPr>
          <p:spPr bwMode="auto">
            <a:xfrm>
              <a:off x="2423" y="3187"/>
              <a:ext cx="0" cy="15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0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234690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34732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8625"/>
            <a:ext cx="7772400" cy="495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Protein structure: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sheets (detail)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24578" name="Picture 1035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1463" r="6850" b="975"/>
          <a:stretch>
            <a:fillRect/>
          </a:stretch>
        </p:blipFill>
        <p:spPr bwMode="auto">
          <a:xfrm>
            <a:off x="3917950" y="2568575"/>
            <a:ext cx="619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036"/>
          <p:cNvSpPr txBox="1">
            <a:spLocks noChangeArrowheads="1"/>
          </p:cNvSpPr>
          <p:nvPr/>
        </p:nvSpPr>
        <p:spPr bwMode="auto">
          <a:xfrm>
            <a:off x="3656013" y="45434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ja-JP" altLang="en-US" sz="1800" b="1">
                <a:latin typeface="Arial" pitchFamily="34" charset="0"/>
              </a:rPr>
              <a:t>‘</a:t>
            </a:r>
            <a:r>
              <a:rPr lang="en-US" altLang="ja-JP" sz="1800" b="1">
                <a:latin typeface="Arial" pitchFamily="34" charset="0"/>
              </a:rPr>
              <a:t>twisted</a:t>
            </a:r>
            <a:r>
              <a:rPr lang="ja-JP" altLang="en-US" sz="1800" b="1">
                <a:latin typeface="Arial" pitchFamily="34" charset="0"/>
              </a:rPr>
              <a:t>’</a:t>
            </a:r>
            <a:endParaRPr lang="en-US" altLang="en-US" sz="1800" b="1">
              <a:latin typeface="Arial" pitchFamily="34" charset="0"/>
            </a:endParaRPr>
          </a:p>
        </p:txBody>
      </p:sp>
      <p:pic>
        <p:nvPicPr>
          <p:cNvPr id="24580" name="Picture 1040" descr="beta_sheet_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638800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1041"/>
          <p:cNvSpPr txBox="1">
            <a:spLocks noChangeArrowheads="1"/>
          </p:cNvSpPr>
          <p:nvPr/>
        </p:nvSpPr>
        <p:spPr bwMode="auto">
          <a:xfrm>
            <a:off x="5972175" y="1600200"/>
            <a:ext cx="3095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/>
              <a:t>- notice the difference in H-bonding pattern between parallel and anti-parallel beta-sheets</a:t>
            </a:r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endParaRPr lang="en-US" altLang="en-US"/>
          </a:p>
          <a:p>
            <a:pPr eaLnBrk="1" hangingPunct="1">
              <a:lnSpc>
                <a:spcPts val="2200"/>
              </a:lnSpc>
              <a:spcBef>
                <a:spcPct val="10000"/>
              </a:spcBef>
            </a:pPr>
            <a:r>
              <a:rPr lang="en-US" altLang="en-US"/>
              <a:t>- also notice orientation of side chains relative to the sheets</a:t>
            </a:r>
            <a:endParaRPr lang="en-US" altLang="en-US" u="sng"/>
          </a:p>
        </p:txBody>
      </p:sp>
    </p:spTree>
    <p:extLst>
      <p:ext uri="{BB962C8B-B14F-4D97-AF65-F5344CB8AC3E}">
        <p14:creationId xmlns:p14="http://schemas.microsoft.com/office/powerpoint/2010/main" val="25928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Protein structure: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turns/loops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5057775" y="1711325"/>
            <a:ext cx="3500438" cy="4003675"/>
            <a:chOff x="720" y="1128"/>
            <a:chExt cx="2205" cy="2522"/>
          </a:xfrm>
        </p:grpSpPr>
        <p:pic>
          <p:nvPicPr>
            <p:cNvPr id="25613" name="Picture 4" descr="1RBXx5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6" t="6664" r="5775"/>
            <a:stretch>
              <a:fillRect/>
            </a:stretch>
          </p:blipFill>
          <p:spPr bwMode="auto">
            <a:xfrm>
              <a:off x="720" y="1128"/>
              <a:ext cx="2191" cy="2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5"/>
            <p:cNvSpPr txBox="1">
              <a:spLocks noChangeArrowheads="1"/>
            </p:cNvSpPr>
            <p:nvPr/>
          </p:nvSpPr>
          <p:spPr bwMode="auto">
            <a:xfrm>
              <a:off x="1652" y="3362"/>
              <a:ext cx="12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rgbClr val="FFCC66"/>
                  </a:solidFill>
                </a:rPr>
                <a:t>ribonuclease A</a:t>
              </a:r>
            </a:p>
          </p:txBody>
        </p:sp>
      </p:grpSp>
      <p:pic>
        <p:nvPicPr>
          <p:cNvPr id="25603" name="Picture 6" descr="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091" r="1007" b="1636"/>
          <a:stretch>
            <a:fillRect/>
          </a:stretch>
        </p:blipFill>
        <p:spPr bwMode="auto">
          <a:xfrm>
            <a:off x="654050" y="1300163"/>
            <a:ext cx="3995738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14375" y="3209925"/>
            <a:ext cx="3552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en-US"/>
              <a:t>- there are various types of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/>
              <a:t>turns, differing in the number of residues and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/>
              <a:t>H-bonding pattern</a:t>
            </a:r>
            <a:endParaRPr lang="en-US" altLang="en-US" u="sng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714375" y="4657725"/>
            <a:ext cx="3552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en-US" altLang="en-US">
                <a:solidFill>
                  <a:srgbClr val="006666"/>
                </a:solidFill>
              </a:rPr>
              <a:t>- loops are typically longer;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>
                <a:solidFill>
                  <a:srgbClr val="006666"/>
                </a:solidFill>
              </a:rPr>
              <a:t>they are often called coils and do not have a </a:t>
            </a:r>
            <a:r>
              <a:rPr lang="ja-JP" altLang="en-US">
                <a:solidFill>
                  <a:srgbClr val="006666"/>
                </a:solidFill>
              </a:rPr>
              <a:t>‘</a:t>
            </a:r>
            <a:r>
              <a:rPr lang="en-US" altLang="ja-JP">
                <a:solidFill>
                  <a:srgbClr val="006666"/>
                </a:solidFill>
              </a:rPr>
              <a:t>regular</a:t>
            </a:r>
            <a:r>
              <a:rPr lang="ja-JP" altLang="en-US">
                <a:solidFill>
                  <a:srgbClr val="006666"/>
                </a:solidFill>
              </a:rPr>
              <a:t>’</a:t>
            </a:r>
            <a:r>
              <a:rPr lang="en-US" altLang="ja-JP">
                <a:solidFill>
                  <a:srgbClr val="006666"/>
                </a:solidFill>
              </a:rPr>
              <a:t>,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>
                <a:solidFill>
                  <a:srgbClr val="006666"/>
                </a:solidFill>
              </a:rPr>
              <a:t>or repeating, structure</a:t>
            </a:r>
            <a:endParaRPr lang="en-US" altLang="en-US" u="sng">
              <a:solidFill>
                <a:srgbClr val="006666"/>
              </a:solidFill>
            </a:endParaRPr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 flipH="1">
            <a:off x="5305425" y="5467350"/>
            <a:ext cx="800100" cy="52387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4765675" y="5789613"/>
            <a:ext cx="3106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loop</a:t>
            </a:r>
          </a:p>
          <a:p>
            <a:pPr eaLnBrk="1" hangingPunct="1"/>
            <a:r>
              <a:rPr lang="en-US" altLang="en-US" sz="1800">
                <a:latin typeface="Arial" pitchFamily="34" charset="0"/>
              </a:rPr>
              <a:t>(usually exposed on surface)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 flipH="1" flipV="1">
            <a:off x="6238875" y="1504950"/>
            <a:ext cx="485775" cy="82867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5013325" y="12954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alpha-helix</a:t>
            </a:r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 flipH="1" flipV="1">
            <a:off x="7715250" y="1409700"/>
            <a:ext cx="381000" cy="1190625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6480175" y="1208088"/>
            <a:ext cx="126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beta-sheet</a:t>
            </a:r>
          </a:p>
        </p:txBody>
      </p:sp>
    </p:spTree>
    <p:extLst>
      <p:ext uri="{BB962C8B-B14F-4D97-AF65-F5344CB8AC3E}">
        <p14:creationId xmlns:p14="http://schemas.microsoft.com/office/powerpoint/2010/main" val="16278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Protein denaturants</a:t>
            </a:r>
            <a:endParaRPr lang="en-CA">
              <a:ea typeface="ＭＳ Ｐゴシック" charset="0"/>
              <a:cs typeface="ＭＳ Ｐゴシック" charset="0"/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6477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high temperatures</a:t>
            </a:r>
          </a:p>
          <a:p>
            <a:pPr eaLnBrk="1" hangingPunct="1"/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	- cause protein unfolding, aggregation</a:t>
            </a:r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low temperatures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	 </a:t>
            </a:r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- some proteins are sensitive to cold denaturation</a:t>
            </a:r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heavy metals (</a:t>
            </a:r>
            <a:r>
              <a:rPr lang="en-US" altLang="en-US" sz="2000" i="1" dirty="0">
                <a:cs typeface="Times New Roman" pitchFamily="18" charset="0"/>
              </a:rPr>
              <a:t>e.g.</a:t>
            </a:r>
            <a:r>
              <a:rPr lang="en-US" altLang="en-US" sz="2000" dirty="0">
                <a:cs typeface="Times New Roman" pitchFamily="18" charset="0"/>
              </a:rPr>
              <a:t>, lead, cadmium, etc.)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	 </a:t>
            </a:r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- highly toxic; efficiently induce the </a:t>
            </a:r>
            <a:r>
              <a:rPr lang="ja-JP" altLang="en-US" sz="2000" b="1" i="1" dirty="0">
                <a:solidFill>
                  <a:srgbClr val="000099"/>
                </a:solidFill>
                <a:cs typeface="Times New Roman" pitchFamily="18" charset="0"/>
              </a:rPr>
              <a:t>‘</a:t>
            </a:r>
            <a:r>
              <a:rPr lang="en-US" altLang="ja-JP" sz="2000" b="1" i="1" dirty="0">
                <a:solidFill>
                  <a:srgbClr val="000099"/>
                </a:solidFill>
                <a:cs typeface="Times New Roman" pitchFamily="18" charset="0"/>
              </a:rPr>
              <a:t>stress response</a:t>
            </a:r>
            <a:r>
              <a:rPr lang="ja-JP" altLang="en-US" sz="2000" b="1" i="1" dirty="0">
                <a:solidFill>
                  <a:srgbClr val="000099"/>
                </a:solidFill>
                <a:cs typeface="Times New Roman" pitchFamily="18" charset="0"/>
              </a:rPr>
              <a:t>’</a:t>
            </a:r>
            <a:endParaRPr lang="en-US" altLang="ja-JP" sz="2000" b="1" dirty="0">
              <a:cs typeface="Times New Roman" pitchFamily="18" charset="0"/>
            </a:endParaRP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</a:t>
            </a:r>
            <a:r>
              <a:rPr lang="en-US" altLang="en-US" sz="2000" dirty="0" err="1">
                <a:cs typeface="Times New Roman" pitchFamily="18" charset="0"/>
              </a:rPr>
              <a:t>proteotoxic</a:t>
            </a:r>
            <a:r>
              <a:rPr lang="en-US" altLang="en-US" sz="2000" dirty="0">
                <a:cs typeface="Times New Roman" pitchFamily="18" charset="0"/>
              </a:rPr>
              <a:t> agents (</a:t>
            </a:r>
            <a:r>
              <a:rPr lang="en-US" altLang="en-US" sz="2000" i="1" dirty="0">
                <a:cs typeface="Times New Roman" pitchFamily="18" charset="0"/>
              </a:rPr>
              <a:t>e.g.</a:t>
            </a:r>
            <a:r>
              <a:rPr lang="en-US" altLang="en-US" sz="2000" dirty="0">
                <a:cs typeface="Times New Roman" pitchFamily="18" charset="0"/>
              </a:rPr>
              <a:t>, alcohols, cross-linking agents, etc.) </a:t>
            </a: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oxygen radicals, ionizing radiation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	</a:t>
            </a:r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- cause permanent protein damage</a:t>
            </a: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• </a:t>
            </a:r>
            <a:r>
              <a:rPr lang="en-US" altLang="en-US" sz="2000" dirty="0" err="1">
                <a:cs typeface="Times New Roman" pitchFamily="18" charset="0"/>
              </a:rPr>
              <a:t>chaotropes</a:t>
            </a:r>
            <a:r>
              <a:rPr lang="en-US" altLang="en-US" sz="2000" dirty="0">
                <a:cs typeface="Times New Roman" pitchFamily="18" charset="0"/>
              </a:rPr>
              <a:t> (urea, guanidine hydrochloride, etc.)</a:t>
            </a:r>
          </a:p>
          <a:p>
            <a:pPr eaLnBrk="1" hangingPunct="1"/>
            <a:r>
              <a:rPr lang="en-US" altLang="en-US" sz="2000" dirty="0">
                <a:cs typeface="Times New Roman" pitchFamily="18" charset="0"/>
              </a:rPr>
              <a:t>	</a:t>
            </a:r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- highly potent at denaturing proteins;</a:t>
            </a:r>
          </a:p>
          <a:p>
            <a:pPr eaLnBrk="1" hangingPunct="1"/>
            <a:r>
              <a:rPr lang="en-US" altLang="en-US" sz="2000" i="1" dirty="0">
                <a:solidFill>
                  <a:srgbClr val="000099"/>
                </a:solidFill>
                <a:cs typeface="Times New Roman" pitchFamily="18" charset="0"/>
              </a:rPr>
              <a:t>	often used in protein folding studies</a:t>
            </a:r>
            <a:endParaRPr lang="en-US" altLang="en-US" sz="2000" dirty="0">
              <a:cs typeface="Times New Roman" pitchFamily="18" charset="0"/>
            </a:endParaRPr>
          </a:p>
          <a:p>
            <a:pPr eaLnBrk="1" hangingPunct="1"/>
            <a:endParaRPr lang="en-US" alt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Following the loss of structure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949325"/>
            <a:ext cx="82296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112963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2600"/>
              </a:lnSpc>
            </a:pPr>
            <a:r>
              <a:rPr lang="en-US" altLang="en-US" dirty="0">
                <a:cs typeface="Times New Roman" pitchFamily="18" charset="0"/>
              </a:rPr>
              <a:t>• loss of secondary structure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- 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the </a:t>
            </a:r>
            <a:r>
              <a:rPr lang="en-US" altLang="en-US" i="1" u="sng" dirty="0">
                <a:solidFill>
                  <a:srgbClr val="990033"/>
                </a:solidFill>
                <a:cs typeface="Times New Roman" pitchFamily="18" charset="0"/>
              </a:rPr>
              <a:t>far-UV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 circular dichroism spectrum of a protein changes at the so-called </a:t>
            </a:r>
            <a:r>
              <a:rPr lang="ja-JP" altLang="en-US" i="1" dirty="0">
                <a:solidFill>
                  <a:srgbClr val="990033"/>
                </a:solidFill>
                <a:cs typeface="Times New Roman" pitchFamily="18" charset="0"/>
              </a:rPr>
              <a:t>‘</a:t>
            </a:r>
            <a:r>
              <a:rPr lang="en-US" altLang="ja-JP" i="1" dirty="0">
                <a:solidFill>
                  <a:srgbClr val="990033"/>
                </a:solidFill>
                <a:cs typeface="Times New Roman" pitchFamily="18" charset="0"/>
              </a:rPr>
              <a:t>melting temperature</a:t>
            </a:r>
            <a:r>
              <a:rPr lang="ja-JP" altLang="en-US" i="1" dirty="0">
                <a:solidFill>
                  <a:srgbClr val="990033"/>
                </a:solidFill>
                <a:cs typeface="Times New Roman" pitchFamily="18" charset="0"/>
              </a:rPr>
              <a:t>’</a:t>
            </a:r>
            <a:r>
              <a:rPr lang="en-US" altLang="ja-JP" i="1" dirty="0">
                <a:solidFill>
                  <a:srgbClr val="990033"/>
                </a:solidFill>
                <a:cs typeface="Times New Roman" pitchFamily="18" charset="0"/>
              </a:rPr>
              <a:t> or T</a:t>
            </a:r>
            <a:r>
              <a:rPr lang="en-US" altLang="ja-JP" i="1" baseline="-25000" dirty="0">
                <a:solidFill>
                  <a:srgbClr val="990033"/>
                </a:solidFill>
                <a:cs typeface="Times New Roman" pitchFamily="18" charset="0"/>
              </a:rPr>
              <a:t>m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</a:t>
            </a:r>
            <a:r>
              <a:rPr lang="en-US" altLang="en-US" i="1" dirty="0">
                <a:solidFill>
                  <a:srgbClr val="006666"/>
                </a:solidFill>
                <a:cs typeface="Times New Roman" pitchFamily="18" charset="0"/>
              </a:rPr>
              <a:t>- fluorescence characteristics will likely also change</a:t>
            </a:r>
          </a:p>
          <a:p>
            <a:pPr eaLnBrk="1" hangingPunct="1">
              <a:lnSpc>
                <a:spcPts val="2600"/>
              </a:lnSpc>
            </a:pPr>
            <a:endParaRPr lang="en-US" altLang="en-US" i="1" dirty="0">
              <a:solidFill>
                <a:srgbClr val="990033"/>
              </a:solidFill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cs typeface="Times New Roman" pitchFamily="18" charset="0"/>
              </a:rPr>
              <a:t>• loss of tertiary structure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- 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the far- and </a:t>
            </a:r>
            <a:r>
              <a:rPr lang="en-US" altLang="en-US" i="1" u="sng" dirty="0">
                <a:solidFill>
                  <a:srgbClr val="990033"/>
                </a:solidFill>
                <a:cs typeface="Times New Roman" pitchFamily="18" charset="0"/>
              </a:rPr>
              <a:t>near-UV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 circular dichroism spectra of a protein change, but the Tm of both spectra may be different 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</a:t>
            </a:r>
            <a:r>
              <a:rPr lang="en-US" altLang="en-US" i="1" dirty="0">
                <a:solidFill>
                  <a:srgbClr val="006666"/>
                </a:solidFill>
                <a:cs typeface="Times New Roman" pitchFamily="18" charset="0"/>
              </a:rPr>
              <a:t>- fluorescence characteristics will likely also change</a:t>
            </a:r>
          </a:p>
          <a:p>
            <a:pPr eaLnBrk="1" hangingPunct="1">
              <a:lnSpc>
                <a:spcPts val="2600"/>
              </a:lnSpc>
            </a:pPr>
            <a:endParaRPr lang="en-US" altLang="en-US" dirty="0"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cs typeface="Times New Roman" pitchFamily="18" charset="0"/>
              </a:rPr>
              <a:t>• loss of activity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- 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the activity of a protein can be monitored over time</a:t>
            </a:r>
            <a:endParaRPr lang="en-US" altLang="en-US" i="1" dirty="0">
              <a:solidFill>
                <a:srgbClr val="006666"/>
              </a:solidFill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endParaRPr lang="en-US" altLang="en-US" dirty="0">
              <a:cs typeface="Times New Roman" pitchFamily="18" charset="0"/>
            </a:endParaRP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cs typeface="Times New Roman" pitchFamily="18" charset="0"/>
              </a:rPr>
              <a:t>• aggregation</a:t>
            </a:r>
          </a:p>
          <a:p>
            <a:pPr ea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990033"/>
                </a:solidFill>
                <a:cs typeface="Times New Roman" pitchFamily="18" charset="0"/>
              </a:rPr>
              <a:t>	 - 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can measure light scattering (e.g., at 320 nm) </a:t>
            </a:r>
            <a:r>
              <a:rPr lang="en-US" altLang="en-US" i="1" dirty="0" err="1">
                <a:solidFill>
                  <a:srgbClr val="990033"/>
                </a:solidFill>
                <a:cs typeface="Times New Roman" pitchFamily="18" charset="0"/>
              </a:rPr>
              <a:t>spectrophoto</a:t>
            </a:r>
            <a:r>
              <a:rPr lang="en-US" altLang="en-US" i="1" dirty="0">
                <a:solidFill>
                  <a:srgbClr val="990033"/>
                </a:solidFill>
                <a:cs typeface="Times New Roman" pitchFamily="18" charset="0"/>
              </a:rPr>
              <a:t>-metrically, or by detecting the protein in a precipitate</a:t>
            </a:r>
          </a:p>
        </p:txBody>
      </p:sp>
    </p:spTree>
    <p:extLst>
      <p:ext uri="{BB962C8B-B14F-4D97-AF65-F5344CB8AC3E}">
        <p14:creationId xmlns:p14="http://schemas.microsoft.com/office/powerpoint/2010/main" val="29605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z="6000" dirty="0" smtClean="0"/>
              <a:t>Vitamins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48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Polish biochemist Casimir Funk discovered vitamin B1 in 1912 in rice bran.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He proposed the complex be named "Vitamin" (vital amines)</a:t>
            </a:r>
            <a:r>
              <a:rPr lang="cs-CZ" alt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By the time it was shown that not all vitamins were </a:t>
            </a:r>
            <a:r>
              <a:rPr lang="en-US" altLang="en-US" sz="2400" i="1" smtClean="0"/>
              <a:t>amines</a:t>
            </a:r>
            <a:r>
              <a:rPr lang="en-US" altLang="en-US" sz="2400" smtClean="0"/>
              <a:t>, the word was already ubiquitous.</a:t>
            </a:r>
          </a:p>
        </p:txBody>
      </p:sp>
    </p:spTree>
    <p:extLst>
      <p:ext uri="{BB962C8B-B14F-4D97-AF65-F5344CB8AC3E}">
        <p14:creationId xmlns:p14="http://schemas.microsoft.com/office/powerpoint/2010/main" val="34485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- definition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An organic compound required as a nutrient in tiny amounts by an organisms.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 cannot be synthesized in sufficient quantities by an organism, and must be obtained from the diet.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Vitamins have diverse biological function: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hormone-like functions as regulators of mineral metabolism (vit. D),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regulators of cell and tissue growth and differentiation (some forms of vit. 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antioxidants (vit. E, 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enzyme cofactors (tightly bound to enzyme as a part of prosthetic group, coenzymes)</a:t>
            </a:r>
          </a:p>
        </p:txBody>
      </p:sp>
    </p:spTree>
    <p:extLst>
      <p:ext uri="{BB962C8B-B14F-4D97-AF65-F5344CB8AC3E}">
        <p14:creationId xmlns:p14="http://schemas.microsoft.com/office/powerpoint/2010/main" val="19808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classification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/>
              <a:t>Lipid-soluble vitamins</a:t>
            </a:r>
            <a:r>
              <a:rPr lang="en-US" altLang="en-US" sz="2400" smtClean="0"/>
              <a:t> (A, D, E and K) </a:t>
            </a:r>
            <a:endParaRPr lang="cs-CZ" alt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hydrophobic compounds, absorbed efficiently with lipids,</a:t>
            </a:r>
          </a:p>
          <a:p>
            <a:pPr eaLnBrk="1" hangingPunct="1"/>
            <a:r>
              <a:rPr lang="en-US" altLang="en-US" sz="2400" smtClean="0"/>
              <a:t>transport in the blood in lipoproteins or attached to </a:t>
            </a:r>
            <a:r>
              <a:rPr lang="en-US" altLang="en-US" sz="2400" i="1" smtClean="0"/>
              <a:t>specific binding proteins</a:t>
            </a:r>
            <a:r>
              <a:rPr lang="cs-CZ" altLang="en-US" sz="2400" i="1" smtClean="0"/>
              <a:t>,</a:t>
            </a:r>
            <a:endParaRPr lang="en-US" altLang="en-US" sz="2400" i="1" smtClean="0"/>
          </a:p>
          <a:p>
            <a:pPr eaLnBrk="1" hangingPunct="1"/>
            <a:r>
              <a:rPr lang="en-US" altLang="en-US" sz="2400" smtClean="0"/>
              <a:t>more likely to accumulate in the body,</a:t>
            </a:r>
          </a:p>
          <a:p>
            <a:pPr eaLnBrk="1" hangingPunct="1"/>
            <a:r>
              <a:rPr lang="en-US" altLang="en-US" sz="2400" smtClean="0"/>
              <a:t>more likely to lead to </a:t>
            </a:r>
            <a:r>
              <a:rPr lang="en-US" altLang="en-US" sz="2400" i="1" smtClean="0"/>
              <a:t>hypervitaminosis</a:t>
            </a:r>
          </a:p>
        </p:txBody>
      </p:sp>
    </p:spTree>
    <p:extLst>
      <p:ext uri="{BB962C8B-B14F-4D97-AF65-F5344CB8AC3E}">
        <p14:creationId xmlns:p14="http://schemas.microsoft.com/office/powerpoint/2010/main" val="12448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classification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/>
              <a:t>Water-soluble vitamins</a:t>
            </a:r>
            <a:r>
              <a:rPr lang="en-US" altLang="en-US" sz="2400" smtClean="0"/>
              <a:t> - 8 B vitamins and vitamin C</a:t>
            </a:r>
            <a:endParaRPr lang="cs-CZ" alt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z="2400" smtClean="0"/>
              <a:t>Function</a:t>
            </a:r>
            <a:r>
              <a:rPr lang="cs-CZ" altLang="en-US" sz="2400" smtClean="0"/>
              <a:t>:</a:t>
            </a:r>
            <a:r>
              <a:rPr lang="en-US" altLang="en-US" sz="2400" smtClean="0"/>
              <a:t> mainly as enzyme cofactors,</a:t>
            </a:r>
          </a:p>
          <a:p>
            <a:pPr eaLnBrk="1" hangingPunct="1"/>
            <a:r>
              <a:rPr lang="en-US" altLang="en-US" sz="2400" smtClean="0"/>
              <a:t>hydrophilic compounds dissolve easily in water, </a:t>
            </a:r>
          </a:p>
          <a:p>
            <a:pPr eaLnBrk="1" hangingPunct="1"/>
            <a:r>
              <a:rPr lang="en-US" altLang="en-US" sz="2400" smtClean="0"/>
              <a:t>not readily stored, excreted from the body,</a:t>
            </a:r>
          </a:p>
          <a:p>
            <a:pPr eaLnBrk="1" hangingPunct="1"/>
            <a:r>
              <a:rPr lang="en-US" altLang="en-US" sz="2400" smtClean="0"/>
              <a:t>their consistent daily intake is important.</a:t>
            </a:r>
            <a:endParaRPr lang="cs-CZ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 Many types of water-soluble vitamins are synthesized by bacteria.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1534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Lipid-soluble vitamins</a:t>
            </a:r>
            <a:br>
              <a:rPr lang="cs-CZ" altLang="en-US" smtClean="0"/>
            </a:br>
            <a:r>
              <a:rPr lang="cs-CZ" altLang="en-US" smtClean="0"/>
              <a:t>Vitamin 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017713"/>
            <a:ext cx="41052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smtClean="0"/>
              <a:t>Retinol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Biologically active forms - </a:t>
            </a:r>
            <a:r>
              <a:rPr lang="en-US" altLang="en-US" sz="2000" i="1" smtClean="0"/>
              <a:t>retinoids</a:t>
            </a:r>
            <a:r>
              <a:rPr lang="en-US" altLang="en-US" sz="2000" smtClean="0"/>
              <a:t>: retinol, retinal, retinoid acid.</a:t>
            </a:r>
            <a:endParaRPr lang="cs-CZ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Major vit. A precursors (provitamins)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000" smtClean="0"/>
              <a:t> plants </a:t>
            </a:r>
            <a:r>
              <a:rPr lang="en-US" altLang="en-US" sz="2000" i="1" smtClean="0"/>
              <a:t>carotenoids</a:t>
            </a:r>
            <a:r>
              <a:rPr lang="en-US" altLang="en-US" sz="2000" smtClean="0"/>
              <a:t>.</a:t>
            </a:r>
            <a:endParaRPr lang="cs-CZ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Foodstaf of animals origin contain most of vit. A in the form of esters (retinylpalmi</a:t>
            </a:r>
            <a:r>
              <a:rPr lang="cs-CZ" altLang="en-US" sz="2000" smtClean="0"/>
              <a:t>-</a:t>
            </a:r>
            <a:r>
              <a:rPr lang="en-US" altLang="en-US" sz="2000" smtClean="0"/>
              <a:t>tates) – </a:t>
            </a:r>
            <a:r>
              <a:rPr lang="en-US" altLang="en-US" sz="2000" i="1" smtClean="0"/>
              <a:t>retinol </a:t>
            </a:r>
            <a:r>
              <a:rPr lang="en-US" altLang="en-US" sz="2000" smtClean="0"/>
              <a:t>and</a:t>
            </a:r>
            <a:r>
              <a:rPr lang="en-US" altLang="en-US" sz="2000" i="1" smtClean="0"/>
              <a:t> long fatty acid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87900" y="2295525"/>
            <a:ext cx="417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0">
                <a:solidFill>
                  <a:schemeClr val="tx2"/>
                </a:solidFill>
              </a:rPr>
              <a:t>Cyklohexan</a:t>
            </a:r>
            <a:r>
              <a:rPr lang="en-US" altLang="en-US" sz="2000" b="0">
                <a:solidFill>
                  <a:schemeClr val="tx2"/>
                </a:solidFill>
              </a:rPr>
              <a:t> </a:t>
            </a:r>
            <a:r>
              <a:rPr lang="cs-CZ" altLang="en-US" sz="2000" b="0">
                <a:solidFill>
                  <a:schemeClr val="tx2"/>
                </a:solidFill>
              </a:rPr>
              <a:t>ring and isoprenoid chain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135313"/>
            <a:ext cx="4751387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3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>
                <a:ea typeface="+mj-ea"/>
              </a:rPr>
              <a:t>Types of amino acids</a:t>
            </a:r>
            <a:endParaRPr lang="en-GB">
              <a:ea typeface="+mj-ea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 smtClean="0"/>
              <a:t>Amino end and carboxyl end can be ionised NH</a:t>
            </a:r>
            <a:r>
              <a:rPr lang="en-GB" altLang="en-US" sz="2800" baseline="-25000" dirty="0" smtClean="0"/>
              <a:t>3</a:t>
            </a:r>
            <a:r>
              <a:rPr lang="en-GB" altLang="en-US" sz="2800" baseline="30000" dirty="0" smtClean="0"/>
              <a:t>+</a:t>
            </a:r>
            <a:r>
              <a:rPr lang="en-GB" altLang="en-US" sz="2800" dirty="0" smtClean="0"/>
              <a:t> and COO</a:t>
            </a:r>
            <a:r>
              <a:rPr lang="en-GB" altLang="en-US" sz="2800" baseline="30000" dirty="0" smtClean="0"/>
              <a:t>-</a:t>
            </a:r>
            <a:r>
              <a:rPr lang="en-GB" altLang="en-US" sz="2800" dirty="0" smtClean="0"/>
              <a:t> to give acidic and basic characteristics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At pH 7 both groups are ionised</a:t>
            </a:r>
          </a:p>
          <a:p>
            <a:pPr marL="0" indent="0">
              <a:buNone/>
            </a:pPr>
            <a:endParaRPr lang="en-GB" altLang="en-US" sz="2800" dirty="0" smtClean="0"/>
          </a:p>
          <a:p>
            <a:r>
              <a:rPr lang="en-GB" altLang="en-US" sz="2800" dirty="0" smtClean="0"/>
              <a:t>The residues are side chains which give the individual properties to the amino acid (acidic, basic, neutral and nonpolar).</a:t>
            </a:r>
            <a:endParaRPr lang="en-GB" altLang="en-US" sz="2800" dirty="0" smtClean="0">
              <a:latin typeface="Courier New" pitchFamily="49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6276975"/>
            <a:ext cx="2171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32119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2347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60" presetClass="entr" presetSubtype="2347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97160" presetClass="entr" presetSubtype="234764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981075"/>
            <a:ext cx="53832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6363" y="1916113"/>
            <a:ext cx="3529012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altLang="en-US" sz="1600" b="0"/>
              <a:t> Retonol esters 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→ hydrolysis by  pancreatic enzymes to retinol.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altLang="en-US" sz="1600" b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altLang="en-US" sz="1600" b="0">
                <a:latin typeface="Symbol" pitchFamily="18" charset="2"/>
                <a:cs typeface="Arial" pitchFamily="34" charset="0"/>
              </a:rPr>
              <a:t> b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-</a:t>
            </a:r>
            <a:r>
              <a:rPr lang="cs-CZ" altLang="en-US" sz="1600" b="0"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aroten is cleaved to retinal by </a:t>
            </a:r>
            <a:r>
              <a:rPr lang="en-US" altLang="en-US" sz="1600" b="0" i="1">
                <a:latin typeface="Symbol" pitchFamily="18" charset="2"/>
                <a:cs typeface="Arial" pitchFamily="34" charset="0"/>
              </a:rPr>
              <a:t>b</a:t>
            </a:r>
            <a:r>
              <a:rPr lang="en-US" altLang="en-US" sz="1600" b="0" i="1">
                <a:latin typeface="Arial" pitchFamily="34" charset="0"/>
                <a:cs typeface="Arial" pitchFamily="34" charset="0"/>
              </a:rPr>
              <a:t>-</a:t>
            </a:r>
            <a:r>
              <a:rPr lang="cs-CZ" altLang="en-US" sz="1600" b="0" i="1"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1600" b="0" i="1">
                <a:latin typeface="Arial" pitchFamily="34" charset="0"/>
                <a:cs typeface="Arial" pitchFamily="34" charset="0"/>
              </a:rPr>
              <a:t>aroten</a:t>
            </a:r>
            <a:r>
              <a:rPr lang="cs-CZ" altLang="en-US" sz="1600" b="0" i="1">
                <a:latin typeface="Arial" pitchFamily="34" charset="0"/>
                <a:cs typeface="Arial" pitchFamily="34" charset="0"/>
              </a:rPr>
              <a:t>e 15,15´</a:t>
            </a:r>
            <a:r>
              <a:rPr lang="en-US" altLang="en-US" sz="1600" b="0" i="1">
                <a:latin typeface="Arial" pitchFamily="34" charset="0"/>
                <a:cs typeface="Arial" pitchFamily="34" charset="0"/>
              </a:rPr>
              <a:t> dioxygen</a:t>
            </a:r>
            <a:r>
              <a:rPr lang="cs-CZ" altLang="en-US" sz="1600" b="0" i="1">
                <a:latin typeface="Arial" pitchFamily="34" charset="0"/>
                <a:cs typeface="Arial" pitchFamily="34" charset="0"/>
              </a:rPr>
              <a:t>ase </a:t>
            </a:r>
            <a:r>
              <a:rPr lang="cs-CZ" altLang="en-US" sz="1600" b="0">
                <a:latin typeface="Arial" pitchFamily="34" charset="0"/>
                <a:cs typeface="Arial" pitchFamily="34" charset="0"/>
              </a:rPr>
              <a:t>(cofactors iron and bile salts)</a:t>
            </a:r>
            <a:r>
              <a:rPr lang="en-US" altLang="en-US" sz="1600" b="0" i="1">
                <a:latin typeface="Arial" pitchFamily="34" charset="0"/>
                <a:cs typeface="Arial" pitchFamily="34" charset="0"/>
              </a:rPr>
              <a:t>.</a:t>
            </a:r>
            <a:endParaRPr lang="en-US" altLang="en-US" sz="1600" b="0" i="1">
              <a:latin typeface="Symbol" pitchFamily="18" charset="2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altLang="en-US" sz="1600" b="0" i="1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altLang="en-US" sz="1600" b="0">
                <a:latin typeface="Arial" pitchFamily="34" charset="0"/>
                <a:cs typeface="Arial" pitchFamily="34" charset="0"/>
              </a:rPr>
              <a:t> Intestinal cells → esterification of retinol → transported in chylomicrons. 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altLang="en-US" sz="1600" b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altLang="en-US" sz="1600" b="0">
                <a:latin typeface="Arial" pitchFamily="34" charset="0"/>
                <a:cs typeface="Arial" pitchFamily="34" charset="0"/>
              </a:rPr>
              <a:t> Remnants of chylomicrons → liver→ esterification (</a:t>
            </a:r>
            <a:r>
              <a:rPr lang="en-US" altLang="en-US" sz="1600" b="0"/>
              <a:t>if the concentration exceeds 100 mg</a:t>
            </a:r>
            <a:r>
              <a:rPr lang="cs-CZ" altLang="en-US" sz="1600" b="0"/>
              <a:t>,</a:t>
            </a:r>
            <a:r>
              <a:rPr lang="en-US" altLang="en-US" sz="1600" b="0"/>
              <a:t> esters are stored</a:t>
            </a:r>
            <a:r>
              <a:rPr lang="en-US" altLang="en-US" sz="1800" b="0"/>
              <a:t> 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endParaRPr lang="en-US" altLang="en-US" sz="1600" b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cs-CZ" altLang="en-US" sz="1600" b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Transport of retinol to targe</a:t>
            </a:r>
            <a:r>
              <a:rPr lang="cs-CZ" altLang="en-US" sz="1600" b="0"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1600" b="0">
                <a:latin typeface="Arial" pitchFamily="34" charset="0"/>
                <a:cs typeface="Arial" pitchFamily="34" charset="0"/>
              </a:rPr>
              <a:t> organs tightly bound to retinol-binding protein, RBP.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3188" y="188913"/>
            <a:ext cx="6597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600" b="0">
                <a:solidFill>
                  <a:schemeClr val="tx2"/>
                </a:solidFill>
              </a:rPr>
              <a:t>Vit. A transport and metabolism</a:t>
            </a:r>
          </a:p>
        </p:txBody>
      </p:sp>
    </p:spTree>
    <p:extLst>
      <p:ext uri="{BB962C8B-B14F-4D97-AF65-F5344CB8AC3E}">
        <p14:creationId xmlns:p14="http://schemas.microsoft.com/office/powerpoint/2010/main" val="22095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and vision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2017713"/>
            <a:ext cx="51482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Vit. A is necessary to form </a:t>
            </a:r>
            <a:r>
              <a:rPr lang="en-US" altLang="en-US" sz="2000" b="1" smtClean="0">
                <a:solidFill>
                  <a:schemeClr val="tx2"/>
                </a:solidFill>
              </a:rPr>
              <a:t>rhodopsin </a:t>
            </a:r>
            <a:r>
              <a:rPr lang="en-US" altLang="en-US" sz="2000" smtClean="0"/>
              <a:t>(</a:t>
            </a:r>
            <a:r>
              <a:rPr lang="en-US" altLang="en-US" sz="2000" i="1" smtClean="0"/>
              <a:t>in rodes</a:t>
            </a:r>
            <a:r>
              <a:rPr lang="cs-CZ" altLang="en-US" sz="2000" i="1" smtClean="0"/>
              <a:t>, night vision</a:t>
            </a:r>
            <a:r>
              <a:rPr lang="cs-CZ" altLang="en-US" sz="2000" smtClean="0"/>
              <a:t>)</a:t>
            </a:r>
            <a:r>
              <a:rPr lang="en-US" altLang="en-US" sz="2000" smtClean="0"/>
              <a:t> and </a:t>
            </a:r>
            <a:r>
              <a:rPr lang="en-US" altLang="en-US" sz="2000" b="1" smtClean="0">
                <a:solidFill>
                  <a:schemeClr val="tx2"/>
                </a:solidFill>
              </a:rPr>
              <a:t>iodopsin</a:t>
            </a:r>
            <a:r>
              <a:rPr lang="cs-CZ" altLang="en-US" sz="2000" b="1" smtClean="0">
                <a:solidFill>
                  <a:schemeClr val="tx2"/>
                </a:solidFill>
              </a:rPr>
              <a:t>s </a:t>
            </a:r>
            <a:r>
              <a:rPr lang="cs-CZ" altLang="en-US" sz="2000" smtClean="0"/>
              <a:t>(</a:t>
            </a:r>
            <a:r>
              <a:rPr lang="cs-CZ" altLang="en-US" sz="2000" b="1" smtClean="0"/>
              <a:t>photopsins</a:t>
            </a:r>
            <a:r>
              <a:rPr lang="cs-CZ" altLang="en-US" sz="2000" smtClean="0"/>
              <a:t>, </a:t>
            </a:r>
            <a:r>
              <a:rPr lang="en-US" altLang="en-US" sz="2000" i="1" smtClean="0"/>
              <a:t>in cones</a:t>
            </a:r>
            <a:r>
              <a:rPr lang="cs-CZ" altLang="en-US" sz="2000" i="1" smtClean="0"/>
              <a:t> – color vision</a:t>
            </a:r>
            <a:r>
              <a:rPr lang="en-US" altLang="en-US" sz="2000" smtClean="0"/>
              <a:t>) - visual pigment.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Retinaldehyd is a prosthetic group of light-sensitive opsin protein.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In the retina, all-</a:t>
            </a:r>
            <a:r>
              <a:rPr lang="en-US" altLang="en-US" sz="2000" i="1" smtClean="0"/>
              <a:t>trans</a:t>
            </a:r>
            <a:r>
              <a:rPr lang="en-US" altLang="en-US" sz="2000" smtClean="0"/>
              <a:t>-retinol is isomerized to 11-</a:t>
            </a:r>
            <a:r>
              <a:rPr lang="en-US" altLang="en-US" sz="2000" i="1" smtClean="0"/>
              <a:t>cis</a:t>
            </a:r>
            <a:r>
              <a:rPr lang="en-US" altLang="en-US" sz="2000" smtClean="0"/>
              <a:t>-retinol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000" smtClean="0"/>
              <a:t>oxidized to 11-</a:t>
            </a:r>
            <a:r>
              <a:rPr lang="en-US" altLang="en-US" sz="2000" i="1" smtClean="0"/>
              <a:t>cis</a:t>
            </a:r>
            <a:r>
              <a:rPr lang="en-US" altLang="en-US" sz="2000" smtClean="0"/>
              <a:t>-retinaldehyd, this rea</a:t>
            </a:r>
            <a:r>
              <a:rPr lang="cs-CZ" altLang="en-US" sz="2000" smtClean="0"/>
              <a:t>ct</a:t>
            </a:r>
            <a:r>
              <a:rPr lang="en-US" altLang="en-US" sz="2000" smtClean="0"/>
              <a:t>s with opsin (Lys)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000" smtClean="0"/>
              <a:t> to form the holoprotein </a:t>
            </a:r>
            <a:r>
              <a:rPr lang="en-US" altLang="en-US" sz="2000" i="1" smtClean="0"/>
              <a:t>rhodopsin</a:t>
            </a:r>
            <a:r>
              <a:rPr lang="en-US" altLang="en-US" sz="20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Absorption of light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000" smtClean="0"/>
              <a:t> conformation changes of opsin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000" smtClean="0">
                <a:cs typeface="Arial" pitchFamily="34" charset="0"/>
              </a:rPr>
              <a:t>photorhodopsin</a:t>
            </a:r>
            <a:r>
              <a:rPr lang="en-US" altLang="en-US" sz="2000" smtClean="0"/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727200"/>
            <a:ext cx="37147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and vision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122488"/>
            <a:ext cx="41767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The following is a series of izomerisation→ initiation of nerve impulse.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The final step is hydrolysis to release all-</a:t>
            </a:r>
            <a:r>
              <a:rPr lang="en-GB" altLang="en-US" sz="2000" i="1" smtClean="0"/>
              <a:t>trans</a:t>
            </a:r>
            <a:r>
              <a:rPr lang="en-GB" altLang="en-US" sz="2000" smtClean="0"/>
              <a:t>-retinaldehyde and opsin.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Deficiency of vit. A leads to night blindness.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Vitamin A is an important antioxidant.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89138"/>
            <a:ext cx="489743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7675" y="2508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</p:spTree>
    <p:extLst>
      <p:ext uri="{BB962C8B-B14F-4D97-AF65-F5344CB8AC3E}">
        <p14:creationId xmlns:p14="http://schemas.microsoft.com/office/powerpoint/2010/main" val="13372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and other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075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000" smtClean="0"/>
              <a:t>Transcription and cell differentiation</a:t>
            </a:r>
          </a:p>
          <a:p>
            <a:pPr eaLnBrk="1" hangingPunct="1">
              <a:lnSpc>
                <a:spcPct val="70000"/>
              </a:lnSpc>
            </a:pPr>
            <a:r>
              <a:rPr lang="en-GB" altLang="en-US" sz="1800" smtClean="0"/>
              <a:t>Retinoic acid regulates the transcription of genes - acts through nuclear receptors (steroid-like receptors).</a:t>
            </a:r>
            <a:r>
              <a:rPr lang="en-GB" altLang="en-US" sz="2800" smtClean="0"/>
              <a:t> </a:t>
            </a: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1800" smtClean="0"/>
              <a:t>By binding to various nuclear receptors, vit. A stimulates (</a:t>
            </a:r>
            <a:r>
              <a:rPr lang="en-GB" altLang="en-US" sz="1600" smtClean="0"/>
              <a:t>RAR – retinoid acid receptor) </a:t>
            </a:r>
            <a:r>
              <a:rPr lang="en-GB" altLang="en-US" sz="1800" smtClean="0"/>
              <a:t>or inhibits </a:t>
            </a:r>
            <a:r>
              <a:rPr lang="en-GB" altLang="en-US" sz="1600" smtClean="0"/>
              <a:t>(RXR- retinoid „X“ receptor) </a:t>
            </a:r>
            <a:r>
              <a:rPr lang="en-GB" altLang="en-US" sz="1800" smtClean="0"/>
              <a:t>transcription of genes</a:t>
            </a:r>
            <a:r>
              <a:rPr lang="en-GB" altLang="en-US" sz="1600" smtClean="0"/>
              <a:t> </a:t>
            </a:r>
            <a:r>
              <a:rPr lang="en-GB" altLang="en-US" sz="1800" smtClean="0"/>
              <a:t>transcription. All-</a:t>
            </a:r>
            <a:r>
              <a:rPr lang="en-GB" altLang="en-US" sz="1800" i="1" smtClean="0"/>
              <a:t>trans</a:t>
            </a:r>
            <a:r>
              <a:rPr lang="en-GB" altLang="en-US" sz="1800" smtClean="0"/>
              <a:t>-retinoic acid binds to RAR and 9-</a:t>
            </a:r>
            <a:r>
              <a:rPr lang="en-GB" altLang="en-US" sz="1800" i="1" smtClean="0"/>
              <a:t>cis</a:t>
            </a:r>
            <a:r>
              <a:rPr lang="en-GB" altLang="en-US" sz="1800" smtClean="0"/>
              <a:t>-retinoic acid binds to RXR.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smtClean="0"/>
              <a:t>Retinoic acid is necessary for the function and maintenance of epithelial tissues.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1917700" y="3429000"/>
            <a:ext cx="5057775" cy="582613"/>
            <a:chOff x="563" y="2281"/>
            <a:chExt cx="3186" cy="367"/>
          </a:xfrm>
        </p:grpSpPr>
        <p:sp>
          <p:nvSpPr>
            <p:cNvPr id="12295" name="Text Box 5"/>
            <p:cNvSpPr txBox="1">
              <a:spLocks noChangeArrowheads="1"/>
            </p:cNvSpPr>
            <p:nvPr/>
          </p:nvSpPr>
          <p:spPr bwMode="auto">
            <a:xfrm>
              <a:off x="563" y="2281"/>
              <a:ext cx="31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800" b="0"/>
                <a:t>Retinol		retinal		retinoic acid</a:t>
              </a:r>
            </a:p>
          </p:txBody>
        </p:sp>
        <p:sp>
          <p:nvSpPr>
            <p:cNvPr id="12296" name="Text Box 6"/>
            <p:cNvSpPr txBox="1">
              <a:spLocks noChangeArrowheads="1"/>
            </p:cNvSpPr>
            <p:nvPr/>
          </p:nvSpPr>
          <p:spPr bwMode="auto">
            <a:xfrm>
              <a:off x="930" y="2494"/>
              <a:ext cx="99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000">
                  <a:solidFill>
                    <a:schemeClr val="hlink"/>
                  </a:solidFill>
                </a:rPr>
                <a:t>Retinol dehydrogease</a:t>
              </a:r>
            </a:p>
          </p:txBody>
        </p:sp>
        <p:sp>
          <p:nvSpPr>
            <p:cNvPr id="12297" name="Text Box 7"/>
            <p:cNvSpPr txBox="1">
              <a:spLocks noChangeArrowheads="1"/>
            </p:cNvSpPr>
            <p:nvPr/>
          </p:nvSpPr>
          <p:spPr bwMode="auto">
            <a:xfrm>
              <a:off x="1973" y="2494"/>
              <a:ext cx="133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en-US" sz="1000">
                  <a:solidFill>
                    <a:schemeClr val="hlink"/>
                  </a:solidFill>
                </a:rPr>
                <a:t>Retinaldehyde dehydrogenasa</a:t>
              </a:r>
            </a:p>
          </p:txBody>
        </p:sp>
      </p:grp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2843213" y="3789363"/>
            <a:ext cx="865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4643438" y="3789363"/>
            <a:ext cx="865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- deficiency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The early sign </a:t>
            </a:r>
            <a:r>
              <a:rPr lang="en-US" altLang="en-US" sz="2000" smtClean="0">
                <a:cs typeface="Arial" pitchFamily="34" charset="0"/>
              </a:rPr>
              <a:t>→ </a:t>
            </a:r>
            <a:r>
              <a:rPr lang="en-US" altLang="en-US" sz="2000" smtClean="0"/>
              <a:t>a loss of sensitivity to green light,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prolonged deficiency </a:t>
            </a:r>
            <a:r>
              <a:rPr lang="en-US" altLang="en-US" sz="1800" smtClean="0">
                <a:cs typeface="Arial" pitchFamily="34" charset="0"/>
              </a:rPr>
              <a:t>→ impairment to adapt to dim light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cs typeface="Arial" pitchFamily="34" charset="0"/>
              </a:rPr>
              <a:t>more prolonged deficiency leads to night blindness</a:t>
            </a:r>
            <a:endParaRPr lang="cs-CZ" altLang="en-US" sz="1800" smtClean="0"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en-US" sz="1800" smtClean="0"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Ever escalated deficiency leads to </a:t>
            </a:r>
            <a:r>
              <a:rPr lang="en-US" altLang="en-US" sz="2000" b="1" i="1" smtClean="0"/>
              <a:t>squamous</a:t>
            </a:r>
            <a:r>
              <a:rPr lang="en-US" altLang="en-US" sz="2000" i="1" smtClean="0"/>
              <a:t> </a:t>
            </a:r>
            <a:r>
              <a:rPr lang="en-US" altLang="en-US" sz="2000" b="1" i="1" smtClean="0"/>
              <a:t>metaplasia</a:t>
            </a:r>
            <a:r>
              <a:rPr lang="en-US" altLang="en-US" sz="2000" smtClean="0"/>
              <a:t>  - columnar epithelia are transformed into  </a:t>
            </a:r>
            <a:r>
              <a:rPr lang="en-US" altLang="en-US" sz="2000" smtClean="0">
                <a:cs typeface="Arial" pitchFamily="34" charset="0"/>
              </a:rPr>
              <a:t>heavily keratinized squamous epithelia</a:t>
            </a:r>
            <a:r>
              <a:rPr lang="cs-CZ" altLang="en-US" sz="2000" smtClean="0"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>
                <a:cs typeface="Arial" pitchFamily="34" charset="0"/>
              </a:rPr>
              <a:t>The conjunctiva loses mucus-secreting cells → glykoprotein content of the tears is reduced →  </a:t>
            </a:r>
            <a:r>
              <a:rPr lang="en-US" altLang="en-US" sz="2000" b="1" i="1" smtClean="0">
                <a:cs typeface="Arial" pitchFamily="34" charset="0"/>
              </a:rPr>
              <a:t>xeroftalmia</a:t>
            </a:r>
            <a:r>
              <a:rPr lang="en-US" altLang="en-US" sz="2000" smtClean="0">
                <a:cs typeface="Arial" pitchFamily="34" charset="0"/>
              </a:rPr>
              <a:t> ( „dry eyes“)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>
                <a:cs typeface="Arial" pitchFamily="34" charset="0"/>
              </a:rPr>
              <a:t>Often complication -  bacterial or chlamidial infec</a:t>
            </a:r>
            <a:r>
              <a:rPr lang="cs-CZ" altLang="en-US" sz="1800" smtClean="0">
                <a:cs typeface="Arial" pitchFamily="34" charset="0"/>
              </a:rPr>
              <a:t>t</a:t>
            </a:r>
            <a:r>
              <a:rPr lang="en-US" altLang="en-US" sz="1800" smtClean="0">
                <a:cs typeface="Arial" pitchFamily="34" charset="0"/>
              </a:rPr>
              <a:t>ion which results in perforation of the cornea and blindness</a:t>
            </a:r>
          </a:p>
        </p:txBody>
      </p:sp>
    </p:spTree>
    <p:extLst>
      <p:ext uri="{BB962C8B-B14F-4D97-AF65-F5344CB8AC3E}">
        <p14:creationId xmlns:p14="http://schemas.microsoft.com/office/powerpoint/2010/main" val="5324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- deficiency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000" smtClean="0"/>
              <a:t>T</a:t>
            </a:r>
            <a:r>
              <a:rPr lang="en-GB" altLang="en-US" sz="2000" smtClean="0"/>
              <a:t>ransformation of respiratory epithelium – </a:t>
            </a:r>
            <a:r>
              <a:rPr lang="en-GB" altLang="en-US" sz="2000" i="1" smtClean="0"/>
              <a:t>loss of protective airway function</a:t>
            </a:r>
            <a:r>
              <a:rPr lang="en-GB" altLang="en-US" sz="2000" smtClean="0"/>
              <a:t> (antibacterial properties) 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→ bronchitis.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Conversion of the urinary tract epithelium </a:t>
            </a:r>
            <a:r>
              <a:rPr lang="en-GB" altLang="en-US" sz="2000" smtClean="0">
                <a:latin typeface="Arial" pitchFamily="34" charset="0"/>
                <a:cs typeface="Arial" pitchFamily="34" charset="0"/>
              </a:rPr>
              <a:t>→  </a:t>
            </a:r>
            <a:r>
              <a:rPr lang="en-GB" altLang="en-US" sz="2000" i="1" smtClean="0"/>
              <a:t>higher frequency of urinary stone formation</a:t>
            </a:r>
            <a:r>
              <a:rPr lang="en-GB" alt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i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Immunosuppression</a:t>
            </a:r>
            <a:endParaRPr lang="en-GB" altLang="en-US" sz="20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Impairment of reproductive function (both in men and women).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Worldwide deficienc</a:t>
            </a:r>
            <a:r>
              <a:rPr lang="cs-CZ" altLang="en-US" sz="2000" smtClean="0"/>
              <a:t>y</a:t>
            </a:r>
            <a:r>
              <a:rPr lang="en-GB" altLang="en-US" sz="2000" smtClean="0"/>
              <a:t> of vit. A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3 – 10 mil. chi</a:t>
            </a:r>
            <a:r>
              <a:rPr lang="cs-CZ" altLang="en-US" sz="2000" smtClean="0"/>
              <a:t>l</a:t>
            </a:r>
            <a:r>
              <a:rPr lang="en-GB" altLang="en-US" sz="2000" smtClean="0"/>
              <a:t>dren become xerophtalmic every year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smtClean="0"/>
              <a:t>250 000 to 500 000 go to blindness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smtClean="0"/>
              <a:t>1 million die from infections</a:t>
            </a:r>
          </a:p>
        </p:txBody>
      </p:sp>
    </p:spTree>
    <p:extLst>
      <p:ext uri="{BB962C8B-B14F-4D97-AF65-F5344CB8AC3E}">
        <p14:creationId xmlns:p14="http://schemas.microsoft.com/office/powerpoint/2010/main" val="28190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A - toxicity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Toxic dose: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smtClean="0"/>
              <a:t>single dose of more than 200 mg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1800" smtClean="0"/>
              <a:t>more than 40 mg per day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Acute symptoms - headache, vomiting, impaired consciousness.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Chronic intoxication – weight loss, vomiting, pain in joints, muscles, blurred vision, hair loss, excessive bone growth.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smtClean="0"/>
              <a:t>Both vit. A excess and deficiency in pregnancy are </a:t>
            </a:r>
            <a:r>
              <a:rPr lang="en-GB" altLang="en-US" sz="2000" i="1" smtClean="0"/>
              <a:t>teratogenic</a:t>
            </a:r>
            <a:r>
              <a:rPr lang="en-GB" altLang="en-US" sz="2000" smtClean="0"/>
              <a:t> – retinoic acid is gene regulator during early fetal development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i="1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000" i="1" smtClean="0"/>
              <a:t>Carotenoids </a:t>
            </a:r>
            <a:r>
              <a:rPr lang="en-GB" altLang="en-US" sz="2000" smtClean="0"/>
              <a:t>are no</a:t>
            </a:r>
            <a:r>
              <a:rPr lang="cs-CZ" altLang="en-US" sz="2000" smtClean="0"/>
              <a:t>n</a:t>
            </a:r>
            <a:r>
              <a:rPr lang="en-GB" altLang="en-US" sz="2000" smtClean="0"/>
              <a:t> toxic</a:t>
            </a:r>
            <a:r>
              <a:rPr lang="en-GB" altLang="en-US" sz="2000" i="1" smtClean="0"/>
              <a:t> - </a:t>
            </a:r>
            <a:r>
              <a:rPr lang="en-GB" altLang="en-US" sz="2000" smtClean="0"/>
              <a:t> accumulation in tissues rich in lipids (the skin of babies overdosed with carrot juice may be orange). </a:t>
            </a:r>
          </a:p>
        </p:txBody>
      </p:sp>
    </p:spTree>
    <p:extLst>
      <p:ext uri="{BB962C8B-B14F-4D97-AF65-F5344CB8AC3E}">
        <p14:creationId xmlns:p14="http://schemas.microsoft.com/office/powerpoint/2010/main" val="1068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smtClean="0"/>
              <a:t>Metabolic functions of vitamin 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Vision </a:t>
            </a:r>
          </a:p>
          <a:p>
            <a:pPr eaLnBrk="1" hangingPunct="1"/>
            <a:r>
              <a:rPr lang="cs-CZ" altLang="en-US" sz="2400" smtClean="0"/>
              <a:t>Gene transcription </a:t>
            </a:r>
          </a:p>
          <a:p>
            <a:pPr eaLnBrk="1" hangingPunct="1"/>
            <a:r>
              <a:rPr lang="cs-CZ" altLang="en-US" sz="2400" smtClean="0"/>
              <a:t>Immune function </a:t>
            </a:r>
          </a:p>
          <a:p>
            <a:pPr eaLnBrk="1" hangingPunct="1"/>
            <a:r>
              <a:rPr lang="cs-CZ" altLang="en-US" sz="2400" smtClean="0"/>
              <a:t>Embryonic development and reproduction </a:t>
            </a:r>
          </a:p>
          <a:p>
            <a:pPr eaLnBrk="1" hangingPunct="1"/>
            <a:r>
              <a:rPr lang="cs-CZ" altLang="en-US" sz="2400" smtClean="0"/>
              <a:t>Bone metabolism </a:t>
            </a:r>
          </a:p>
          <a:p>
            <a:pPr eaLnBrk="1" hangingPunct="1"/>
            <a:r>
              <a:rPr lang="cs-CZ" altLang="en-US" sz="2400" smtClean="0"/>
              <a:t>Haematopoieis  </a:t>
            </a:r>
          </a:p>
          <a:p>
            <a:pPr eaLnBrk="1" hangingPunct="1"/>
            <a:r>
              <a:rPr lang="cs-CZ" altLang="en-US" sz="2400" smtClean="0"/>
              <a:t>Skin health </a:t>
            </a:r>
          </a:p>
          <a:p>
            <a:pPr eaLnBrk="1" hangingPunct="1"/>
            <a:r>
              <a:rPr lang="cs-CZ" altLang="en-US" sz="2400" smtClean="0"/>
              <a:t>Antioxidant activity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740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A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17713"/>
            <a:ext cx="2381250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cod liver oil</a:t>
            </a:r>
          </a:p>
          <a:p>
            <a:pPr eaLnBrk="1" hangingPunct="1"/>
            <a:r>
              <a:rPr lang="cs-CZ" altLang="en-US" sz="2400" smtClean="0"/>
              <a:t>meat</a:t>
            </a:r>
          </a:p>
          <a:p>
            <a:pPr eaLnBrk="1" hangingPunct="1"/>
            <a:r>
              <a:rPr lang="cs-CZ" altLang="en-US" sz="2400" smtClean="0"/>
              <a:t>egg</a:t>
            </a:r>
          </a:p>
          <a:p>
            <a:pPr eaLnBrk="1" hangingPunct="1"/>
            <a:r>
              <a:rPr lang="cs-CZ" altLang="en-US" sz="2400" smtClean="0"/>
              <a:t>milk</a:t>
            </a:r>
          </a:p>
          <a:p>
            <a:pPr eaLnBrk="1" hangingPunct="1"/>
            <a:r>
              <a:rPr lang="cs-CZ" altLang="en-US" sz="2400" smtClean="0"/>
              <a:t>dairy products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635375" y="1954213"/>
            <a:ext cx="15954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SzPct val="120000"/>
              <a:buFont typeface="Wingdings" pitchFamily="2" charset="2"/>
              <a:buChar char="§"/>
            </a:pPr>
            <a:r>
              <a:rPr lang="cs-CZ" altLang="en-US" sz="2400" b="0"/>
              <a:t> carrot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SzPct val="120000"/>
              <a:buFont typeface="Wingdings" pitchFamily="2" charset="2"/>
              <a:buChar char="§"/>
            </a:pPr>
            <a:r>
              <a:rPr lang="cs-CZ" altLang="en-US" sz="2400" b="0"/>
              <a:t> broccoli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SzPct val="120000"/>
              <a:buFont typeface="Wingdings" pitchFamily="2" charset="2"/>
              <a:buChar char="§"/>
            </a:pPr>
            <a:r>
              <a:rPr lang="cs-CZ" altLang="en-US" sz="2400" b="0"/>
              <a:t> spinach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SzPct val="120000"/>
              <a:buFont typeface="Wingdings" pitchFamily="2" charset="2"/>
              <a:buChar char="§"/>
            </a:pPr>
            <a:r>
              <a:rPr lang="cs-CZ" altLang="en-US" sz="2400" b="0"/>
              <a:t> papaya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SzPct val="120000"/>
              <a:buFont typeface="Wingdings" pitchFamily="2" charset="2"/>
              <a:buChar char="§"/>
            </a:pPr>
            <a:r>
              <a:rPr lang="cs-CZ" altLang="en-US" sz="2400" b="0"/>
              <a:t> apricots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3486150"/>
            <a:ext cx="373856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7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Calciol, vitamin D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(cholecalciferol)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400" smtClean="0"/>
              <a:t>precursor </a:t>
            </a:r>
            <a:r>
              <a:rPr lang="cs-CZ" altLang="en-US" sz="2400" smtClean="0"/>
              <a:t>of </a:t>
            </a:r>
            <a:r>
              <a:rPr lang="en-US" altLang="en-US" sz="2400" smtClean="0"/>
              <a:t>calcitriol, D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(1,25-dihydroxycalciferol)</a:t>
            </a:r>
            <a:r>
              <a:rPr lang="cs-CZ" altLang="en-US" sz="2400" smtClean="0"/>
              <a:t>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Regulates with PTH calcium and phosphate level (absorption, reabsorption, excretion)</a:t>
            </a:r>
            <a:r>
              <a:rPr lang="cs-CZ" altLang="en-US" sz="2400" smtClean="0"/>
              <a:t>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Synthesis in the skin (7-dehydrocholesterol) UV → further transformation in the liver and kidneys </a:t>
            </a:r>
            <a:r>
              <a:rPr lang="en-US" altLang="en-US" sz="2400" smtClean="0">
                <a:cs typeface="Arial" pitchFamily="34" charset="0"/>
              </a:rPr>
              <a:t>.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0442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dirty="0">
                <a:ea typeface="+mj-ea"/>
              </a:rPr>
              <a:t>The peptide bond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dirty="0" smtClean="0"/>
              <a:t>Carboxyl group + amino group form a strong covalent bond releasing water in the process = a </a:t>
            </a:r>
            <a:r>
              <a:rPr lang="en-GB" altLang="en-US" sz="2800" b="1" dirty="0" smtClean="0"/>
              <a:t>condensation reaction</a:t>
            </a:r>
            <a:r>
              <a:rPr lang="en-GB" altLang="en-US" sz="2800" dirty="0" smtClean="0"/>
              <a:t> (the reverse is hydrolysis)</a:t>
            </a:r>
          </a:p>
          <a:p>
            <a:endParaRPr lang="en-GB" altLang="en-US" sz="2800" dirty="0" smtClean="0"/>
          </a:p>
          <a:p>
            <a:r>
              <a:rPr lang="en-GB" altLang="en-US" sz="2800" dirty="0" smtClean="0"/>
              <a:t>Amino acids join together in a long chain: </a:t>
            </a:r>
            <a:r>
              <a:rPr lang="en-GB" altLang="en-US" sz="2800" b="1" dirty="0" smtClean="0"/>
              <a:t>N</a:t>
            </a:r>
            <a:r>
              <a:rPr lang="en-GB" altLang="en-US" sz="2800" dirty="0" smtClean="0"/>
              <a:t> terminal end to </a:t>
            </a:r>
            <a:r>
              <a:rPr lang="en-GB" altLang="en-US" sz="2800" b="1" dirty="0" smtClean="0"/>
              <a:t>C</a:t>
            </a:r>
            <a:r>
              <a:rPr lang="en-GB" altLang="en-US" sz="2800" dirty="0" smtClean="0"/>
              <a:t> terminal end = a </a:t>
            </a:r>
            <a:r>
              <a:rPr lang="en-GB" altLang="en-US" sz="2800" b="1" dirty="0" smtClean="0"/>
              <a:t>polypeptide.</a:t>
            </a:r>
            <a:endParaRPr lang="en-GB" altLang="en-US" sz="2800" b="1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60" presetClass="entr" presetSubtype="234844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60" presetClass="entr" presetSubtype="2348444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384300" y="88265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smtClean="0"/>
              <a:t>Synthesis 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55650" y="6308725"/>
            <a:ext cx="4065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0"/>
              <a:t>Non-enzymatic reaction in the skin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2771775" y="4940300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867400" y="6308725"/>
            <a:ext cx="2559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0"/>
              <a:t>Transport to the liver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1476375" y="2108200"/>
            <a:ext cx="3351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0"/>
              <a:t>UV irradiation 270 – 300 nm</a:t>
            </a:r>
          </a:p>
        </p:txBody>
      </p:sp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7338"/>
            <a:ext cx="30241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4932363" y="227647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1042988" y="3933825"/>
            <a:ext cx="1263650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0" i="1">
                <a:solidFill>
                  <a:schemeClr val="hlink"/>
                </a:solidFill>
              </a:rPr>
              <a:t>Photolysis</a:t>
            </a:r>
            <a:r>
              <a:rPr lang="cs-CZ" altLang="en-US" sz="1800" b="0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19467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685800" y="4365625"/>
          <a:ext cx="7772400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Impact" r:id="rId4" imgW="6451105" imgH="1558857" progId="PI3.Image">
                  <p:embed/>
                </p:oleObj>
              </mc:Choice>
              <mc:Fallback>
                <p:oleObj name="PhotoImpact" r:id="rId4" imgW="6451105" imgH="1558857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65625"/>
                        <a:ext cx="7772400" cy="187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Line 16"/>
          <p:cNvSpPr>
            <a:spLocks noChangeShapeType="1"/>
          </p:cNvSpPr>
          <p:nvPr/>
        </p:nvSpPr>
        <p:spPr bwMode="auto">
          <a:xfrm>
            <a:off x="1692275" y="4510088"/>
            <a:ext cx="0" cy="431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81075"/>
            <a:ext cx="8999537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268538" y="404813"/>
            <a:ext cx="935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 b="0"/>
              <a:t>Liver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94350" y="404813"/>
            <a:ext cx="1504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 b="0"/>
              <a:t>Kidneys 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949950" y="6035675"/>
            <a:ext cx="1528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0"/>
              <a:t>Inactive form</a:t>
            </a:r>
          </a:p>
        </p:txBody>
      </p:sp>
    </p:spTree>
    <p:extLst>
      <p:ext uri="{BB962C8B-B14F-4D97-AF65-F5344CB8AC3E}">
        <p14:creationId xmlns:p14="http://schemas.microsoft.com/office/powerpoint/2010/main" val="40817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Effects of vitamin D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Transported in the blood on a carrier</a:t>
            </a:r>
            <a:r>
              <a:rPr lang="en-US" altLang="en-US" smtClean="0"/>
              <a:t> </a:t>
            </a:r>
            <a:r>
              <a:rPr lang="en-US" altLang="en-US" sz="2000" smtClean="0"/>
              <a:t>(vitamin-D binding protein, VDBP).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1,25(OH)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D binds to intracellular receptors (intestine, bone, kidney).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The main function is to maintain plasma levels of calcium (essential for neuromuscular activity) and phosphate levels: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increase Ca absorption in the intestine,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reduce the excretion of calcium (stimulates parathyroid hormone-dependent Ca reabsorption in the distal tubule),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mobilizing bone mineral, together with parathyroid hormone </a:t>
            </a:r>
          </a:p>
        </p:txBody>
      </p:sp>
    </p:spTree>
    <p:extLst>
      <p:ext uri="{BB962C8B-B14F-4D97-AF65-F5344CB8AC3E}">
        <p14:creationId xmlns:p14="http://schemas.microsoft.com/office/powerpoint/2010/main" val="272789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D - deficincy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Failure of absorption in the intestine</a:t>
            </a:r>
            <a:r>
              <a:rPr lang="en-US" altLang="en-US" sz="1600" smtClean="0"/>
              <a:t>.</a:t>
            </a:r>
            <a:endParaRPr lang="en-US" altLang="en-US" sz="1800" smtClean="0"/>
          </a:p>
          <a:p>
            <a:pPr eaLnBrk="1" hangingPunct="1">
              <a:lnSpc>
                <a:spcPct val="70000"/>
              </a:lnSpc>
            </a:pPr>
            <a:r>
              <a:rPr lang="en-US" altLang="en-US" sz="2400" smtClean="0"/>
              <a:t>The lack of the liver and the renal hydroxylation of vit. D (congenital deficiency of 1-hydroxylase).</a:t>
            </a:r>
            <a:r>
              <a:rPr lang="en-US" altLang="en-US" sz="3600" smtClean="0"/>
              <a:t> </a:t>
            </a:r>
          </a:p>
          <a:p>
            <a:pPr eaLnBrk="1" hangingPunct="1">
              <a:lnSpc>
                <a:spcPct val="7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lack of UV irradiation.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main manifestation - impaired ossification of the newly created osteiod, abundance of non mineralized matrix.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Vit. D is necessary for the prevention of skeletal changes (rickets in growing individuals, osteomalacia in adults). </a:t>
            </a:r>
          </a:p>
        </p:txBody>
      </p:sp>
    </p:spTree>
    <p:extLst>
      <p:ext uri="{BB962C8B-B14F-4D97-AF65-F5344CB8AC3E}">
        <p14:creationId xmlns:p14="http://schemas.microsoft.com/office/powerpoint/2010/main" val="39226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D and imunity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It increases the activity of natural killer cells (cytotoxic lymphocytes).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Increases the phagocytic ability of macrophages 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Reduces the risk of virus diseases (colds, flu).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Reduces the risk of many cancers (colon, breast and ovarian cancer).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Reduces the risk of cardiovascular disease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400" smtClean="0"/>
              <a:t>have a positive impact on the composition of plasma lipids. </a:t>
            </a:r>
          </a:p>
        </p:txBody>
      </p:sp>
    </p:spTree>
    <p:extLst>
      <p:ext uri="{BB962C8B-B14F-4D97-AF65-F5344CB8AC3E}">
        <p14:creationId xmlns:p14="http://schemas.microsoft.com/office/powerpoint/2010/main" val="29031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4608513" cy="4114800"/>
          </a:xfrm>
        </p:spPr>
        <p:txBody>
          <a:bodyPr/>
          <a:lstStyle/>
          <a:p>
            <a:pPr eaLnBrk="1" hangingPunct="1"/>
            <a:r>
              <a:rPr lang="cs-CZ" altLang="en-US" sz="2400" smtClean="0"/>
              <a:t>In addition to sunbathing:</a:t>
            </a:r>
          </a:p>
          <a:p>
            <a:pPr eaLnBrk="1" hangingPunct="1"/>
            <a:r>
              <a:rPr lang="cs-CZ" altLang="en-US" sz="2400" smtClean="0"/>
              <a:t>various fish species (salmon, sardines and mackerel, tuna, catfish, eel), fish oil, cod liver </a:t>
            </a:r>
            <a:endParaRPr lang="cs-CZ" altLang="en-US" sz="1800" smtClean="0"/>
          </a:p>
          <a:p>
            <a:pPr eaLnBrk="1" hangingPunct="1">
              <a:buFont typeface="Wingdings" pitchFamily="2" charset="2"/>
              <a:buNone/>
            </a:pPr>
            <a:endParaRPr lang="cs-CZ" altLang="en-US" sz="1800" smtClean="0"/>
          </a:p>
          <a:p>
            <a:pPr eaLnBrk="1" hangingPunct="1"/>
            <a:r>
              <a:rPr lang="cs-CZ" altLang="en-US" sz="2400" smtClean="0"/>
              <a:t>eggs, beef liver, mushrooms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16113"/>
            <a:ext cx="3051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Vitamin E is a famil of </a:t>
            </a:r>
            <a:r>
              <a:rPr lang="en-US" altLang="en-US" sz="2400" smtClean="0">
                <a:latin typeface="Symbol" pitchFamily="18" charset="2"/>
              </a:rPr>
              <a:t>a-, b-, g-, d-</a:t>
            </a:r>
            <a:r>
              <a:rPr lang="en-US" altLang="en-US" sz="2400" smtClean="0"/>
              <a:t> 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erols and corresponding tocotrienols izomers.</a:t>
            </a:r>
          </a:p>
          <a:p>
            <a:pPr eaLnBrk="1" hangingPunct="1"/>
            <a:r>
              <a:rPr lang="en-US" altLang="en-US" sz="2400" smtClean="0"/>
              <a:t>They are formed from chroman ring and hydrofobic fytyl side chain. </a:t>
            </a:r>
          </a:p>
          <a:p>
            <a:pPr eaLnBrk="1" hangingPunct="1"/>
            <a:r>
              <a:rPr lang="cs-CZ" altLang="en-US" sz="2400" smtClean="0"/>
              <a:t>The highest biological activity has 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-tokoferol.</a:t>
            </a:r>
          </a:p>
          <a:p>
            <a:pPr eaLnBrk="1" hangingPunct="1"/>
            <a:endParaRPr lang="en-US" altLang="en-US" sz="240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4513263"/>
            <a:ext cx="4105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Adsorb</a:t>
            </a:r>
            <a:r>
              <a:rPr lang="cs-CZ" altLang="en-US" sz="2400" smtClean="0"/>
              <a:t>tion</a:t>
            </a:r>
            <a:r>
              <a:rPr lang="en-US" altLang="en-US" sz="2400" smtClean="0"/>
              <a:t> from the small intestin</a:t>
            </a:r>
            <a:r>
              <a:rPr lang="cs-CZ" altLang="en-US" sz="2400" smtClean="0"/>
              <a:t>e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Its absorption is dependent on the presence of lipids in the diet.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Associated with plasma lipoproteins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400" smtClean="0"/>
              <a:t> liver uptake through receptors for apolipoprotein 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Symbol" pitchFamily="18" charset="2"/>
              </a:rPr>
              <a:t>a-</a:t>
            </a:r>
            <a:r>
              <a:rPr lang="en-US" altLang="en-US" sz="2400" smtClean="0"/>
              <a:t>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 is bind to </a:t>
            </a:r>
            <a:r>
              <a:rPr lang="en-US" altLang="en-US" sz="2400" i="1" smtClean="0">
                <a:latin typeface="Symbol" pitchFamily="18" charset="2"/>
              </a:rPr>
              <a:t>a</a:t>
            </a:r>
            <a:r>
              <a:rPr lang="en-US" altLang="en-US" sz="2400" i="1" smtClean="0"/>
              <a:t>-to</a:t>
            </a:r>
            <a:r>
              <a:rPr lang="cs-CZ" altLang="en-US" sz="2400" i="1" smtClean="0"/>
              <a:t>c</a:t>
            </a:r>
            <a:r>
              <a:rPr lang="en-US" altLang="en-US" sz="2400" i="1" smtClean="0"/>
              <a:t>o</a:t>
            </a:r>
            <a:r>
              <a:rPr lang="cs-CZ" altLang="en-US" sz="2400" i="1" smtClean="0"/>
              <a:t>ph</a:t>
            </a:r>
            <a:r>
              <a:rPr lang="en-US" altLang="en-US" sz="2400" i="1" smtClean="0"/>
              <a:t>erol transport protein</a:t>
            </a:r>
            <a:r>
              <a:rPr lang="en-US" altLang="en-US" sz="2400" smtClean="0"/>
              <a:t> (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-TTP)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400" smtClean="0"/>
              <a:t> transported to the target organs (the excess is stored in adipocytes, in muscle, liver).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Symbol" pitchFamily="18" charset="2"/>
              </a:rPr>
              <a:t>b-, g-</a:t>
            </a:r>
            <a:r>
              <a:rPr lang="en-US" altLang="en-US" sz="2400" smtClean="0"/>
              <a:t> a </a:t>
            </a:r>
            <a:r>
              <a:rPr lang="en-US" altLang="en-US" sz="2400" smtClean="0">
                <a:latin typeface="Symbol" pitchFamily="18" charset="2"/>
              </a:rPr>
              <a:t>d-</a:t>
            </a:r>
            <a:r>
              <a:rPr lang="en-US" altLang="en-US" sz="2400" smtClean="0"/>
              <a:t>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erols are transferred into the bile and degraded. </a:t>
            </a:r>
          </a:p>
        </p:txBody>
      </p:sp>
    </p:spTree>
    <p:extLst>
      <p:ext uri="{BB962C8B-B14F-4D97-AF65-F5344CB8AC3E}">
        <p14:creationId xmlns:p14="http://schemas.microsoft.com/office/powerpoint/2010/main" val="26148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E as antioxidant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1800" smtClean="0"/>
              <a:t>Stops free radical reactions (peroxyl radicals ROO</a:t>
            </a:r>
            <a:r>
              <a:rPr lang="cs-CZ" altLang="en-US" sz="1800" baseline="3000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altLang="en-US" sz="1800" smtClean="0"/>
              <a:t> , oxygen radicals HO</a:t>
            </a:r>
            <a:r>
              <a:rPr lang="cs-CZ" altLang="en-US" sz="1800" baseline="3000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altLang="en-US" sz="1800" smtClean="0"/>
              <a:t>, lipoperoxid radicals LOO</a:t>
            </a:r>
            <a:r>
              <a:rPr lang="cs-CZ" altLang="en-US" sz="1800" baseline="30000" smtClean="0">
                <a:latin typeface="Times New Roman" pitchFamily="18" charset="0"/>
                <a:sym typeface="Symbol" pitchFamily="18" charset="2"/>
              </a:rPr>
              <a:t></a:t>
            </a:r>
            <a:r>
              <a:rPr lang="cs-CZ" altLang="en-US" sz="1800" b="1" smtClean="0">
                <a:latin typeface="Times New Roman" pitchFamily="18" charset="0"/>
                <a:sym typeface="Symbol" pitchFamily="18" charset="2"/>
              </a:rPr>
              <a:t>)</a:t>
            </a:r>
            <a:r>
              <a:rPr lang="cs-CZ" altLang="en-US" sz="180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cs-CZ" altLang="en-US" sz="1800" smtClean="0"/>
              <a:t> Chroman ring with OH group </a:t>
            </a:r>
            <a:r>
              <a:rPr lang="cs-CZ" altLang="en-US" sz="1800" smtClean="0">
                <a:latin typeface="Arial" pitchFamily="34" charset="0"/>
                <a:cs typeface="Arial" pitchFamily="34" charset="0"/>
              </a:rPr>
              <a:t>→ </a:t>
            </a:r>
            <a:r>
              <a:rPr lang="cs-CZ" altLang="en-US" sz="1800" smtClean="0"/>
              <a:t>uptake </a:t>
            </a:r>
            <a:r>
              <a:rPr lang="cs-CZ" altLang="en-US" sz="1800" smtClean="0">
                <a:latin typeface="Arial" pitchFamily="34" charset="0"/>
                <a:cs typeface="Arial" pitchFamily="34" charset="0"/>
              </a:rPr>
              <a:t>radicals.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18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smtClean="0">
                <a:latin typeface="Times New Roman" pitchFamily="18" charset="0"/>
                <a:sym typeface="Symbol" pitchFamily="18" charset="2"/>
              </a:rPr>
              <a:t>		</a:t>
            </a:r>
            <a:endParaRPr lang="cs-CZ" altLang="en-US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18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275013"/>
            <a:ext cx="45339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9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2"/>
          <p:cNvSpPr txBox="1">
            <a:spLocks noChangeArrowheads="1"/>
          </p:cNvSpPr>
          <p:nvPr/>
        </p:nvSpPr>
        <p:spPr bwMode="auto">
          <a:xfrm>
            <a:off x="4859338" y="620713"/>
            <a:ext cx="41052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PUFA-H = polyunsaturated fatty acid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PUFA-OO</a:t>
            </a:r>
            <a:r>
              <a:rPr lang="cs-CZ" altLang="en-US" sz="1400" b="0">
                <a:sym typeface="Symbol" pitchFamily="18" charset="2"/>
              </a:rPr>
              <a:t> = peroxyl radical of polyunsaturated fatty acid </a:t>
            </a:r>
            <a:r>
              <a:rPr lang="cs-CZ" altLang="en-US" sz="1400" b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PUFA-OOH = hydroxyperoxy polyunsaturated fatty acid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PUFA-OH = hydroxy polyunsaturated fatty acid </a:t>
            </a:r>
            <a:endParaRPr lang="en-US" altLang="en-US" sz="1400" b="0"/>
          </a:p>
        </p:txBody>
      </p:sp>
      <p:graphicFrame>
        <p:nvGraphicFramePr>
          <p:cNvPr id="28675" name="Object 14"/>
          <p:cNvGraphicFramePr>
            <a:graphicFrameLocks noChangeAspect="1"/>
          </p:cNvGraphicFramePr>
          <p:nvPr/>
        </p:nvGraphicFramePr>
        <p:xfrm>
          <a:off x="1042988" y="1998663"/>
          <a:ext cx="6265862" cy="46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hotoImpact" r:id="rId3" imgW="4840234" imgH="3608534" progId="PI3.Image">
                  <p:embed/>
                </p:oleObj>
              </mc:Choice>
              <mc:Fallback>
                <p:oleObj name="PhotoImpact" r:id="rId3" imgW="4840234" imgH="3608534" progId="PI3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98663"/>
                        <a:ext cx="6265862" cy="467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15"/>
          <p:cNvSpPr txBox="1">
            <a:spLocks noChangeArrowheads="1"/>
          </p:cNvSpPr>
          <p:nvPr/>
        </p:nvSpPr>
        <p:spPr bwMode="auto">
          <a:xfrm>
            <a:off x="2124075" y="1484313"/>
            <a:ext cx="128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Free radical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0"/>
              <a:t>chain reaction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950913" y="60325"/>
            <a:ext cx="3908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0" i="1"/>
              <a:t>Interaction and synergism between antioxidant systems operating in the lipid phase (membranes) and the aqueous phase (cytosol)</a:t>
            </a:r>
          </a:p>
        </p:txBody>
      </p:sp>
    </p:spTree>
    <p:extLst>
      <p:ext uri="{BB962C8B-B14F-4D97-AF65-F5344CB8AC3E}">
        <p14:creationId xmlns:p14="http://schemas.microsoft.com/office/powerpoint/2010/main" val="27442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5"/>
          <p:cNvGrpSpPr>
            <a:grpSpLocks/>
          </p:cNvGrpSpPr>
          <p:nvPr/>
        </p:nvGrpSpPr>
        <p:grpSpPr bwMode="auto">
          <a:xfrm>
            <a:off x="341313" y="933450"/>
            <a:ext cx="5938837" cy="1711325"/>
            <a:chOff x="895" y="2035"/>
            <a:chExt cx="5517" cy="1345"/>
          </a:xfrm>
        </p:grpSpPr>
        <p:grpSp>
          <p:nvGrpSpPr>
            <p:cNvPr id="6182" name="Group 6"/>
            <p:cNvGrpSpPr>
              <a:grpSpLocks/>
            </p:cNvGrpSpPr>
            <p:nvPr/>
          </p:nvGrpSpPr>
          <p:grpSpPr bwMode="auto">
            <a:xfrm>
              <a:off x="895" y="2091"/>
              <a:ext cx="2717" cy="1289"/>
              <a:chOff x="1285" y="2091"/>
              <a:chExt cx="2717" cy="1289"/>
            </a:xfrm>
          </p:grpSpPr>
          <p:sp>
            <p:nvSpPr>
              <p:cNvPr id="6197" name="Text Box 7"/>
              <p:cNvSpPr txBox="1">
                <a:spLocks noChangeArrowheads="1"/>
              </p:cNvSpPr>
              <p:nvPr/>
            </p:nvSpPr>
            <p:spPr bwMode="auto">
              <a:xfrm>
                <a:off x="1591" y="2490"/>
                <a:ext cx="2411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altLang="en-US" b="1"/>
                  <a:t>N	C	C-OH</a:t>
                </a:r>
              </a:p>
            </p:txBody>
          </p:sp>
          <p:sp>
            <p:nvSpPr>
              <p:cNvPr id="6198" name="Text Box 8"/>
              <p:cNvSpPr txBox="1">
                <a:spLocks noChangeArrowheads="1"/>
              </p:cNvSpPr>
              <p:nvPr/>
            </p:nvSpPr>
            <p:spPr bwMode="auto">
              <a:xfrm>
                <a:off x="2309" y="2091"/>
                <a:ext cx="48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b="1"/>
                  <a:t>R</a:t>
                </a:r>
              </a:p>
            </p:txBody>
          </p:sp>
          <p:sp>
            <p:nvSpPr>
              <p:cNvPr id="6199" name="Text Box 9"/>
              <p:cNvSpPr txBox="1">
                <a:spLocks noChangeArrowheads="1"/>
              </p:cNvSpPr>
              <p:nvPr/>
            </p:nvSpPr>
            <p:spPr bwMode="auto">
              <a:xfrm>
                <a:off x="2322" y="2945"/>
                <a:ext cx="501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H</a:t>
                </a:r>
              </a:p>
            </p:txBody>
          </p:sp>
          <p:sp>
            <p:nvSpPr>
              <p:cNvPr id="6200" name="Line 10"/>
              <p:cNvSpPr>
                <a:spLocks noChangeShapeType="1"/>
              </p:cNvSpPr>
              <p:nvPr/>
            </p:nvSpPr>
            <p:spPr bwMode="auto">
              <a:xfrm>
                <a:off x="2573" y="2426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11"/>
              <p:cNvSpPr>
                <a:spLocks noChangeShapeType="1"/>
              </p:cNvSpPr>
              <p:nvPr/>
            </p:nvSpPr>
            <p:spPr bwMode="auto">
              <a:xfrm>
                <a:off x="2575" y="2836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12"/>
              <p:cNvSpPr>
                <a:spLocks noChangeShapeType="1"/>
              </p:cNvSpPr>
              <p:nvPr/>
            </p:nvSpPr>
            <p:spPr bwMode="auto">
              <a:xfrm>
                <a:off x="3261" y="2430"/>
                <a:ext cx="0" cy="154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Text Box 13"/>
              <p:cNvSpPr txBox="1">
                <a:spLocks noChangeArrowheads="1"/>
              </p:cNvSpPr>
              <p:nvPr/>
            </p:nvSpPr>
            <p:spPr bwMode="auto">
              <a:xfrm>
                <a:off x="2976" y="2099"/>
                <a:ext cx="55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O</a:t>
                </a:r>
              </a:p>
            </p:txBody>
          </p:sp>
          <p:sp>
            <p:nvSpPr>
              <p:cNvPr id="6204" name="Text Box 14"/>
              <p:cNvSpPr txBox="1">
                <a:spLocks noChangeArrowheads="1"/>
              </p:cNvSpPr>
              <p:nvPr/>
            </p:nvSpPr>
            <p:spPr bwMode="auto">
              <a:xfrm>
                <a:off x="1286" y="2250"/>
                <a:ext cx="45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205" name="Text Box 15"/>
              <p:cNvSpPr txBox="1">
                <a:spLocks noChangeArrowheads="1"/>
              </p:cNvSpPr>
              <p:nvPr/>
            </p:nvSpPr>
            <p:spPr bwMode="auto">
              <a:xfrm>
                <a:off x="1285" y="2776"/>
                <a:ext cx="464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206" name="Line 16"/>
              <p:cNvSpPr>
                <a:spLocks noChangeShapeType="1"/>
              </p:cNvSpPr>
              <p:nvPr/>
            </p:nvSpPr>
            <p:spPr bwMode="auto">
              <a:xfrm flipH="1">
                <a:off x="1633" y="2790"/>
                <a:ext cx="128" cy="15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Line 17"/>
              <p:cNvSpPr>
                <a:spLocks noChangeShapeType="1"/>
              </p:cNvSpPr>
              <p:nvPr/>
            </p:nvSpPr>
            <p:spPr bwMode="auto">
              <a:xfrm flipH="1" flipV="1">
                <a:off x="1607" y="2520"/>
                <a:ext cx="154" cy="1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Line 18"/>
              <p:cNvSpPr>
                <a:spLocks noChangeShapeType="1"/>
              </p:cNvSpPr>
              <p:nvPr/>
            </p:nvSpPr>
            <p:spPr bwMode="auto">
              <a:xfrm>
                <a:off x="1993" y="2713"/>
                <a:ext cx="4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Line 19"/>
              <p:cNvSpPr>
                <a:spLocks noChangeShapeType="1"/>
              </p:cNvSpPr>
              <p:nvPr/>
            </p:nvSpPr>
            <p:spPr bwMode="auto">
              <a:xfrm>
                <a:off x="2701" y="2719"/>
                <a:ext cx="4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83" name="Group 20"/>
            <p:cNvGrpSpPr>
              <a:grpSpLocks/>
            </p:cNvGrpSpPr>
            <p:nvPr/>
          </p:nvGrpSpPr>
          <p:grpSpPr bwMode="auto">
            <a:xfrm>
              <a:off x="3695" y="2035"/>
              <a:ext cx="2717" cy="1289"/>
              <a:chOff x="1285" y="2091"/>
              <a:chExt cx="2717" cy="1289"/>
            </a:xfrm>
          </p:grpSpPr>
          <p:sp>
            <p:nvSpPr>
              <p:cNvPr id="6184" name="Text Box 21"/>
              <p:cNvSpPr txBox="1">
                <a:spLocks noChangeArrowheads="1"/>
              </p:cNvSpPr>
              <p:nvPr/>
            </p:nvSpPr>
            <p:spPr bwMode="auto">
              <a:xfrm>
                <a:off x="1591" y="2490"/>
                <a:ext cx="2411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862013" algn="l"/>
                    <a:tab pos="16144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altLang="en-US" b="1"/>
                  <a:t>N	C	C-OH</a:t>
                </a:r>
              </a:p>
            </p:txBody>
          </p:sp>
          <p:sp>
            <p:nvSpPr>
              <p:cNvPr id="6185" name="Text Box 22"/>
              <p:cNvSpPr txBox="1">
                <a:spLocks noChangeArrowheads="1"/>
              </p:cNvSpPr>
              <p:nvPr/>
            </p:nvSpPr>
            <p:spPr bwMode="auto">
              <a:xfrm>
                <a:off x="2309" y="2091"/>
                <a:ext cx="48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b="1"/>
                  <a:t>R</a:t>
                </a:r>
              </a:p>
            </p:txBody>
          </p:sp>
          <p:sp>
            <p:nvSpPr>
              <p:cNvPr id="6186" name="Text Box 23"/>
              <p:cNvSpPr txBox="1">
                <a:spLocks noChangeArrowheads="1"/>
              </p:cNvSpPr>
              <p:nvPr/>
            </p:nvSpPr>
            <p:spPr bwMode="auto">
              <a:xfrm>
                <a:off x="2322" y="2945"/>
                <a:ext cx="501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H</a:t>
                </a:r>
              </a:p>
            </p:txBody>
          </p:sp>
          <p:sp>
            <p:nvSpPr>
              <p:cNvPr id="6187" name="Line 24"/>
              <p:cNvSpPr>
                <a:spLocks noChangeShapeType="1"/>
              </p:cNvSpPr>
              <p:nvPr/>
            </p:nvSpPr>
            <p:spPr bwMode="auto">
              <a:xfrm>
                <a:off x="2573" y="2426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Line 25"/>
              <p:cNvSpPr>
                <a:spLocks noChangeShapeType="1"/>
              </p:cNvSpPr>
              <p:nvPr/>
            </p:nvSpPr>
            <p:spPr bwMode="auto">
              <a:xfrm>
                <a:off x="2575" y="2836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26"/>
              <p:cNvSpPr>
                <a:spLocks noChangeShapeType="1"/>
              </p:cNvSpPr>
              <p:nvPr/>
            </p:nvSpPr>
            <p:spPr bwMode="auto">
              <a:xfrm>
                <a:off x="3261" y="2430"/>
                <a:ext cx="0" cy="154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Text Box 27"/>
              <p:cNvSpPr txBox="1">
                <a:spLocks noChangeArrowheads="1"/>
              </p:cNvSpPr>
              <p:nvPr/>
            </p:nvSpPr>
            <p:spPr bwMode="auto">
              <a:xfrm>
                <a:off x="2976" y="2099"/>
                <a:ext cx="55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O</a:t>
                </a:r>
              </a:p>
            </p:txBody>
          </p:sp>
          <p:sp>
            <p:nvSpPr>
              <p:cNvPr id="6191" name="Text Box 28"/>
              <p:cNvSpPr txBox="1">
                <a:spLocks noChangeArrowheads="1"/>
              </p:cNvSpPr>
              <p:nvPr/>
            </p:nvSpPr>
            <p:spPr bwMode="auto">
              <a:xfrm>
                <a:off x="1286" y="2250"/>
                <a:ext cx="45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92" name="Text Box 29"/>
              <p:cNvSpPr txBox="1">
                <a:spLocks noChangeArrowheads="1"/>
              </p:cNvSpPr>
              <p:nvPr/>
            </p:nvSpPr>
            <p:spPr bwMode="auto">
              <a:xfrm>
                <a:off x="1285" y="2776"/>
                <a:ext cx="464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93" name="Line 30"/>
              <p:cNvSpPr>
                <a:spLocks noChangeShapeType="1"/>
              </p:cNvSpPr>
              <p:nvPr/>
            </p:nvSpPr>
            <p:spPr bwMode="auto">
              <a:xfrm flipH="1">
                <a:off x="1633" y="2790"/>
                <a:ext cx="128" cy="15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Line 31"/>
              <p:cNvSpPr>
                <a:spLocks noChangeShapeType="1"/>
              </p:cNvSpPr>
              <p:nvPr/>
            </p:nvSpPr>
            <p:spPr bwMode="auto">
              <a:xfrm flipH="1" flipV="1">
                <a:off x="1607" y="2520"/>
                <a:ext cx="154" cy="1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Line 32"/>
              <p:cNvSpPr>
                <a:spLocks noChangeShapeType="1"/>
              </p:cNvSpPr>
              <p:nvPr/>
            </p:nvSpPr>
            <p:spPr bwMode="auto">
              <a:xfrm>
                <a:off x="1993" y="2713"/>
                <a:ext cx="4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Line 33"/>
              <p:cNvSpPr>
                <a:spLocks noChangeShapeType="1"/>
              </p:cNvSpPr>
              <p:nvPr/>
            </p:nvSpPr>
            <p:spPr bwMode="auto">
              <a:xfrm>
                <a:off x="2701" y="2719"/>
                <a:ext cx="4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898" name="Oval 34"/>
          <p:cNvSpPr>
            <a:spLocks noChangeArrowheads="1"/>
          </p:cNvSpPr>
          <p:nvPr/>
        </p:nvSpPr>
        <p:spPr bwMode="auto">
          <a:xfrm rot="1427250">
            <a:off x="2565400" y="1520825"/>
            <a:ext cx="1204913" cy="8826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en-US" sz="1800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 flipV="1">
            <a:off x="1978025" y="2266950"/>
            <a:ext cx="661988" cy="49371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908050" y="2711450"/>
            <a:ext cx="21177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FF"/>
                </a:solidFill>
                <a:latin typeface="Times" charset="0"/>
              </a:rPr>
              <a:t>Condensation reaction</a:t>
            </a:r>
            <a:endParaRPr lang="en-US" altLang="en-US">
              <a:latin typeface="Times" charset="0"/>
            </a:endParaRPr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>
            <a:off x="3190875" y="2563813"/>
            <a:ext cx="619125" cy="1096962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3011488" y="4100513"/>
            <a:ext cx="5737225" cy="1644650"/>
            <a:chOff x="1897" y="2583"/>
            <a:chExt cx="3614" cy="1036"/>
          </a:xfrm>
        </p:grpSpPr>
        <p:grpSp>
          <p:nvGrpSpPr>
            <p:cNvPr id="6154" name="Group 38"/>
            <p:cNvGrpSpPr>
              <a:grpSpLocks/>
            </p:cNvGrpSpPr>
            <p:nvPr/>
          </p:nvGrpSpPr>
          <p:grpSpPr bwMode="auto">
            <a:xfrm>
              <a:off x="1897" y="2586"/>
              <a:ext cx="1519" cy="1033"/>
              <a:chOff x="3948" y="4529"/>
              <a:chExt cx="2756" cy="1289"/>
            </a:xfrm>
          </p:grpSpPr>
          <p:sp>
            <p:nvSpPr>
              <p:cNvPr id="6169" name="Text Box 39"/>
              <p:cNvSpPr txBox="1">
                <a:spLocks noChangeArrowheads="1"/>
              </p:cNvSpPr>
              <p:nvPr/>
            </p:nvSpPr>
            <p:spPr bwMode="auto">
              <a:xfrm>
                <a:off x="4293" y="4928"/>
                <a:ext cx="2411" cy="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altLang="en-US" b="1"/>
                  <a:t>N	C	C</a:t>
                </a:r>
              </a:p>
            </p:txBody>
          </p:sp>
          <p:sp>
            <p:nvSpPr>
              <p:cNvPr id="6170" name="Text Box 40"/>
              <p:cNvSpPr txBox="1">
                <a:spLocks noChangeArrowheads="1"/>
              </p:cNvSpPr>
              <p:nvPr/>
            </p:nvSpPr>
            <p:spPr bwMode="auto">
              <a:xfrm>
                <a:off x="5011" y="4529"/>
                <a:ext cx="48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b="1"/>
                  <a:t>R</a:t>
                </a:r>
              </a:p>
            </p:txBody>
          </p:sp>
          <p:sp>
            <p:nvSpPr>
              <p:cNvPr id="6171" name="Text Box 41"/>
              <p:cNvSpPr txBox="1">
                <a:spLocks noChangeArrowheads="1"/>
              </p:cNvSpPr>
              <p:nvPr/>
            </p:nvSpPr>
            <p:spPr bwMode="auto">
              <a:xfrm>
                <a:off x="5024" y="5383"/>
                <a:ext cx="501" cy="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72" name="Line 42"/>
              <p:cNvSpPr>
                <a:spLocks noChangeShapeType="1"/>
              </p:cNvSpPr>
              <p:nvPr/>
            </p:nvSpPr>
            <p:spPr bwMode="auto">
              <a:xfrm>
                <a:off x="5275" y="4864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Line 43"/>
              <p:cNvSpPr>
                <a:spLocks noChangeShapeType="1"/>
              </p:cNvSpPr>
              <p:nvPr/>
            </p:nvSpPr>
            <p:spPr bwMode="auto">
              <a:xfrm>
                <a:off x="5277" y="5274"/>
                <a:ext cx="0" cy="13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Line 44"/>
              <p:cNvSpPr>
                <a:spLocks noChangeShapeType="1"/>
              </p:cNvSpPr>
              <p:nvPr/>
            </p:nvSpPr>
            <p:spPr bwMode="auto">
              <a:xfrm>
                <a:off x="5937" y="4868"/>
                <a:ext cx="0" cy="154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Text Box 45"/>
              <p:cNvSpPr txBox="1">
                <a:spLocks noChangeArrowheads="1"/>
              </p:cNvSpPr>
              <p:nvPr/>
            </p:nvSpPr>
            <p:spPr bwMode="auto">
              <a:xfrm>
                <a:off x="5652" y="4537"/>
                <a:ext cx="55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O</a:t>
                </a:r>
              </a:p>
            </p:txBody>
          </p:sp>
          <p:sp>
            <p:nvSpPr>
              <p:cNvPr id="6176" name="Text Box 46"/>
              <p:cNvSpPr txBox="1">
                <a:spLocks noChangeArrowheads="1"/>
              </p:cNvSpPr>
              <p:nvPr/>
            </p:nvSpPr>
            <p:spPr bwMode="auto">
              <a:xfrm>
                <a:off x="3949" y="4688"/>
                <a:ext cx="450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77" name="Text Box 47"/>
              <p:cNvSpPr txBox="1">
                <a:spLocks noChangeArrowheads="1"/>
              </p:cNvSpPr>
              <p:nvPr/>
            </p:nvSpPr>
            <p:spPr bwMode="auto">
              <a:xfrm>
                <a:off x="3948" y="5214"/>
                <a:ext cx="464" cy="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78" name="Line 48"/>
              <p:cNvSpPr>
                <a:spLocks noChangeShapeType="1"/>
              </p:cNvSpPr>
              <p:nvPr/>
            </p:nvSpPr>
            <p:spPr bwMode="auto">
              <a:xfrm flipH="1">
                <a:off x="4296" y="5228"/>
                <a:ext cx="128" cy="1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Line 49"/>
              <p:cNvSpPr>
                <a:spLocks noChangeShapeType="1"/>
              </p:cNvSpPr>
              <p:nvPr/>
            </p:nvSpPr>
            <p:spPr bwMode="auto">
              <a:xfrm flipH="1" flipV="1">
                <a:off x="4270" y="4958"/>
                <a:ext cx="154" cy="11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50"/>
              <p:cNvSpPr>
                <a:spLocks noChangeShapeType="1"/>
              </p:cNvSpPr>
              <p:nvPr/>
            </p:nvSpPr>
            <p:spPr bwMode="auto">
              <a:xfrm>
                <a:off x="4656" y="5138"/>
                <a:ext cx="4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Line 51"/>
              <p:cNvSpPr>
                <a:spLocks noChangeShapeType="1"/>
              </p:cNvSpPr>
              <p:nvPr/>
            </p:nvSpPr>
            <p:spPr bwMode="auto">
              <a:xfrm>
                <a:off x="5364" y="5144"/>
                <a:ext cx="4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5" name="Group 76"/>
            <p:cNvGrpSpPr>
              <a:grpSpLocks/>
            </p:cNvGrpSpPr>
            <p:nvPr/>
          </p:nvGrpSpPr>
          <p:grpSpPr bwMode="auto">
            <a:xfrm>
              <a:off x="3074" y="2583"/>
              <a:ext cx="1499" cy="991"/>
              <a:chOff x="3074" y="2583"/>
              <a:chExt cx="1499" cy="991"/>
            </a:xfrm>
          </p:grpSpPr>
          <p:sp>
            <p:nvSpPr>
              <p:cNvPr id="6157" name="Text Box 53"/>
              <p:cNvSpPr txBox="1">
                <a:spLocks noChangeArrowheads="1"/>
              </p:cNvSpPr>
              <p:nvPr/>
            </p:nvSpPr>
            <p:spPr bwMode="auto">
              <a:xfrm>
                <a:off x="3115" y="2903"/>
                <a:ext cx="1458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74688" algn="l"/>
                    <a:tab pos="1238250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de-DE" altLang="en-US" b="1"/>
                  <a:t>N	C	C</a:t>
                </a:r>
                <a:r>
                  <a:rPr lang="de-DE" altLang="en-US"/>
                  <a:t>-</a:t>
                </a:r>
                <a:r>
                  <a:rPr lang="de-DE" altLang="en-US" b="1"/>
                  <a:t>OH</a:t>
                </a:r>
              </a:p>
            </p:txBody>
          </p:sp>
          <p:sp>
            <p:nvSpPr>
              <p:cNvPr id="6158" name="Text Box 54"/>
              <p:cNvSpPr txBox="1">
                <a:spLocks noChangeArrowheads="1"/>
              </p:cNvSpPr>
              <p:nvPr/>
            </p:nvSpPr>
            <p:spPr bwMode="auto">
              <a:xfrm>
                <a:off x="3511" y="2583"/>
                <a:ext cx="267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US" altLang="en-US" b="1"/>
                  <a:t>R</a:t>
                </a:r>
              </a:p>
            </p:txBody>
          </p:sp>
          <p:sp>
            <p:nvSpPr>
              <p:cNvPr id="6159" name="Text Box 55"/>
              <p:cNvSpPr txBox="1">
                <a:spLocks noChangeArrowheads="1"/>
              </p:cNvSpPr>
              <p:nvPr/>
            </p:nvSpPr>
            <p:spPr bwMode="auto">
              <a:xfrm>
                <a:off x="3525" y="3226"/>
                <a:ext cx="276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60" name="Line 56"/>
              <p:cNvSpPr>
                <a:spLocks noChangeShapeType="1"/>
              </p:cNvSpPr>
              <p:nvPr/>
            </p:nvSpPr>
            <p:spPr bwMode="auto">
              <a:xfrm>
                <a:off x="3656" y="2851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57"/>
              <p:cNvSpPr>
                <a:spLocks noChangeShapeType="1"/>
              </p:cNvSpPr>
              <p:nvPr/>
            </p:nvSpPr>
            <p:spPr bwMode="auto">
              <a:xfrm>
                <a:off x="3657" y="3180"/>
                <a:ext cx="0" cy="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58"/>
              <p:cNvSpPr>
                <a:spLocks noChangeShapeType="1"/>
              </p:cNvSpPr>
              <p:nvPr/>
            </p:nvSpPr>
            <p:spPr bwMode="auto">
              <a:xfrm>
                <a:off x="4025" y="2855"/>
                <a:ext cx="0" cy="123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Text Box 59"/>
              <p:cNvSpPr txBox="1">
                <a:spLocks noChangeArrowheads="1"/>
              </p:cNvSpPr>
              <p:nvPr/>
            </p:nvSpPr>
            <p:spPr bwMode="auto">
              <a:xfrm>
                <a:off x="3878" y="2589"/>
                <a:ext cx="306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en-US" b="1"/>
                  <a:t>O</a:t>
                </a:r>
              </a:p>
            </p:txBody>
          </p:sp>
          <p:sp>
            <p:nvSpPr>
              <p:cNvPr id="6164" name="Text Box 60"/>
              <p:cNvSpPr txBox="1">
                <a:spLocks noChangeArrowheads="1"/>
              </p:cNvSpPr>
              <p:nvPr/>
            </p:nvSpPr>
            <p:spPr bwMode="auto">
              <a:xfrm>
                <a:off x="3138" y="2598"/>
                <a:ext cx="248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GB" altLang="en-US" b="1"/>
                  <a:t>H</a:t>
                </a:r>
              </a:p>
            </p:txBody>
          </p:sp>
          <p:sp>
            <p:nvSpPr>
              <p:cNvPr id="6165" name="Line 61"/>
              <p:cNvSpPr>
                <a:spLocks noChangeShapeType="1"/>
              </p:cNvSpPr>
              <p:nvPr/>
            </p:nvSpPr>
            <p:spPr bwMode="auto">
              <a:xfrm flipH="1">
                <a:off x="3074" y="3060"/>
                <a:ext cx="107" cy="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Line 62"/>
              <p:cNvSpPr>
                <a:spLocks noChangeShapeType="1"/>
              </p:cNvSpPr>
              <p:nvPr/>
            </p:nvSpPr>
            <p:spPr bwMode="auto">
              <a:xfrm flipV="1">
                <a:off x="3273" y="2854"/>
                <a:ext cx="1" cy="1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63"/>
              <p:cNvSpPr>
                <a:spLocks noChangeShapeType="1"/>
              </p:cNvSpPr>
              <p:nvPr/>
            </p:nvSpPr>
            <p:spPr bwMode="auto">
              <a:xfrm>
                <a:off x="3316" y="3051"/>
                <a:ext cx="26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64"/>
              <p:cNvSpPr>
                <a:spLocks noChangeShapeType="1"/>
              </p:cNvSpPr>
              <p:nvPr/>
            </p:nvSpPr>
            <p:spPr bwMode="auto">
              <a:xfrm>
                <a:off x="3707" y="3056"/>
                <a:ext cx="26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6" name="Text Box 66"/>
            <p:cNvSpPr txBox="1">
              <a:spLocks noChangeArrowheads="1"/>
            </p:cNvSpPr>
            <p:nvPr/>
          </p:nvSpPr>
          <p:spPr bwMode="auto">
            <a:xfrm>
              <a:off x="4590" y="2865"/>
              <a:ext cx="921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b="1"/>
                <a:t>+ </a:t>
              </a:r>
              <a:r>
                <a:rPr lang="en-US" altLang="en-US" b="1">
                  <a:solidFill>
                    <a:srgbClr val="0000FF"/>
                  </a:solidFill>
                </a:rPr>
                <a:t>H</a:t>
              </a:r>
              <a:r>
                <a:rPr lang="en-US" altLang="en-US" b="1" baseline="-25000">
                  <a:solidFill>
                    <a:srgbClr val="0000FF"/>
                  </a:solidFill>
                </a:rPr>
                <a:t>2</a:t>
              </a:r>
              <a:r>
                <a:rPr lang="en-US" altLang="en-US" b="1">
                  <a:solidFill>
                    <a:srgbClr val="0000FF"/>
                  </a:solidFill>
                </a:rPr>
                <a:t>O</a:t>
              </a:r>
            </a:p>
          </p:txBody>
        </p:sp>
      </p:grpSp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3394075" y="5851525"/>
            <a:ext cx="303688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80"/>
                </a:solidFill>
                <a:latin typeface="Times" charset="0"/>
              </a:rPr>
              <a:t>The peptide bond</a:t>
            </a:r>
            <a:endParaRPr lang="en-US" altLang="en-US">
              <a:latin typeface="Times" charset="0"/>
            </a:endParaRPr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 flipV="1">
            <a:off x="4878388" y="4935538"/>
            <a:ext cx="79375" cy="10144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36" name="Text Box 72"/>
          <p:cNvSpPr txBox="1">
            <a:spLocks noChangeArrowheads="1"/>
          </p:cNvSpPr>
          <p:nvPr/>
        </p:nvSpPr>
        <p:spPr bwMode="auto">
          <a:xfrm>
            <a:off x="4721225" y="2741613"/>
            <a:ext cx="371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/>
              <a:t>A dipeptide is formed</a:t>
            </a:r>
          </a:p>
        </p:txBody>
      </p:sp>
    </p:spTree>
    <p:extLst>
      <p:ext uri="{BB962C8B-B14F-4D97-AF65-F5344CB8AC3E}">
        <p14:creationId xmlns:p14="http://schemas.microsoft.com/office/powerpoint/2010/main" val="160801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3385365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entr" presetSubtype="3385415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3385466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entr" presetSubtype="338409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entr" presetSubtype="338426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8" grpId="0" animBg="1"/>
      <p:bldP spid="36899" grpId="0" animBg="1"/>
      <p:bldP spid="36900" grpId="0" autoUpdateAnimBg="0"/>
      <p:bldP spid="36929" grpId="0" animBg="1"/>
      <p:bldP spid="36931" grpId="0" autoUpdateAnimBg="0"/>
      <p:bldP spid="36932" grpId="0" animBg="1"/>
      <p:bldP spid="3693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E as enzyme cofactor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 smtClean="0">
                <a:latin typeface="Symbol" pitchFamily="18" charset="2"/>
              </a:rPr>
              <a:t>a</a:t>
            </a:r>
            <a:r>
              <a:rPr lang="en-US" altLang="en-US" sz="2400" i="1" smtClean="0"/>
              <a:t>-toco</a:t>
            </a:r>
            <a:r>
              <a:rPr lang="cs-CZ" altLang="en-US" sz="2400" i="1" smtClean="0"/>
              <a:t>ph</a:t>
            </a:r>
            <a:r>
              <a:rPr lang="en-US" altLang="en-US" sz="2400" i="1" smtClean="0"/>
              <a:t>erol</a:t>
            </a:r>
            <a:r>
              <a:rPr lang="cs-CZ" altLang="en-US" sz="2400" i="1" smtClean="0"/>
              <a:t> qui</a:t>
            </a:r>
            <a:r>
              <a:rPr lang="en-US" altLang="en-US" sz="2400" i="1" smtClean="0"/>
              <a:t>non</a:t>
            </a:r>
            <a:r>
              <a:rPr lang="en-US" altLang="en-US" sz="2400" smtClean="0"/>
              <a:t> generated by oxidation of </a:t>
            </a:r>
            <a:r>
              <a:rPr lang="en-US" altLang="en-US" sz="2400" i="1" smtClean="0">
                <a:latin typeface="Symbol" pitchFamily="18" charset="2"/>
              </a:rPr>
              <a:t>a</a:t>
            </a:r>
            <a:r>
              <a:rPr lang="en-US" altLang="en-US" sz="2400" i="1" smtClean="0"/>
              <a:t>-tocopherol</a:t>
            </a:r>
            <a:r>
              <a:rPr lang="en-US" altLang="en-US" sz="2400" smtClean="0"/>
              <a:t> can act</a:t>
            </a:r>
            <a:r>
              <a:rPr lang="cs-CZ" altLang="en-US" sz="2400" smtClean="0"/>
              <a:t>s</a:t>
            </a:r>
            <a:r>
              <a:rPr lang="en-US" altLang="en-US" sz="2400" smtClean="0"/>
              <a:t> as a cofactor of mitochondrial unsaturated fatty acids 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</a:t>
            </a:r>
            <a:r>
              <a:rPr lang="cs-CZ" altLang="en-US" sz="2400" smtClean="0"/>
              <a:t> qui</a:t>
            </a:r>
            <a:r>
              <a:rPr lang="en-US" altLang="en-US" sz="2400" smtClean="0"/>
              <a:t>non + cytochrom B</a:t>
            </a:r>
            <a:r>
              <a:rPr lang="en-US" altLang="en-US" sz="2400" baseline="-25000" smtClean="0"/>
              <a:t>5</a:t>
            </a:r>
            <a:r>
              <a:rPr lang="en-US" altLang="en-US" sz="2400" smtClean="0"/>
              <a:t> + NADH+H</a:t>
            </a:r>
            <a:r>
              <a:rPr lang="en-US" altLang="en-US" sz="2400" baseline="30000" smtClean="0"/>
              <a:t>+</a:t>
            </a:r>
            <a:r>
              <a:rPr lang="en-US" altLang="en-US" sz="2400" smtClean="0"/>
              <a:t> initiate formation of double bonds in FA – temporarily changes to 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erol-hydro</a:t>
            </a:r>
            <a:r>
              <a:rPr lang="cs-CZ" altLang="en-US" sz="2400" smtClean="0"/>
              <a:t>qu</a:t>
            </a:r>
            <a:r>
              <a:rPr lang="en-US" altLang="en-US" sz="2400" smtClean="0"/>
              <a:t>inon (in the presence of O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 changes back to 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-toco</a:t>
            </a:r>
            <a:r>
              <a:rPr lang="cs-CZ" altLang="en-US" sz="2400" smtClean="0"/>
              <a:t>ph</a:t>
            </a:r>
            <a:r>
              <a:rPr lang="en-US" altLang="en-US" sz="2400" smtClean="0"/>
              <a:t>erol</a:t>
            </a:r>
            <a:r>
              <a:rPr lang="cs-CZ" altLang="en-US" sz="2400" smtClean="0"/>
              <a:t> qu</a:t>
            </a:r>
            <a:r>
              <a:rPr lang="en-US" altLang="en-US" sz="2400" smtClean="0"/>
              <a:t>inon).</a:t>
            </a:r>
          </a:p>
        </p:txBody>
      </p:sp>
    </p:spTree>
    <p:extLst>
      <p:ext uri="{BB962C8B-B14F-4D97-AF65-F5344CB8AC3E}">
        <p14:creationId xmlns:p14="http://schemas.microsoft.com/office/powerpoint/2010/main" val="14390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E – </a:t>
            </a:r>
            <a:r>
              <a:rPr lang="cs-CZ" altLang="en-US" sz="3200" smtClean="0"/>
              <a:t>deficiency and toxicity</a:t>
            </a:r>
            <a:endParaRPr lang="cs-CZ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lack of 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-tocopherol in plasma is often associated with impaired fat absorption or distribution (in patients with cystic fibrosis, in patients with intestine resection)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 deficit of vit. D exhibit -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/>
              <a:t>neurological problems, impaired vision, eye muscle paralysis, platelet aggregation, impairment of fertility in men, impaired immunity.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Toxicity is </a:t>
            </a:r>
            <a:r>
              <a:rPr lang="en-US" altLang="en-US" sz="2400" smtClean="0"/>
              <a:t>relatively small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0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fortified cereals </a:t>
            </a:r>
          </a:p>
          <a:p>
            <a:pPr eaLnBrk="1" hangingPunct="1"/>
            <a:r>
              <a:rPr lang="en-US" altLang="en-US" sz="2400" smtClean="0"/>
              <a:t>seeds and seed oils, like sunflower </a:t>
            </a:r>
          </a:p>
          <a:p>
            <a:pPr eaLnBrk="1" hangingPunct="1"/>
            <a:r>
              <a:rPr lang="en-US" altLang="en-US" sz="2400" smtClean="0"/>
              <a:t>nuts and nut oils, like almonds and hazelnuts </a:t>
            </a:r>
          </a:p>
          <a:p>
            <a:pPr eaLnBrk="1" hangingPunct="1"/>
            <a:r>
              <a:rPr lang="en-US" altLang="en-US" sz="2400" smtClean="0"/>
              <a:t>green leafy vegetables, </a:t>
            </a:r>
          </a:p>
          <a:p>
            <a:pPr eaLnBrk="1" hangingPunct="1"/>
            <a:r>
              <a:rPr lang="en-US" altLang="en-US" sz="2400" smtClean="0"/>
              <a:t>broccoli</a:t>
            </a:r>
          </a:p>
          <a:p>
            <a:pPr eaLnBrk="1" hangingPunct="1"/>
            <a:r>
              <a:rPr lang="en-US" altLang="en-US" sz="2400" smtClean="0"/>
              <a:t>cabbage </a:t>
            </a:r>
          </a:p>
          <a:p>
            <a:pPr eaLnBrk="1" hangingPunct="1"/>
            <a:r>
              <a:rPr lang="en-US" altLang="en-US" sz="2400" smtClean="0"/>
              <a:t>celery 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448050"/>
            <a:ext cx="4021137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smtClean="0"/>
              <a:t>Vitamin K</a:t>
            </a:r>
            <a:r>
              <a:rPr lang="en-US" altLang="en-US" sz="2400" smtClean="0"/>
              <a:t> is a group of lipophilic, hydrophobic vitamins.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They are needed for the postranslation modification of proteins required for blood coagulation,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They are involved in metabolism pathways, in bone mineralisation, cell growth, metabolism of blood vessel wall. 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7916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692150"/>
            <a:ext cx="3900488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524750" y="1838325"/>
            <a:ext cx="139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hlink"/>
                </a:solidFill>
              </a:rPr>
              <a:t>Vitamin K</a:t>
            </a:r>
            <a:r>
              <a:rPr lang="cs-CZ" altLang="en-US" sz="1800" baseline="-25000">
                <a:solidFill>
                  <a:schemeClr val="hlink"/>
                </a:solidFill>
              </a:rPr>
              <a:t>1</a:t>
            </a:r>
            <a:endParaRPr lang="cs-CZ" altLang="en-US" sz="1800">
              <a:solidFill>
                <a:schemeClr val="hlink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524750" y="2774950"/>
            <a:ext cx="1392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hlink"/>
                </a:solidFill>
              </a:rPr>
              <a:t>Vitamin K</a:t>
            </a:r>
            <a:r>
              <a:rPr lang="cs-CZ" altLang="en-US" sz="1800" baseline="-25000">
                <a:solidFill>
                  <a:schemeClr val="hlink"/>
                </a:solidFill>
              </a:rPr>
              <a:t>2</a:t>
            </a:r>
            <a:endParaRPr lang="cs-CZ" altLang="en-US" sz="1800">
              <a:solidFill>
                <a:schemeClr val="hlink"/>
              </a:solidFill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K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43926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Vitamin K</a:t>
            </a:r>
            <a:r>
              <a:rPr lang="en-US" altLang="en-US" sz="2000" baseline="-25000" smtClean="0"/>
              <a:t>1 </a:t>
            </a:r>
            <a:r>
              <a:rPr lang="en-US" altLang="en-US" sz="2000" smtClean="0"/>
              <a:t>(</a:t>
            </a:r>
            <a:r>
              <a:rPr lang="cs-CZ" altLang="en-US" sz="2000" smtClean="0"/>
              <a:t>phyl</a:t>
            </a:r>
            <a:r>
              <a:rPr lang="en-US" altLang="en-US" sz="2000" smtClean="0"/>
              <a:t>lo</a:t>
            </a:r>
            <a:r>
              <a:rPr lang="cs-CZ" altLang="en-US" sz="2000" smtClean="0"/>
              <a:t>quinon</a:t>
            </a:r>
            <a:r>
              <a:rPr lang="en-US" altLang="en-US" sz="2000" smtClean="0"/>
              <a:t>) – plant origin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Vitamin K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(mena</a:t>
            </a:r>
            <a:r>
              <a:rPr lang="cs-CZ" altLang="en-US" sz="2000" smtClean="0"/>
              <a:t>qu</a:t>
            </a:r>
            <a:r>
              <a:rPr lang="en-US" altLang="en-US" sz="2000" smtClean="0"/>
              <a:t>inon) – normally produced by bacteria in the large intestin</a:t>
            </a:r>
            <a:r>
              <a:rPr lang="cs-CZ" altLang="en-US" sz="2000" smtClean="0"/>
              <a:t>e</a:t>
            </a:r>
            <a:endParaRPr lang="en-US" altLang="en-US" sz="1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K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 a K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are used differently in the body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K</a:t>
            </a:r>
            <a:r>
              <a:rPr lang="en-US" altLang="en-US" sz="1800" baseline="-25000" smtClean="0"/>
              <a:t>1</a:t>
            </a:r>
            <a:r>
              <a:rPr lang="en-US" altLang="en-US" sz="1800" smtClean="0"/>
              <a:t> – used mainly for blood clothing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K</a:t>
            </a:r>
            <a:r>
              <a:rPr lang="en-US" altLang="en-US" sz="1800" baseline="-25000" smtClean="0"/>
              <a:t>2</a:t>
            </a:r>
            <a:r>
              <a:rPr lang="en-US" altLang="en-US" sz="1600" smtClean="0"/>
              <a:t> – </a:t>
            </a:r>
            <a:r>
              <a:rPr lang="en-US" altLang="en-US" sz="1800" smtClean="0"/>
              <a:t>important in non-coagulation actions  - as in metabolism and bone mineralization, in cell growth, metabolism of blood vessel walls cells.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00563" y="5772150"/>
            <a:ext cx="320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600">
                <a:solidFill>
                  <a:schemeClr val="hlink"/>
                </a:solidFill>
              </a:rPr>
              <a:t>Synthetic derivatives of  Vit.K</a:t>
            </a:r>
          </a:p>
        </p:txBody>
      </p:sp>
    </p:spTree>
    <p:extLst>
      <p:ext uri="{BB962C8B-B14F-4D97-AF65-F5344CB8AC3E}">
        <p14:creationId xmlns:p14="http://schemas.microsoft.com/office/powerpoint/2010/main" val="15598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K -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Cofa</a:t>
            </a:r>
            <a:r>
              <a:rPr lang="cs-CZ" altLang="en-US" sz="2400" smtClean="0"/>
              <a:t>c</a:t>
            </a:r>
            <a:r>
              <a:rPr lang="en-US" altLang="en-US" sz="2400" smtClean="0"/>
              <a:t>tor of liver microsomal </a:t>
            </a:r>
            <a:r>
              <a:rPr lang="en-US" altLang="en-US" sz="2400" i="1" smtClean="0"/>
              <a:t>carboxylase </a:t>
            </a:r>
            <a:r>
              <a:rPr lang="en-US" altLang="en-US" sz="2400" smtClean="0">
                <a:cs typeface="Arial" pitchFamily="34" charset="0"/>
              </a:rPr>
              <a:t>which carboxylates</a:t>
            </a:r>
            <a:r>
              <a:rPr lang="en-US" altLang="en-US" sz="24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cs typeface="Arial" pitchFamily="34" charset="0"/>
              </a:rPr>
              <a:t>glutamate residues to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smtClean="0">
                <a:latin typeface="Symbol" pitchFamily="18" charset="2"/>
                <a:cs typeface="Arial" pitchFamily="34" charset="0"/>
              </a:rPr>
              <a:t>g</a:t>
            </a:r>
            <a:r>
              <a:rPr lang="en-US" altLang="en-US" sz="2400" smtClean="0">
                <a:cs typeface="Arial" pitchFamily="34" charset="0"/>
              </a:rPr>
              <a:t>-carboxyglutamate during synthesis of prothrombin and coagulation factors VII, IX a X</a:t>
            </a:r>
            <a:r>
              <a:rPr lang="cs-CZ" altLang="en-US" sz="2400" smtClean="0">
                <a:cs typeface="Arial" pitchFamily="34" charset="0"/>
              </a:rPr>
              <a:t> (posttranslation reaction).</a:t>
            </a:r>
            <a:endParaRPr lang="en-US" altLang="en-US" sz="2400" smtClean="0">
              <a:cs typeface="Arial" pitchFamily="34" charset="0"/>
            </a:endParaRPr>
          </a:p>
          <a:p>
            <a:pPr eaLnBrk="1" hangingPunct="1"/>
            <a:r>
              <a:rPr lang="en-US" altLang="en-US" sz="2400" smtClean="0">
                <a:cs typeface="Arial" pitchFamily="34" charset="0"/>
              </a:rPr>
              <a:t>Carboxylated glutamate chelates  Ca</a:t>
            </a:r>
            <a:r>
              <a:rPr lang="en-US" altLang="en-US" sz="2400" baseline="30000" smtClean="0">
                <a:cs typeface="Arial" pitchFamily="34" charset="0"/>
              </a:rPr>
              <a:t>2+</a:t>
            </a:r>
            <a:r>
              <a:rPr lang="en-US" altLang="en-US" sz="2400" smtClean="0">
                <a:cs typeface="Arial" pitchFamily="34" charset="0"/>
              </a:rPr>
              <a:t> ions, permitting the binding of blood clotting proteins to membranes.</a:t>
            </a:r>
          </a:p>
          <a:p>
            <a:pPr eaLnBrk="1" hangingPunct="1"/>
            <a:r>
              <a:rPr lang="en-US" altLang="en-US" sz="2400" smtClean="0"/>
              <a:t>Forms the binding site for </a:t>
            </a:r>
            <a:r>
              <a:rPr lang="en-US" altLang="en-US" sz="2400" smtClean="0">
                <a:cs typeface="Arial" pitchFamily="34" charset="0"/>
              </a:rPr>
              <a:t>Ca</a:t>
            </a:r>
            <a:r>
              <a:rPr lang="en-US" altLang="en-US" sz="2400" baseline="30000" smtClean="0">
                <a:cs typeface="Arial" pitchFamily="34" charset="0"/>
              </a:rPr>
              <a:t>2+</a:t>
            </a:r>
            <a:r>
              <a:rPr lang="en-US" altLang="en-US" sz="2400" smtClean="0">
                <a:cs typeface="Arial" pitchFamily="34" charset="0"/>
              </a:rPr>
              <a:t> also in other proteins – osteocalcin.</a:t>
            </a:r>
          </a:p>
          <a:p>
            <a:pPr eaLnBrk="1" hangingPunct="1"/>
            <a:endParaRPr lang="en-US" altLang="en-US" sz="24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K - deficiency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altLang="en-US" sz="2400" smtClean="0"/>
              <a:t>Deficiency is caused by fat malabsorption or by the liver failure.</a:t>
            </a:r>
            <a:r>
              <a:rPr lang="en-US" altLang="en-US" sz="3600" smtClean="0"/>
              <a:t> 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Blood clotting disorders – dangerous in newborns, life-threatening bleeding (</a:t>
            </a:r>
            <a:r>
              <a:rPr lang="en-US" altLang="en-US" sz="2400" i="1" smtClean="0"/>
              <a:t>hemorrhagic disease of the newborn).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Osteoporosis due to failed carboxylation of  osteokalcin and decreased activity of osteoblasts.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Under normal circumstances there is not a shortage, vit. K is abundant in the diet.  </a:t>
            </a:r>
          </a:p>
        </p:txBody>
      </p:sp>
    </p:spTree>
    <p:extLst>
      <p:ext uri="{BB962C8B-B14F-4D97-AF65-F5344CB8AC3E}">
        <p14:creationId xmlns:p14="http://schemas.microsoft.com/office/powerpoint/2010/main" val="25400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42418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K 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Green leafy vegetables </a:t>
            </a:r>
          </a:p>
          <a:p>
            <a:pPr eaLnBrk="1" hangingPunct="1"/>
            <a:r>
              <a:rPr lang="en-US" altLang="en-US" sz="2400" smtClean="0"/>
              <a:t>vegetable oil </a:t>
            </a:r>
          </a:p>
          <a:p>
            <a:pPr eaLnBrk="1" hangingPunct="1"/>
            <a:r>
              <a:rPr lang="en-US" altLang="en-US" sz="2400" smtClean="0"/>
              <a:t>broccoli</a:t>
            </a:r>
          </a:p>
          <a:p>
            <a:pPr eaLnBrk="1" hangingPunct="1"/>
            <a:r>
              <a:rPr lang="en-US" altLang="en-US" sz="2400" smtClean="0"/>
              <a:t>cereals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151438" y="6569075"/>
            <a:ext cx="2805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000" b="0">
                <a:solidFill>
                  <a:schemeClr val="tx2"/>
                </a:solidFill>
              </a:rPr>
              <a:t>http://health.allrefer.com/health/nutrition.html</a:t>
            </a:r>
          </a:p>
        </p:txBody>
      </p:sp>
    </p:spTree>
    <p:extLst>
      <p:ext uri="{BB962C8B-B14F-4D97-AF65-F5344CB8AC3E}">
        <p14:creationId xmlns:p14="http://schemas.microsoft.com/office/powerpoint/2010/main" val="3805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457200" y="21431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1</a:t>
            </a:r>
            <a:r>
              <a:rPr lang="en-US" altLang="en-US" sz="2600" b="0"/>
              <a:t> (</a:t>
            </a:r>
            <a:r>
              <a:rPr lang="cs-CZ" altLang="en-US" sz="2600" b="0">
                <a:solidFill>
                  <a:schemeClr val="hlink"/>
                </a:solidFill>
              </a:rPr>
              <a:t>thiamine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2</a:t>
            </a:r>
            <a:r>
              <a:rPr lang="en-US" altLang="en-US" sz="2600" b="0"/>
              <a:t> (</a:t>
            </a:r>
            <a:r>
              <a:rPr lang="cs-CZ" altLang="en-US" sz="2600" b="0">
                <a:solidFill>
                  <a:schemeClr val="hlink"/>
                </a:solidFill>
              </a:rPr>
              <a:t>riboflavin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3</a:t>
            </a:r>
            <a:r>
              <a:rPr lang="en-US" altLang="en-US" sz="2600" b="0"/>
              <a:t> or Vitamin P or Vitamin PP (</a:t>
            </a:r>
            <a:r>
              <a:rPr lang="cs-CZ" altLang="en-US" sz="2600" b="0">
                <a:solidFill>
                  <a:schemeClr val="hlink"/>
                </a:solidFill>
              </a:rPr>
              <a:t>niacin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5</a:t>
            </a:r>
            <a:r>
              <a:rPr lang="en-US" altLang="en-US" sz="2600" b="0"/>
              <a:t> (</a:t>
            </a:r>
            <a:r>
              <a:rPr lang="cs-CZ" altLang="en-US" sz="2600" b="0">
                <a:solidFill>
                  <a:schemeClr val="hlink"/>
                </a:solidFill>
              </a:rPr>
              <a:t>panthotenic acid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cs-CZ" altLang="en-US" sz="2600" b="0"/>
              <a:t>Vitamin B</a:t>
            </a:r>
            <a:r>
              <a:rPr lang="cs-CZ" altLang="en-US" sz="2600" b="0" baseline="-25000"/>
              <a:t>6</a:t>
            </a:r>
            <a:r>
              <a:rPr lang="en-US" altLang="en-US" sz="2600" b="0"/>
              <a:t> (</a:t>
            </a:r>
            <a:r>
              <a:rPr lang="cs-CZ" altLang="en-US" sz="2600" b="0">
                <a:solidFill>
                  <a:schemeClr val="hlink"/>
                </a:solidFill>
              </a:rPr>
              <a:t>pyridoxine</a:t>
            </a:r>
            <a:r>
              <a:rPr lang="en-US" altLang="en-US" sz="2600" b="0"/>
              <a:t> and </a:t>
            </a:r>
            <a:r>
              <a:rPr lang="cs-CZ" altLang="en-US" sz="2600" b="0">
                <a:solidFill>
                  <a:schemeClr val="hlink"/>
                </a:solidFill>
              </a:rPr>
              <a:t>pyridoxamine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7</a:t>
            </a:r>
            <a:r>
              <a:rPr lang="en-US" altLang="en-US" sz="2600" b="0"/>
              <a:t> or Vitamin H (</a:t>
            </a:r>
            <a:r>
              <a:rPr lang="cs-CZ" altLang="en-US" sz="2600" b="0">
                <a:solidFill>
                  <a:schemeClr val="hlink"/>
                </a:solidFill>
              </a:rPr>
              <a:t>biotin</a:t>
            </a:r>
            <a:r>
              <a:rPr lang="en-US" altLang="en-US" sz="2600" b="0"/>
              <a:t>) 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9</a:t>
            </a:r>
            <a:r>
              <a:rPr lang="en-US" altLang="en-US" sz="2600" b="0"/>
              <a:t> or Vitamin M and Vitamin B-c (</a:t>
            </a:r>
            <a:r>
              <a:rPr lang="cs-CZ" altLang="en-US" sz="2600" b="0">
                <a:solidFill>
                  <a:schemeClr val="hlink"/>
                </a:solidFill>
              </a:rPr>
              <a:t>folic acid</a:t>
            </a:r>
            <a:r>
              <a:rPr lang="en-US" altLang="en-US" sz="2600" b="0"/>
              <a:t>)</a:t>
            </a:r>
          </a:p>
          <a:p>
            <a:pPr eaLnBrk="1" hangingPunct="1"/>
            <a:r>
              <a:rPr lang="en-US" altLang="en-US" sz="2600" b="0"/>
              <a:t>Vitamin B</a:t>
            </a:r>
            <a:r>
              <a:rPr lang="en-US" altLang="en-US" sz="2600" b="0" baseline="-25000"/>
              <a:t>12</a:t>
            </a:r>
            <a:r>
              <a:rPr lang="en-US" altLang="en-US" sz="2600" b="0"/>
              <a:t> </a:t>
            </a:r>
            <a:r>
              <a:rPr lang="cs-CZ" altLang="en-US" sz="2600" b="0"/>
              <a:t>(</a:t>
            </a:r>
            <a:r>
              <a:rPr lang="cs-CZ" altLang="en-US" sz="2600" b="0">
                <a:solidFill>
                  <a:schemeClr val="hlink"/>
                </a:solidFill>
              </a:rPr>
              <a:t>cobalamin</a:t>
            </a:r>
            <a:r>
              <a:rPr lang="en-US" altLang="en-US" sz="2600" b="0"/>
              <a:t>)</a:t>
            </a:r>
            <a:r>
              <a:rPr lang="en-US" altLang="en-US" sz="2800" b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Water soluble vitamins</a:t>
            </a:r>
          </a:p>
        </p:txBody>
      </p:sp>
    </p:spTree>
    <p:extLst>
      <p:ext uri="{BB962C8B-B14F-4D97-AF65-F5344CB8AC3E}">
        <p14:creationId xmlns:p14="http://schemas.microsoft.com/office/powerpoint/2010/main" val="18742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cs-CZ" altLang="en-US" dirty="0" smtClean="0"/>
              <a:t>Vitamin B</a:t>
            </a:r>
            <a:r>
              <a:rPr lang="cs-CZ" altLang="en-US" baseline="-25000" dirty="0" smtClean="0"/>
              <a:t>1 </a:t>
            </a:r>
            <a:r>
              <a:rPr lang="cs-CZ" altLang="en-US" dirty="0" smtClean="0"/>
              <a:t>(thiamine)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Thiamin has a central role in energy-yielding metabolism.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Composed of a substituted pyridine and thiazole ring</a:t>
            </a:r>
            <a:r>
              <a:rPr lang="cs-CZ" altLang="en-US" sz="240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Active form is thiamine diphosphate (</a:t>
            </a:r>
            <a:r>
              <a:rPr lang="cs-CZ" altLang="en-US" sz="2400" smtClean="0"/>
              <a:t>thiamin </a:t>
            </a:r>
            <a:r>
              <a:rPr lang="en-US" altLang="en-US" sz="2400" smtClean="0"/>
              <a:t>pyrophosphate</a:t>
            </a:r>
            <a:r>
              <a:rPr lang="cs-CZ" altLang="en-US" sz="2400" smtClean="0"/>
              <a:t>, </a:t>
            </a:r>
            <a:r>
              <a:rPr lang="en-US" altLang="en-US" sz="2400" smtClean="0"/>
              <a:t>TPP), a coenzyme for three multi-enzyme complex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This complex catalyses oxidative decarboxylation of </a:t>
            </a:r>
            <a:r>
              <a:rPr lang="en-US" altLang="en-US" sz="2400" smtClean="0">
                <a:latin typeface="Symbol" pitchFamily="18" charset="2"/>
              </a:rPr>
              <a:t>a</a:t>
            </a:r>
            <a:r>
              <a:rPr lang="en-US" altLang="en-US" sz="2400" smtClean="0"/>
              <a:t>-ketoacids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altLang="en-US" sz="24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i="1" smtClean="0"/>
              <a:t>pyruvate dehydrogenase</a:t>
            </a:r>
            <a:r>
              <a:rPr lang="en-US" altLang="en-US" sz="2000" smtClean="0"/>
              <a:t> in carbohydrate metab</a:t>
            </a:r>
            <a:r>
              <a:rPr lang="cs-CZ" altLang="en-US" sz="2000" smtClean="0"/>
              <a:t>o</a:t>
            </a:r>
            <a:r>
              <a:rPr lang="en-US" altLang="en-US" sz="2000" smtClean="0"/>
              <a:t>lism,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i="1" smtClean="0">
                <a:latin typeface="Symbol" pitchFamily="18" charset="2"/>
              </a:rPr>
              <a:t>a</a:t>
            </a:r>
            <a:r>
              <a:rPr lang="en-US" altLang="en-US" sz="2000" i="1" smtClean="0"/>
              <a:t>-ketoglutarate dehydrogenase</a:t>
            </a:r>
            <a:r>
              <a:rPr lang="en-US" altLang="en-US" sz="2000" smtClean="0"/>
              <a:t>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 cytric acid cycle,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i="1" smtClean="0">
                <a:latin typeface="Arial" pitchFamily="34" charset="0"/>
                <a:cs typeface="Arial" pitchFamily="34" charset="0"/>
              </a:rPr>
              <a:t>Branched-chain keto-acid dehydrogenase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i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TPP is coenzyme for </a:t>
            </a:r>
            <a:r>
              <a:rPr lang="en-US" altLang="en-US" sz="2000" i="1" smtClean="0">
                <a:latin typeface="Arial" pitchFamily="34" charset="0"/>
                <a:cs typeface="Arial" pitchFamily="34" charset="0"/>
              </a:rPr>
              <a:t>transketolase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alt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pentose phosphate pathway</a:t>
            </a:r>
            <a:r>
              <a:rPr lang="en-US" altLang="en-US" sz="2000" i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i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thiami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087562" cy="1211263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8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smtClean="0">
                <a:ea typeface="+mj-ea"/>
              </a:rPr>
              <a:t>PROTEIN FUNCTIONS</a:t>
            </a:r>
            <a:r>
              <a:rPr lang="fr-FR" smtClean="0">
                <a:ea typeface="+mj-ea"/>
              </a:rPr>
              <a:t> </a:t>
            </a:r>
            <a:endParaRPr lang="en-GB" smtClean="0">
              <a:ea typeface="+mj-ea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2800" smtClean="0"/>
              <a:t>Protein structure determines protein function</a:t>
            </a:r>
          </a:p>
          <a:p>
            <a:r>
              <a:rPr lang="fr-FR" altLang="en-US" sz="2800" smtClean="0"/>
              <a:t>Denaturation or inhibition which may change protein structure will change its function</a:t>
            </a:r>
          </a:p>
          <a:p>
            <a:r>
              <a:rPr lang="fr-FR" altLang="en-US" sz="2800" smtClean="0"/>
              <a:t>Coenzymes and cofactors in general may enhance the protein's structure. 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6092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76" presetClass="entr" presetSubtype="888471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76" presetClass="entr" presetSubtype="888471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97176" presetClass="entr" presetSubtype="888471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1</a:t>
            </a:r>
            <a:r>
              <a:rPr lang="cs-CZ" altLang="en-US" smtClean="0"/>
              <a:t> - deficiency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Mild deficiency – leads to gastrointestinal complients, weakness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Moderate deficiency - peripheral neuropathy, mental abnormalities, ataxia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altLang="en-US" sz="2400" smtClean="0"/>
              <a:t>Full-blown deficiency - </a:t>
            </a:r>
            <a:r>
              <a:rPr lang="en-US" altLang="en-US" sz="2400" i="1" smtClean="0"/>
              <a:t>beri-beri </a:t>
            </a:r>
            <a:r>
              <a:rPr lang="en-US" altLang="en-US" sz="2400" smtClean="0"/>
              <a:t>– characterized with severe muscle weakness, muscle wasting and delirium, paresis of the eye muscles, memory loss.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400" smtClean="0"/>
              <a:t>Degeneration of the cardiovascular system. 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altLang="en-US" sz="2400" smtClean="0"/>
          </a:p>
          <a:p>
            <a:pPr marL="381000" indent="-381000" eaLnBrk="1" hangingPunct="1">
              <a:lnSpc>
                <a:spcPct val="80000"/>
              </a:lnSpc>
            </a:pPr>
            <a:r>
              <a:rPr lang="en-US" altLang="en-US" sz="2400" smtClean="0"/>
              <a:t>Beri-beri causes long-term consumption of foods rich in carbohydrates but poor in thiamine - husked rice, white flour and refined sugar. </a:t>
            </a:r>
          </a:p>
        </p:txBody>
      </p:sp>
    </p:spTree>
    <p:extLst>
      <p:ext uri="{BB962C8B-B14F-4D97-AF65-F5344CB8AC3E}">
        <p14:creationId xmlns:p14="http://schemas.microsoft.com/office/powerpoint/2010/main" val="88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 of vitamin B</a:t>
            </a:r>
            <a:r>
              <a:rPr lang="cs-CZ" altLang="en-US" baseline="-25000" smtClean="0"/>
              <a:t>1</a:t>
            </a:r>
            <a:endParaRPr lang="cs-CZ" altLang="en-US" smtClean="0"/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paddy grains, cereals</a:t>
            </a:r>
            <a:br>
              <a:rPr lang="cs-CZ" altLang="en-US" sz="2400" smtClean="0"/>
            </a:br>
            <a:r>
              <a:rPr lang="cs-CZ" altLang="en-US" sz="2400" smtClean="0"/>
              <a:t>meat</a:t>
            </a:r>
            <a:br>
              <a:rPr lang="cs-CZ" altLang="en-US" sz="2400" smtClean="0"/>
            </a:br>
            <a:r>
              <a:rPr lang="cs-CZ" altLang="en-US" sz="2400" smtClean="0"/>
              <a:t>yeast</a:t>
            </a:r>
            <a:br>
              <a:rPr lang="cs-CZ" altLang="en-US" sz="2400" smtClean="0"/>
            </a:br>
            <a:r>
              <a:rPr lang="cs-CZ" altLang="en-US" sz="2400" smtClean="0"/>
              <a:t>honey</a:t>
            </a:r>
            <a:br>
              <a:rPr lang="cs-CZ" altLang="en-US" sz="2400" smtClean="0"/>
            </a:br>
            <a:r>
              <a:rPr lang="cs-CZ" altLang="en-US" sz="2400" smtClean="0"/>
              <a:t>nuts 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644900"/>
            <a:ext cx="35528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2</a:t>
            </a:r>
            <a:r>
              <a:rPr lang="cs-CZ" altLang="en-US" smtClean="0"/>
              <a:t> (riboflavin)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Yellow to orange-yellow natural dye slightly soluble in water.</a:t>
            </a:r>
          </a:p>
          <a:p>
            <a:pPr eaLnBrk="1" hangingPunct="1"/>
            <a:r>
              <a:rPr lang="cs-CZ" altLang="en-US" sz="2400" smtClean="0"/>
              <a:t>Has a central role in energy-yielding metabolism.</a:t>
            </a:r>
          </a:p>
          <a:p>
            <a:pPr eaLnBrk="1" hangingPunct="1"/>
            <a:r>
              <a:rPr lang="cs-CZ" altLang="en-US" sz="2400" smtClean="0"/>
              <a:t>Provides the reactive moieties of the coenzymes</a:t>
            </a:r>
            <a:r>
              <a:rPr lang="cs-CZ" altLang="en-US" sz="2400" smtClean="0">
                <a:solidFill>
                  <a:srgbClr val="0033CC"/>
                </a:solidFill>
              </a:rPr>
              <a:t> </a:t>
            </a:r>
            <a:r>
              <a:rPr lang="cs-CZ" altLang="en-US" sz="2400" i="1" smtClean="0"/>
              <a:t>flavin mononucleotide (FMN)</a:t>
            </a:r>
            <a:r>
              <a:rPr lang="cs-CZ" altLang="en-US" sz="2400" b="1" i="1" smtClean="0"/>
              <a:t> </a:t>
            </a:r>
            <a:r>
              <a:rPr lang="cs-CZ" altLang="en-US" sz="2400" smtClean="0"/>
              <a:t>and</a:t>
            </a:r>
            <a:r>
              <a:rPr lang="cs-CZ" altLang="en-US" sz="2400" b="1" i="1" smtClean="0"/>
              <a:t> </a:t>
            </a:r>
            <a:r>
              <a:rPr lang="cs-CZ" altLang="en-US" sz="2400" i="1" smtClean="0"/>
              <a:t>flavin adenine dinucleotid (FAD).</a:t>
            </a:r>
          </a:p>
          <a:p>
            <a:pPr eaLnBrk="1" hangingPunct="1"/>
            <a:r>
              <a:rPr lang="cs-CZ" altLang="en-US" sz="2400" smtClean="0"/>
              <a:t>Flavin coenzymes are electron carries in oxidoreduction reaction.</a:t>
            </a:r>
          </a:p>
        </p:txBody>
      </p:sp>
    </p:spTree>
    <p:extLst>
      <p:ext uri="{BB962C8B-B14F-4D97-AF65-F5344CB8AC3E}">
        <p14:creationId xmlns:p14="http://schemas.microsoft.com/office/powerpoint/2010/main" val="4252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4400" b="0">
                <a:solidFill>
                  <a:schemeClr val="tx2"/>
                </a:solidFill>
              </a:rPr>
              <a:t>Vitamin B</a:t>
            </a:r>
            <a:r>
              <a:rPr lang="cs-CZ" altLang="en-US" sz="4400" b="0" baseline="-25000">
                <a:solidFill>
                  <a:schemeClr val="tx2"/>
                </a:solidFill>
              </a:rPr>
              <a:t>2</a:t>
            </a:r>
            <a:endParaRPr lang="cs-CZ" altLang="en-US" sz="4400" b="0">
              <a:solidFill>
                <a:schemeClr val="tx2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755650" y="5445125"/>
            <a:ext cx="77041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0"/>
              <a:t>FMN </a:t>
            </a:r>
            <a:r>
              <a:rPr lang="cs-CZ" altLang="en-US" sz="2400" b="0">
                <a:latin typeface="Arial" pitchFamily="34" charset="0"/>
                <a:cs typeface="Arial" pitchFamily="34" charset="0"/>
              </a:rPr>
              <a:t>→</a:t>
            </a:r>
            <a:r>
              <a:rPr lang="cs-CZ" altLang="en-US" sz="2400" b="0"/>
              <a:t> ATP-dependent phosphorylation of riboflavin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0"/>
              <a:t>FAD </a:t>
            </a:r>
            <a:r>
              <a:rPr lang="cs-CZ" altLang="en-US" sz="2400" b="0">
                <a:latin typeface="Arial" pitchFamily="34" charset="0"/>
                <a:cs typeface="Arial" pitchFamily="34" charset="0"/>
              </a:rPr>
              <a:t>→</a:t>
            </a:r>
            <a:r>
              <a:rPr lang="cs-CZ" altLang="en-US" sz="2400" b="0"/>
              <a:t> further reaction with ATP in which its AMP moiety is transferred to FMN.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343150"/>
            <a:ext cx="7115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28600" y="3738563"/>
            <a:ext cx="8763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304800" algn="l"/>
              </a:tabLst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tabLst>
                <a:tab pos="304800" algn="l"/>
              </a:tabLst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tabLst>
                <a:tab pos="30480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>
              <a:latin typeface="Garamond" pitchFamily="18" charset="0"/>
              <a:cs typeface="Arial" pitchFamily="34" charset="0"/>
            </a:endParaRPr>
          </a:p>
          <a:p>
            <a:pPr algn="ct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4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2 </a:t>
            </a:r>
            <a:r>
              <a:rPr lang="cs-CZ" altLang="en-US" smtClean="0"/>
              <a:t>absorption</a:t>
            </a:r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Riboflavin is absorbed in the proximal intestine.</a:t>
            </a:r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Riboflavin is stored mainly in the liver, kidney and heart in the form of FAD (70- 90%) or FMN</a:t>
            </a:r>
            <a:r>
              <a:rPr lang="cs-CZ" altLang="en-US" sz="24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11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Causes of </a:t>
            </a:r>
            <a:r>
              <a:rPr lang="cs-CZ" altLang="en-US" sz="4000" smtClean="0"/>
              <a:t>vitamin B</a:t>
            </a:r>
            <a:r>
              <a:rPr lang="cs-CZ" altLang="en-US" sz="4000" baseline="-25000" smtClean="0"/>
              <a:t>2</a:t>
            </a:r>
            <a:r>
              <a:rPr lang="cs-CZ" altLang="en-US" sz="4000" smtClean="0"/>
              <a:t> d</a:t>
            </a:r>
            <a:r>
              <a:rPr lang="en-US" altLang="en-US" sz="4000" smtClean="0"/>
              <a:t>eficiency</a:t>
            </a:r>
            <a:endParaRPr lang="cs-CZ" altLang="en-US" sz="40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Lack of dietary vitamin B.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 result of conditions that affect absorption in the intestine.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The body not being able to use the vitamin.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An increase in the excretion of the vitamin from the body.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8674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2 </a:t>
            </a:r>
            <a:r>
              <a:rPr lang="cs-CZ" altLang="en-US" smtClean="0"/>
              <a:t>– </a:t>
            </a:r>
            <a:r>
              <a:rPr lang="cs-CZ" altLang="en-US" sz="3200" smtClean="0"/>
              <a:t>symptoms of deficiency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C</a:t>
            </a:r>
            <a:r>
              <a:rPr lang="en-US" altLang="en-US" sz="2400" smtClean="0"/>
              <a:t>racked and red lips.</a:t>
            </a:r>
            <a:r>
              <a:rPr lang="cs-CZ" altLang="en-US" smtClean="0"/>
              <a:t> </a:t>
            </a:r>
          </a:p>
          <a:p>
            <a:pPr eaLnBrk="1" hangingPunct="1"/>
            <a:r>
              <a:rPr lang="en-US" altLang="en-US" sz="2400" smtClean="0"/>
              <a:t>Inflammation of the lining of mouth and tongue.</a:t>
            </a:r>
          </a:p>
          <a:p>
            <a:pPr eaLnBrk="1" hangingPunct="1"/>
            <a:r>
              <a:rPr lang="en-US" altLang="en-US" sz="2400" smtClean="0"/>
              <a:t>Dry and scaling skin</a:t>
            </a:r>
            <a:r>
              <a:rPr lang="cs-CZ" altLang="en-US" sz="2400" smtClean="0"/>
              <a:t>- keratitis, dermatitis</a:t>
            </a:r>
            <a:r>
              <a:rPr lang="en-US" altLang="en-US" sz="2400" smtClean="0"/>
              <a:t> and iron-deficiency anemia</a:t>
            </a:r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2924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B</a:t>
            </a:r>
            <a:r>
              <a:rPr lang="cs-CZ" altLang="en-US" baseline="-25000" smtClean="0"/>
              <a:t>2</a:t>
            </a:r>
            <a:endParaRPr lang="cs-CZ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410368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foods of animal origin (liver, pork and beef, milk, dairy products, fish eggs)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cocoa,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nuts,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yeast,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of smaller quantities in cereals.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240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3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3 </a:t>
            </a:r>
            <a:r>
              <a:rPr lang="cs-CZ" altLang="en-US" smtClean="0"/>
              <a:t>- niacin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2017713"/>
            <a:ext cx="7848600" cy="2203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Active form – nikotinic acid and nikotinamid.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NAD a NADP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000" smtClean="0"/>
              <a:t>key components of the metabolic pathways of carbohydrates, lipids, amino acids.</a:t>
            </a:r>
            <a:endParaRPr lang="en-US" altLang="en-US" sz="20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Nicotinic acid prevents the release of fatty acids from adipose tissue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smtClean="0">
                <a:cs typeface="Arial" pitchFamily="34" charset="0"/>
              </a:rPr>
              <a:t>decreases lipoproteins VLDL, IDL a LDL.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High dose of niacin dilates blood vessels </a:t>
            </a: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91100"/>
            <a:ext cx="28813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5788"/>
            <a:ext cx="3556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239838" y="53165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</p:spTree>
    <p:extLst>
      <p:ext uri="{BB962C8B-B14F-4D97-AF65-F5344CB8AC3E}">
        <p14:creationId xmlns:p14="http://schemas.microsoft.com/office/powerpoint/2010/main" val="14531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3 </a:t>
            </a:r>
            <a:r>
              <a:rPr lang="cs-CZ" altLang="en-US" smtClean="0"/>
              <a:t>- niacin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Absorption: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At low concentration by active transport.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At high concentration by passive diffusion.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smtClean="0"/>
              <a:t>Transportation: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Both nicotinic acid (NA) and nicotinamide (NAm) bind to plasma proteins for transportation.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smtClean="0"/>
              <a:t>Biosynthesis: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liver can synthesize </a:t>
            </a:r>
            <a:r>
              <a:rPr lang="en-US" altLang="en-US" sz="2000" i="1" smtClean="0"/>
              <a:t>Niacin</a:t>
            </a:r>
            <a:r>
              <a:rPr lang="en-US" altLang="en-US" sz="2000" smtClean="0"/>
              <a:t> from the essential amino acid </a:t>
            </a:r>
            <a:r>
              <a:rPr lang="en-US" altLang="en-US" sz="2000" b="1" smtClean="0"/>
              <a:t>tryptophan</a:t>
            </a:r>
            <a:r>
              <a:rPr lang="en-US" altLang="en-US" sz="2000" smtClean="0"/>
              <a:t>, but the synthesis is extremely slow and requires vitamin B</a:t>
            </a:r>
            <a:r>
              <a:rPr lang="en-US" altLang="en-US" sz="2000" baseline="-25000" smtClean="0"/>
              <a:t>6</a:t>
            </a:r>
            <a:r>
              <a:rPr lang="en-US" altLang="en-US" sz="2000" smtClean="0"/>
              <a:t> (60 mg of Tryptophan= 1mg of niacin). Bacteria in the gut may also perform the conversion but are inefficient.</a:t>
            </a:r>
          </a:p>
        </p:txBody>
      </p:sp>
    </p:spTree>
    <p:extLst>
      <p:ext uri="{BB962C8B-B14F-4D97-AF65-F5344CB8AC3E}">
        <p14:creationId xmlns:p14="http://schemas.microsoft.com/office/powerpoint/2010/main" val="34047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b="1" smtClean="0">
                <a:ea typeface="+mj-ea"/>
              </a:rPr>
              <a:t>Fibrous proteins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smtClean="0"/>
              <a:t>Involved in structure: tendons ligaments blood clots</a:t>
            </a:r>
            <a:br>
              <a:rPr lang="en-GB" altLang="en-US" sz="2800" smtClean="0"/>
            </a:br>
            <a:r>
              <a:rPr lang="en-GB" altLang="en-US" sz="2800" smtClean="0"/>
              <a:t>(e.g. collagen and spiders silk)</a:t>
            </a:r>
          </a:p>
          <a:p>
            <a:r>
              <a:rPr lang="en-GB" altLang="en-US" sz="2800" smtClean="0"/>
              <a:t>Contractile proteins in movement: muscle, microtubules </a:t>
            </a:r>
            <a:br>
              <a:rPr lang="en-GB" altLang="en-US" sz="2800" smtClean="0"/>
            </a:br>
            <a:r>
              <a:rPr lang="en-GB" altLang="en-US" sz="2800" smtClean="0"/>
              <a:t>(cytoskelton, mitotic spindle, cilia, flagella).</a:t>
            </a:r>
          </a:p>
        </p:txBody>
      </p:sp>
    </p:spTree>
    <p:extLst>
      <p:ext uri="{BB962C8B-B14F-4D97-AF65-F5344CB8AC3E}">
        <p14:creationId xmlns:p14="http://schemas.microsoft.com/office/powerpoint/2010/main" val="12065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76" presetClass="entr" presetSubtype="88849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76" presetClass="entr" presetSubtype="888495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3 </a:t>
            </a:r>
            <a:r>
              <a:rPr lang="cs-CZ" altLang="en-US" smtClean="0"/>
              <a:t>- </a:t>
            </a:r>
            <a:r>
              <a:rPr lang="cs-CZ" altLang="en-US" sz="4000" smtClean="0"/>
              <a:t>deficiency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u="sng" smtClean="0"/>
              <a:t>Pellagra:</a:t>
            </a:r>
            <a:r>
              <a:rPr lang="en-US" altLang="en-US" sz="2400" smtClean="0"/>
              <a:t> A serious deficiency of niacin.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</a:t>
            </a:r>
            <a:r>
              <a:rPr lang="cs-CZ" altLang="en-US" sz="2400" smtClean="0"/>
              <a:t> </a:t>
            </a:r>
            <a:r>
              <a:rPr lang="en-US" altLang="en-US" sz="2400" smtClean="0"/>
              <a:t>main results of pellagra can easily be remembered as "the four D's": diarrhea, dermatitis, dementia, and death.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Pelagra is </a:t>
            </a:r>
            <a:r>
              <a:rPr lang="en-US" altLang="en-US" sz="2400" smtClean="0"/>
              <a:t>very rare now, except in alcoholics, strict vegetarians, and people in areas of the world with very poor </a:t>
            </a:r>
            <a:r>
              <a:rPr lang="cs-CZ" altLang="en-US" sz="2400" smtClean="0"/>
              <a:t>nutrition</a:t>
            </a:r>
            <a:r>
              <a:rPr lang="en-US" altLang="en-US" sz="24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Milder deficiencies of niacin can cause dermatitis around the mouth and </a:t>
            </a:r>
            <a:r>
              <a:rPr lang="cs-CZ" altLang="en-US" sz="2400" smtClean="0"/>
              <a:t>rashes</a:t>
            </a:r>
            <a:r>
              <a:rPr lang="en-US" altLang="en-US" sz="2400" smtClean="0"/>
              <a:t>, </a:t>
            </a:r>
            <a:r>
              <a:rPr lang="cs-CZ" altLang="en-US" sz="2400" smtClean="0"/>
              <a:t>fatigue</a:t>
            </a:r>
            <a:r>
              <a:rPr lang="en-US" altLang="en-US" sz="2400" smtClean="0"/>
              <a:t>, irritability, poor appetite, </a:t>
            </a:r>
            <a:r>
              <a:rPr lang="cs-CZ" altLang="en-US" sz="2400" smtClean="0"/>
              <a:t>indigestion</a:t>
            </a:r>
            <a:r>
              <a:rPr lang="en-US" altLang="en-US" sz="2400" smtClean="0"/>
              <a:t>, diarrhea, </a:t>
            </a:r>
            <a:r>
              <a:rPr lang="cs-CZ" altLang="en-US" sz="2400" smtClean="0"/>
              <a:t>headache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2456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B</a:t>
            </a:r>
            <a:r>
              <a:rPr lang="cs-CZ" altLang="en-US" baseline="-25000" smtClean="0"/>
              <a:t>3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foods of animal origin</a:t>
            </a:r>
          </a:p>
          <a:p>
            <a:pPr eaLnBrk="1" hangingPunct="1"/>
            <a:r>
              <a:rPr lang="cs-CZ" altLang="en-US" sz="2400" smtClean="0"/>
              <a:t>yeast</a:t>
            </a:r>
          </a:p>
          <a:p>
            <a:pPr eaLnBrk="1" hangingPunct="1"/>
            <a:r>
              <a:rPr lang="cs-CZ" altLang="en-US" sz="2400" smtClean="0"/>
              <a:t>sunflower seeds, beans, peas</a:t>
            </a:r>
          </a:p>
          <a:p>
            <a:pPr eaLnBrk="1" hangingPunct="1"/>
            <a:r>
              <a:rPr lang="cs-CZ" altLang="en-US" sz="2400" smtClean="0"/>
              <a:t>green leafy vegetable</a:t>
            </a:r>
          </a:p>
          <a:p>
            <a:pPr eaLnBrk="1" hangingPunct="1"/>
            <a:r>
              <a:rPr lang="cs-CZ" altLang="en-US" sz="2400" smtClean="0"/>
              <a:t>broccoli, carrots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716338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5</a:t>
            </a:r>
            <a:r>
              <a:rPr lang="cs-CZ" altLang="en-US" smtClean="0"/>
              <a:t> – </a:t>
            </a:r>
            <a:r>
              <a:rPr lang="cs-CZ" altLang="en-US" sz="3600" smtClean="0"/>
              <a:t>panthotenic acid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75075"/>
            <a:ext cx="53276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1239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Part of acetyl-CoA – </a:t>
            </a:r>
            <a:r>
              <a:rPr lang="cs-CZ" altLang="en-US" sz="2400" smtClean="0"/>
              <a:t>consists of pantoic acid and </a:t>
            </a:r>
            <a:r>
              <a:rPr lang="cs-CZ" altLang="en-US" sz="2400" smtClean="0">
                <a:latin typeface="Symbol" pitchFamily="18" charset="2"/>
              </a:rPr>
              <a:t>b</a:t>
            </a:r>
            <a:r>
              <a:rPr lang="cs-CZ" altLang="en-US" sz="2400" smtClean="0"/>
              <a:t>-alaninem.</a:t>
            </a:r>
          </a:p>
          <a:p>
            <a:pPr eaLnBrk="1" hangingPunct="1"/>
            <a:endParaRPr lang="cs-CZ" altLang="en-US" sz="2000" smtClean="0"/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681288"/>
            <a:ext cx="33337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800" smtClean="0"/>
              <a:t>Vitamin B</a:t>
            </a:r>
            <a:r>
              <a:rPr lang="cs-CZ" altLang="en-US" sz="4800" baseline="-25000" smtClean="0"/>
              <a:t>5</a:t>
            </a:r>
            <a:r>
              <a:rPr lang="cs-CZ" altLang="en-US" sz="4800" smtClean="0"/>
              <a:t> – </a:t>
            </a:r>
            <a:r>
              <a:rPr lang="cs-CZ" altLang="en-US" sz="4000" smtClean="0"/>
              <a:t>panthotenic acid</a:t>
            </a:r>
          </a:p>
        </p:txBody>
      </p:sp>
      <p:sp>
        <p:nvSpPr>
          <p:cNvPr id="5427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Co-enzyme A assists the following reactions: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 smtClean="0"/>
              <a:t>f</a:t>
            </a:r>
            <a:r>
              <a:rPr lang="en-US" altLang="en-US" sz="2400" smtClean="0"/>
              <a:t>ormation of </a:t>
            </a:r>
            <a:r>
              <a:rPr lang="cs-CZ" altLang="en-US" sz="2400" smtClean="0"/>
              <a:t>s</a:t>
            </a:r>
            <a:r>
              <a:rPr lang="en-US" altLang="en-US" sz="2400" smtClean="0"/>
              <a:t>terols (</a:t>
            </a:r>
            <a:r>
              <a:rPr lang="cs-CZ" altLang="en-US" sz="2400" smtClean="0"/>
              <a:t>c</a:t>
            </a:r>
            <a:r>
              <a:rPr lang="en-US" altLang="en-US" sz="2400" smtClean="0"/>
              <a:t>holesterol and 7-</a:t>
            </a:r>
            <a:r>
              <a:rPr lang="cs-CZ" altLang="en-US" sz="2400" smtClean="0"/>
              <a:t>d</a:t>
            </a:r>
            <a:r>
              <a:rPr lang="en-US" altLang="en-US" sz="2400" smtClean="0"/>
              <a:t>ehydrocholesterol).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 smtClean="0"/>
              <a:t>f</a:t>
            </a:r>
            <a:r>
              <a:rPr lang="en-US" altLang="en-US" sz="2400" smtClean="0"/>
              <a:t>ormation of </a:t>
            </a:r>
            <a:r>
              <a:rPr lang="cs-CZ" altLang="en-US" sz="2400" smtClean="0"/>
              <a:t>f</a:t>
            </a:r>
            <a:r>
              <a:rPr lang="en-US" altLang="en-US" sz="2400" smtClean="0"/>
              <a:t>atty acids.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2400" smtClean="0"/>
              <a:t>f</a:t>
            </a:r>
            <a:r>
              <a:rPr lang="en-US" altLang="en-US" sz="2400" smtClean="0"/>
              <a:t>ormation of </a:t>
            </a:r>
            <a:r>
              <a:rPr lang="cs-CZ" altLang="en-US" sz="2400" smtClean="0"/>
              <a:t>k</a:t>
            </a:r>
            <a:r>
              <a:rPr lang="en-US" altLang="en-US" sz="2400" smtClean="0"/>
              <a:t>eto acids such as </a:t>
            </a:r>
            <a:r>
              <a:rPr lang="cs-CZ" altLang="en-US" sz="2400" smtClean="0"/>
              <a:t>p</a:t>
            </a:r>
            <a:r>
              <a:rPr lang="en-US" altLang="en-US" sz="2400" smtClean="0"/>
              <a:t>yruvic acid.</a:t>
            </a:r>
            <a:endParaRPr lang="cs-CZ" altLang="en-US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smtClean="0"/>
              <a:t>Other reactions are acylation, acetylation, signal transduction deamination</a:t>
            </a:r>
            <a:endParaRPr lang="en-US" altLang="en-US" sz="2400" smtClean="0"/>
          </a:p>
          <a:p>
            <a:pPr lvl="1"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0853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5</a:t>
            </a:r>
            <a:r>
              <a:rPr lang="cs-CZ" altLang="en-US" smtClean="0"/>
              <a:t> - </a:t>
            </a:r>
            <a:r>
              <a:rPr lang="cs-CZ" altLang="en-US" sz="4000" smtClean="0"/>
              <a:t>d</a:t>
            </a:r>
            <a:r>
              <a:rPr lang="en-US" altLang="en-US" sz="4000" smtClean="0"/>
              <a:t>eficiency</a:t>
            </a:r>
            <a:endParaRPr lang="cs-CZ" altLang="en-US" sz="40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Rare to occur.</a:t>
            </a:r>
          </a:p>
          <a:p>
            <a:pPr eaLnBrk="1" hangingPunct="1"/>
            <a:r>
              <a:rPr lang="en-US" altLang="en-US" sz="2400" smtClean="0"/>
              <a:t>When occur it leads to </a:t>
            </a:r>
            <a:r>
              <a:rPr lang="cs-CZ" altLang="en-US" sz="2400" smtClean="0"/>
              <a:t>p</a:t>
            </a:r>
            <a:r>
              <a:rPr lang="en-US" altLang="en-US" sz="2400" smtClean="0"/>
              <a:t>aresthesias</a:t>
            </a:r>
            <a:r>
              <a:rPr lang="cs-CZ" altLang="en-US" sz="2400" smtClean="0"/>
              <a:t>.</a:t>
            </a:r>
          </a:p>
          <a:p>
            <a:pPr eaLnBrk="1" hangingPunct="1"/>
            <a:endParaRPr lang="cs-CZ" altLang="en-US" sz="2400" smtClean="0"/>
          </a:p>
          <a:p>
            <a:pPr eaLnBrk="1" hangingPunct="1"/>
            <a:r>
              <a:rPr lang="cs-CZ" altLang="en-US" sz="2400" smtClean="0"/>
              <a:t>Disorders of the synthesis of acetylcholine – neurological symptoms (parestesie).</a:t>
            </a:r>
          </a:p>
        </p:txBody>
      </p:sp>
    </p:spTree>
    <p:extLst>
      <p:ext uri="{BB962C8B-B14F-4D97-AF65-F5344CB8AC3E}">
        <p14:creationId xmlns:p14="http://schemas.microsoft.com/office/powerpoint/2010/main" val="19015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B</a:t>
            </a:r>
            <a:r>
              <a:rPr lang="cs-CZ" altLang="en-US" baseline="-25000" smtClean="0"/>
              <a:t>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meat, foods of animal origin,</a:t>
            </a:r>
          </a:p>
          <a:p>
            <a:pPr eaLnBrk="1" hangingPunct="1"/>
            <a:r>
              <a:rPr lang="cs-CZ" altLang="en-US" sz="2400" smtClean="0"/>
              <a:t>yeast,</a:t>
            </a:r>
          </a:p>
          <a:p>
            <a:pPr eaLnBrk="1" hangingPunct="1"/>
            <a:r>
              <a:rPr lang="cs-CZ" altLang="en-US" sz="2400" smtClean="0"/>
              <a:t>wholemeal bread, </a:t>
            </a:r>
          </a:p>
          <a:p>
            <a:pPr eaLnBrk="1" hangingPunct="1"/>
            <a:r>
              <a:rPr lang="cs-CZ" altLang="en-US" sz="2400" smtClean="0"/>
              <a:t>broccoli, avocado</a:t>
            </a:r>
          </a:p>
          <a:p>
            <a:pPr eaLnBrk="1" hangingPunct="1"/>
            <a:r>
              <a:rPr lang="cs-CZ" altLang="en-US" sz="2400" smtClean="0"/>
              <a:t>royal gelly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24796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6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2216150"/>
            <a:ext cx="8839200" cy="45259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is needed for more than 100 enzymes involved in protein metabolism.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 is also essential for red blood cell metabolism and hemoglobin formation.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nervous and immune systems need 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to function efficiently.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 is also needed for the conversion of </a:t>
            </a:r>
            <a:r>
              <a:rPr lang="cs-CZ" altLang="en-US" sz="2400" smtClean="0"/>
              <a:t>t</a:t>
            </a:r>
            <a:r>
              <a:rPr lang="en-US" altLang="en-US" sz="2400" smtClean="0"/>
              <a:t>ryptophan to </a:t>
            </a:r>
            <a:r>
              <a:rPr lang="cs-CZ" altLang="en-US" sz="2400" smtClean="0"/>
              <a:t>n</a:t>
            </a:r>
            <a:r>
              <a:rPr lang="en-US" altLang="en-US" sz="2400" smtClean="0"/>
              <a:t>iacin (</a:t>
            </a:r>
            <a:r>
              <a:rPr lang="cs-CZ" altLang="en-US" sz="2400" smtClean="0"/>
              <a:t>v</a:t>
            </a:r>
            <a:r>
              <a:rPr lang="en-US" altLang="en-US" sz="2400" smtClean="0"/>
              <a:t>itamin B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also helps maintain blood glucose within a normal range. When caloric intake is low</a:t>
            </a:r>
            <a:r>
              <a:rPr lang="cs-CZ" altLang="en-US" sz="2400" smtClean="0"/>
              <a:t>,</a:t>
            </a:r>
            <a:r>
              <a:rPr lang="en-US" altLang="en-US" sz="2400" smtClean="0"/>
              <a:t> 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help</a:t>
            </a:r>
            <a:r>
              <a:rPr lang="cs-CZ" altLang="en-US" sz="2400" smtClean="0"/>
              <a:t>s</a:t>
            </a:r>
            <a:r>
              <a:rPr lang="en-US" altLang="en-US" sz="2400" smtClean="0"/>
              <a:t> to convert stored carbohydrate or other nutrients to glucose to maintain normal blood sugar levels.</a:t>
            </a:r>
          </a:p>
        </p:txBody>
      </p:sp>
    </p:spTree>
    <p:extLst>
      <p:ext uri="{BB962C8B-B14F-4D97-AF65-F5344CB8AC3E}">
        <p14:creationId xmlns:p14="http://schemas.microsoft.com/office/powerpoint/2010/main" val="2173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en-US" smtClean="0"/>
              <a:t> Vitamin B</a:t>
            </a:r>
            <a:r>
              <a:rPr lang="cs-CZ" altLang="en-US" baseline="-25000" smtClean="0"/>
              <a:t>6</a:t>
            </a:r>
            <a:r>
              <a:rPr lang="cs-CZ" altLang="en-US" smtClean="0"/>
              <a:t> deficiency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smtClean="0"/>
              <a:t>Signs of 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deficiency include:</a:t>
            </a:r>
          </a:p>
          <a:p>
            <a:pPr eaLnBrk="1" hangingPunct="1"/>
            <a:r>
              <a:rPr lang="en-US" altLang="en-US" sz="2400" u="sng" smtClean="0"/>
              <a:t>Skin:</a:t>
            </a:r>
            <a:r>
              <a:rPr lang="en-US" altLang="en-US" sz="2400" smtClean="0"/>
              <a:t> </a:t>
            </a:r>
            <a:r>
              <a:rPr lang="cs-CZ" altLang="en-US" sz="2400" i="1" smtClean="0"/>
              <a:t>d</a:t>
            </a:r>
            <a:r>
              <a:rPr lang="en-US" altLang="en-US" sz="2400" i="1" smtClean="0"/>
              <a:t>ermatitis</a:t>
            </a:r>
            <a:r>
              <a:rPr lang="en-US" altLang="en-US" sz="2400" smtClean="0"/>
              <a:t> (skin inflammation), </a:t>
            </a:r>
            <a:r>
              <a:rPr lang="cs-CZ" altLang="en-US" sz="2400" i="1" smtClean="0"/>
              <a:t>s</a:t>
            </a:r>
            <a:r>
              <a:rPr lang="en-US" altLang="en-US" sz="2400" i="1" smtClean="0"/>
              <a:t>tomatitis</a:t>
            </a:r>
            <a:r>
              <a:rPr lang="en-US" altLang="en-US" sz="2400" smtClean="0"/>
              <a:t> (</a:t>
            </a:r>
            <a:r>
              <a:rPr lang="cs-CZ" altLang="en-US" sz="2400" smtClean="0"/>
              <a:t>inflammation</a:t>
            </a:r>
            <a:r>
              <a:rPr lang="en-US" altLang="en-US" sz="2400" smtClean="0"/>
              <a:t> of the </a:t>
            </a:r>
            <a:r>
              <a:rPr lang="cs-CZ" altLang="en-US" sz="2400" smtClean="0"/>
              <a:t>mucous lining</a:t>
            </a:r>
            <a:r>
              <a:rPr lang="en-US" altLang="en-US" sz="2400" smtClean="0"/>
              <a:t> of any of the structures in the </a:t>
            </a:r>
            <a:r>
              <a:rPr lang="cs-CZ" altLang="en-US" sz="2400" smtClean="0"/>
              <a:t>mouth</a:t>
            </a:r>
            <a:r>
              <a:rPr lang="en-US" altLang="en-US" sz="2400" smtClean="0"/>
              <a:t>), </a:t>
            </a:r>
            <a:r>
              <a:rPr lang="cs-CZ" altLang="en-US" sz="2400" i="1" smtClean="0"/>
              <a:t>g</a:t>
            </a:r>
            <a:r>
              <a:rPr lang="en-US" altLang="en-US" sz="2400" i="1" smtClean="0"/>
              <a:t>lossitis</a:t>
            </a:r>
            <a:r>
              <a:rPr lang="en-US" altLang="en-US" sz="2400" smtClean="0"/>
              <a:t> (</a:t>
            </a:r>
            <a:r>
              <a:rPr lang="cs-CZ" altLang="en-US" sz="2400" smtClean="0"/>
              <a:t>inflammation</a:t>
            </a:r>
            <a:r>
              <a:rPr lang="en-US" altLang="en-US" sz="2400" smtClean="0"/>
              <a:t> or </a:t>
            </a:r>
            <a:r>
              <a:rPr lang="cs-CZ" altLang="en-US" sz="2400" smtClean="0"/>
              <a:t>infection</a:t>
            </a:r>
            <a:r>
              <a:rPr lang="en-US" altLang="en-US" sz="2400" smtClean="0"/>
              <a:t> of the </a:t>
            </a:r>
            <a:r>
              <a:rPr lang="cs-CZ" altLang="en-US" sz="2400" smtClean="0"/>
              <a:t>tongue</a:t>
            </a:r>
            <a:r>
              <a:rPr lang="en-US" altLang="en-US" sz="2400" smtClean="0"/>
              <a:t> ).</a:t>
            </a:r>
          </a:p>
          <a:p>
            <a:pPr eaLnBrk="1" hangingPunct="1"/>
            <a:r>
              <a:rPr lang="en-US" altLang="en-US" sz="2400" u="sng" smtClean="0"/>
              <a:t>Neurological abnormalities:</a:t>
            </a:r>
            <a:r>
              <a:rPr lang="en-US" altLang="en-US" sz="2400" smtClean="0"/>
              <a:t> Depression, confusion, and convulsions. </a:t>
            </a:r>
          </a:p>
          <a:p>
            <a:pPr eaLnBrk="1" hangingPunct="1"/>
            <a:r>
              <a:rPr lang="en-US" altLang="en-US" sz="2400" smtClean="0"/>
              <a:t>Vitamin B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deficiency also can cause anemia.</a:t>
            </a:r>
          </a:p>
        </p:txBody>
      </p:sp>
    </p:spTree>
    <p:extLst>
      <p:ext uri="{BB962C8B-B14F-4D97-AF65-F5344CB8AC3E}">
        <p14:creationId xmlns:p14="http://schemas.microsoft.com/office/powerpoint/2010/main" val="27138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6 </a:t>
            </a:r>
            <a:r>
              <a:rPr lang="cs-CZ" altLang="en-US" smtClean="0"/>
              <a:t>– narural sources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48958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c</a:t>
            </a:r>
            <a:r>
              <a:rPr lang="en-US" altLang="en-US" sz="2400" smtClean="0"/>
              <a:t>ereals,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b</a:t>
            </a:r>
            <a:r>
              <a:rPr lang="en-US" altLang="en-US" sz="2400" smtClean="0"/>
              <a:t>eans,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m</a:t>
            </a:r>
            <a:r>
              <a:rPr lang="en-US" altLang="en-US" sz="2400" smtClean="0"/>
              <a:t>eat,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l</a:t>
            </a:r>
            <a:r>
              <a:rPr lang="en-US" altLang="en-US" sz="2400" smtClean="0"/>
              <a:t>iver,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f</a:t>
            </a:r>
            <a:r>
              <a:rPr lang="en-US" altLang="en-US" sz="2400" smtClean="0"/>
              <a:t>ish,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y</a:t>
            </a:r>
            <a:r>
              <a:rPr lang="en-US" altLang="en-US" sz="2400" smtClean="0"/>
              <a:t>east,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n</a:t>
            </a:r>
            <a:r>
              <a:rPr lang="en-US" altLang="en-US" sz="2400" smtClean="0"/>
              <a:t>uts and some fruits as </a:t>
            </a:r>
            <a:r>
              <a:rPr lang="cs-CZ" altLang="en-US" sz="2400" smtClean="0"/>
              <a:t>b</a:t>
            </a:r>
            <a:r>
              <a:rPr lang="en-US" altLang="en-US" sz="2400" smtClean="0"/>
              <a:t>anana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en-US" sz="2400" smtClean="0"/>
              <a:t>p</a:t>
            </a:r>
            <a:r>
              <a:rPr lang="en-US" altLang="en-US" sz="2400" smtClean="0"/>
              <a:t>otatoes.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 is also produced by bacterial flora in the colon.</a:t>
            </a:r>
          </a:p>
          <a:p>
            <a:pPr eaLnBrk="1" hangingPunct="1">
              <a:lnSpc>
                <a:spcPct val="90000"/>
              </a:lnSpc>
            </a:pPr>
            <a:endParaRPr lang="cs-CZ" altLang="en-US" sz="2400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800475"/>
            <a:ext cx="33845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7</a:t>
            </a:r>
            <a:r>
              <a:rPr lang="cs-CZ" altLang="en-US" smtClean="0"/>
              <a:t> - biotin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800" smtClean="0"/>
              <a:t>Prosthetic group of </a:t>
            </a:r>
            <a:r>
              <a:rPr lang="cs-CZ" altLang="en-US" sz="2800" i="1" smtClean="0"/>
              <a:t>pyruvate carboxylase, acetyl-CoA carboxylase</a:t>
            </a:r>
            <a:r>
              <a:rPr lang="cs-CZ" altLang="en-US" sz="2800" smtClean="0"/>
              <a:t> and other </a:t>
            </a:r>
            <a:r>
              <a:rPr lang="cs-CZ" altLang="en-US" sz="2800" i="1" smtClean="0"/>
              <a:t>ATP-dependent carboxylases</a:t>
            </a:r>
            <a:r>
              <a:rPr lang="cs-CZ" altLang="en-US" sz="2800" smtClean="0"/>
              <a:t>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b="1" smtClean="0">
                <a:ea typeface="+mj-ea"/>
              </a:rPr>
              <a:t>Globular proteins</a:t>
            </a:r>
            <a:r>
              <a:rPr lang="fr-FR" smtClean="0">
                <a:ea typeface="+mj-ea"/>
              </a:rPr>
              <a:t> </a:t>
            </a:r>
            <a:endParaRPr lang="en-GB" smtClean="0">
              <a:ea typeface="+mj-ea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800" smtClean="0"/>
              <a:t>most proteins which move around </a:t>
            </a:r>
            <a:br>
              <a:rPr lang="en-GB" altLang="en-US" sz="2800" smtClean="0"/>
            </a:br>
            <a:r>
              <a:rPr lang="en-GB" altLang="en-US" sz="2800" smtClean="0"/>
              <a:t>(e.g. albumen, casein in milk)</a:t>
            </a:r>
            <a:endParaRPr lang="fr-FR" altLang="en-US" sz="2800" smtClean="0"/>
          </a:p>
          <a:p>
            <a:r>
              <a:rPr lang="fr-FR" altLang="en-US" sz="2800" smtClean="0"/>
              <a:t>Proteins with binding sites: </a:t>
            </a:r>
            <a:br>
              <a:rPr lang="fr-FR" altLang="en-US" sz="2800" smtClean="0"/>
            </a:br>
            <a:r>
              <a:rPr lang="fr-FR" altLang="en-US" sz="2800" smtClean="0"/>
              <a:t>enzymes, hemoglobin, immunoglobulins, membrane receptor sites.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1231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97176" presetClass="entr" presetSubtype="88853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97176" presetClass="entr" presetSubtype="888531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Biotin – natural source</a:t>
            </a:r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smtClean="0"/>
              <a:t>liver</a:t>
            </a:r>
          </a:p>
          <a:p>
            <a:pPr eaLnBrk="1" hangingPunct="1"/>
            <a:r>
              <a:rPr lang="en-US" altLang="en-US" sz="2400" smtClean="0"/>
              <a:t>meat</a:t>
            </a:r>
          </a:p>
          <a:p>
            <a:pPr eaLnBrk="1" hangingPunct="1"/>
            <a:r>
              <a:rPr lang="en-US" altLang="en-US" sz="2400" smtClean="0"/>
              <a:t>kidney</a:t>
            </a:r>
          </a:p>
          <a:p>
            <a:pPr eaLnBrk="1" hangingPunct="1"/>
            <a:r>
              <a:rPr lang="en-US" altLang="en-US" sz="2400" smtClean="0"/>
              <a:t>yeast</a:t>
            </a:r>
          </a:p>
          <a:p>
            <a:pPr eaLnBrk="1" hangingPunct="1"/>
            <a:r>
              <a:rPr lang="en-US" altLang="en-US" sz="2400" smtClean="0"/>
              <a:t>egg yolk</a:t>
            </a:r>
          </a:p>
          <a:p>
            <a:pPr eaLnBrk="1" hangingPunct="1"/>
            <a:r>
              <a:rPr lang="en-US" altLang="en-US" sz="2400" smtClean="0"/>
              <a:t>mushrooms</a:t>
            </a:r>
          </a:p>
          <a:p>
            <a:pPr eaLnBrk="1" hangingPunct="1"/>
            <a:r>
              <a:rPr lang="en-US" altLang="en-US" sz="2400" smtClean="0"/>
              <a:t>milk and diary products.</a:t>
            </a:r>
          </a:p>
        </p:txBody>
      </p:sp>
    </p:spTree>
    <p:extLst>
      <p:ext uri="{BB962C8B-B14F-4D97-AF65-F5344CB8AC3E}">
        <p14:creationId xmlns:p14="http://schemas.microsoft.com/office/powerpoint/2010/main" val="30221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9</a:t>
            </a:r>
            <a:r>
              <a:rPr lang="cs-CZ" altLang="en-US" smtClean="0"/>
              <a:t> – folic acid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Consist of pteroic acid - pteridine + paraaminobenzoic acid (PABA) + glutamic acid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41036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9</a:t>
            </a:r>
            <a:r>
              <a:rPr lang="cs-CZ" altLang="en-US" smtClean="0"/>
              <a:t> – folic acid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064500" cy="1987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</a:t>
            </a:r>
            <a:r>
              <a:rPr lang="cs-CZ" altLang="en-US" sz="2000" smtClean="0"/>
              <a:t>c</a:t>
            </a:r>
            <a:r>
              <a:rPr lang="en-US" altLang="en-US" sz="2000" smtClean="0"/>
              <a:t>tive metabolit of f</a:t>
            </a:r>
            <a:r>
              <a:rPr lang="cs-CZ" altLang="en-US" sz="2000" smtClean="0"/>
              <a:t>o</a:t>
            </a:r>
            <a:r>
              <a:rPr lang="en-US" altLang="en-US" sz="2000" smtClean="0"/>
              <a:t>lic acid is tetrahydrofolate (TH</a:t>
            </a:r>
            <a:r>
              <a:rPr lang="cs-CZ" altLang="en-US" sz="2000" smtClean="0"/>
              <a:t>F</a:t>
            </a:r>
            <a:r>
              <a:rPr lang="en-US" altLang="en-US" sz="2000" smtClean="0"/>
              <a:t>) 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</a:t>
            </a:r>
            <a:r>
              <a:rPr lang="cs-CZ" altLang="en-US" sz="2000" smtClean="0"/>
              <a:t>F</a:t>
            </a:r>
            <a:r>
              <a:rPr lang="en-US" altLang="en-US" sz="2000" smtClean="0"/>
              <a:t> is coenzym of transferases carrying one carbon units.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This reaction participate in nucleotide and nucleic acid synthesis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N</a:t>
            </a:r>
            <a:r>
              <a:rPr lang="en-US" altLang="en-US" sz="2000" baseline="30000" smtClean="0"/>
              <a:t>5</a:t>
            </a:r>
            <a:r>
              <a:rPr lang="en-US" altLang="en-US" sz="2000" smtClean="0"/>
              <a:t>,N</a:t>
            </a:r>
            <a:r>
              <a:rPr lang="en-US" altLang="en-US" sz="2000" baseline="30000" smtClean="0"/>
              <a:t>10</a:t>
            </a:r>
            <a:r>
              <a:rPr lang="en-US" altLang="en-US" sz="2000" smtClean="0"/>
              <a:t>-TH</a:t>
            </a:r>
            <a:r>
              <a:rPr lang="cs-CZ" altLang="en-US" sz="2000" smtClean="0"/>
              <a:t>F</a:t>
            </a:r>
            <a:r>
              <a:rPr lang="en-US" altLang="en-US" sz="2000" smtClean="0"/>
              <a:t> carries one carbon units (methylen or methenyl).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3933825"/>
            <a:ext cx="59499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Folic acid  deficiency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smtClean="0"/>
              <a:t>D</a:t>
            </a:r>
            <a:r>
              <a:rPr lang="en-US" altLang="en-US" sz="2400" smtClean="0"/>
              <a:t>eficiency results in elevated levels of </a:t>
            </a:r>
            <a:r>
              <a:rPr lang="cs-CZ" altLang="en-US" sz="2400" smtClean="0"/>
              <a:t>homocystein</a:t>
            </a:r>
            <a:r>
              <a:rPr lang="en-US" altLang="en-US" sz="2400" smtClean="0"/>
              <a:t>. </a:t>
            </a:r>
            <a:endParaRPr lang="cs-CZ" altLang="en-US" sz="240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en-US" sz="240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smtClean="0"/>
              <a:t>Deficiency in pregnant women can lead to birth defects. 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3873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B</a:t>
            </a:r>
            <a:r>
              <a:rPr lang="cs-CZ" altLang="en-US" baseline="-25000" smtClean="0"/>
              <a:t>9</a:t>
            </a:r>
            <a:endParaRPr lang="cs-CZ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z="2400" smtClean="0"/>
              <a:t>sources of animal origin</a:t>
            </a:r>
          </a:p>
          <a:p>
            <a:pPr eaLnBrk="1" hangingPunct="1"/>
            <a:r>
              <a:rPr lang="cs-CZ" altLang="en-US" sz="2400" smtClean="0"/>
              <a:t>milk and milk products</a:t>
            </a:r>
          </a:p>
          <a:p>
            <a:pPr eaLnBrk="1" hangingPunct="1"/>
            <a:r>
              <a:rPr lang="cs-CZ" altLang="en-US" sz="2400" smtClean="0"/>
              <a:t>yeast</a:t>
            </a:r>
          </a:p>
          <a:p>
            <a:pPr eaLnBrk="1" hangingPunct="1"/>
            <a:r>
              <a:rPr lang="cs-CZ" altLang="en-US" sz="2400" smtClean="0"/>
              <a:t>greens </a:t>
            </a: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54425"/>
            <a:ext cx="370840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9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12</a:t>
            </a:r>
            <a:r>
              <a:rPr lang="cs-CZ" altLang="en-US" smtClean="0"/>
              <a:t> - cobalamin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46815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Chemically most complex vitamin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Complex of organic compoun</a:t>
            </a:r>
            <a:r>
              <a:rPr lang="cs-CZ" altLang="en-US" sz="2400" smtClean="0"/>
              <a:t>d</a:t>
            </a:r>
            <a:r>
              <a:rPr lang="en-US" altLang="en-US" sz="2400" smtClean="0"/>
              <a:t>s atom within the molecule is Co, similar to the heme.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 man there are two metabolic</a:t>
            </a:r>
            <a:r>
              <a:rPr lang="cs-CZ" altLang="en-US" sz="2400" smtClean="0"/>
              <a:t>a</a:t>
            </a:r>
            <a:r>
              <a:rPr lang="en-US" altLang="en-US" sz="2400" smtClean="0"/>
              <a:t>lly active forms: methylkobalamin a adenosylkobalamin.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133600"/>
            <a:ext cx="36385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12</a:t>
            </a:r>
            <a:r>
              <a:rPr lang="cs-CZ" altLang="en-US" smtClean="0"/>
              <a:t> - cobalamin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Cobalamin catalyses two reactions</a:t>
            </a:r>
          </a:p>
          <a:p>
            <a:pPr lvl="1" eaLnBrk="1" hangingPunct="1"/>
            <a:r>
              <a:rPr lang="en-US" altLang="en-US" sz="2400" smtClean="0"/>
              <a:t>Cytoplasmic</a:t>
            </a:r>
            <a:r>
              <a:rPr lang="en-US" altLang="en-US" sz="2400" i="1" smtClean="0"/>
              <a:t> methylation of  homocystein </a:t>
            </a:r>
            <a:r>
              <a:rPr lang="en-US" altLang="en-US" sz="2400" smtClean="0"/>
              <a:t>to</a:t>
            </a:r>
            <a:r>
              <a:rPr lang="en-US" altLang="en-US" sz="2400" i="1" smtClean="0"/>
              <a:t> meth</a:t>
            </a:r>
            <a:r>
              <a:rPr lang="cs-CZ" altLang="en-US" sz="2400" i="1" smtClean="0"/>
              <a:t>i</a:t>
            </a:r>
            <a:r>
              <a:rPr lang="en-US" altLang="en-US" sz="2400" i="1" smtClean="0"/>
              <a:t>onin</a:t>
            </a:r>
            <a:r>
              <a:rPr lang="en-US" altLang="en-US" sz="2400" smtClean="0"/>
              <a:t>.</a:t>
            </a:r>
          </a:p>
          <a:p>
            <a:pPr lvl="1" eaLnBrk="1" hangingPunct="1"/>
            <a:r>
              <a:rPr lang="en-US" altLang="en-US" sz="2400" smtClean="0"/>
              <a:t>Mitochondrial </a:t>
            </a:r>
            <a:r>
              <a:rPr lang="en-US" altLang="en-US" sz="2400" i="1" smtClean="0"/>
              <a:t>methylmalonyl-CoA mutase</a:t>
            </a:r>
            <a:r>
              <a:rPr lang="en-US" altLang="en-US" sz="2400" smtClean="0"/>
              <a:t> (methylmalonyl-CoA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400" smtClean="0">
                <a:cs typeface="Arial" pitchFamily="34" charset="0"/>
              </a:rPr>
              <a:t>sukcynyl-CoA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sz="2400" smtClean="0"/>
              <a:t>needs </a:t>
            </a:r>
            <a:r>
              <a:rPr lang="en-US" altLang="en-US" sz="2400" i="1" smtClean="0"/>
              <a:t>deoxy adenosylkobalamin.</a:t>
            </a:r>
          </a:p>
        </p:txBody>
      </p:sp>
    </p:spTree>
    <p:extLst>
      <p:ext uri="{BB962C8B-B14F-4D97-AF65-F5344CB8AC3E}">
        <p14:creationId xmlns:p14="http://schemas.microsoft.com/office/powerpoint/2010/main" val="33498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12</a:t>
            </a:r>
            <a:r>
              <a:rPr lang="cs-CZ" altLang="en-US" smtClean="0"/>
              <a:t> – cobalamin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Essential for the maturation of </a:t>
            </a:r>
            <a:r>
              <a:rPr lang="cs-CZ" altLang="en-US" sz="2400" smtClean="0"/>
              <a:t>e</a:t>
            </a:r>
            <a:r>
              <a:rPr lang="en-US" altLang="en-US" sz="2400" smtClean="0"/>
              <a:t>rythrocytes.</a:t>
            </a:r>
          </a:p>
          <a:p>
            <a:pPr eaLnBrk="1" hangingPunct="1"/>
            <a:r>
              <a:rPr lang="en-US" altLang="en-US" sz="2400" smtClean="0"/>
              <a:t>Protects against </a:t>
            </a:r>
            <a:r>
              <a:rPr lang="cs-CZ" altLang="en-US" sz="2400" smtClean="0"/>
              <a:t>p</a:t>
            </a:r>
            <a:r>
              <a:rPr lang="en-US" altLang="en-US" sz="2400" smtClean="0"/>
              <a:t>ernicious anemia.</a:t>
            </a:r>
          </a:p>
          <a:p>
            <a:pPr eaLnBrk="1" hangingPunct="1"/>
            <a:r>
              <a:rPr lang="en-US" altLang="en-US" sz="2400" smtClean="0"/>
              <a:t>Essential for cell growth and reproduction.</a:t>
            </a:r>
          </a:p>
          <a:p>
            <a:pPr eaLnBrk="1" hangingPunct="1"/>
            <a:r>
              <a:rPr lang="en-US" altLang="en-US" sz="2400" smtClean="0"/>
              <a:t>Essential for the formation of myelin and nucleoproteins.</a:t>
            </a:r>
          </a:p>
          <a:p>
            <a:pPr eaLnBrk="1" hangingPunct="1"/>
            <a:endParaRPr lang="cs-CZ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753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B</a:t>
            </a:r>
            <a:r>
              <a:rPr lang="cs-CZ" altLang="en-US" baseline="-25000" smtClean="0"/>
              <a:t>12</a:t>
            </a:r>
            <a:r>
              <a:rPr lang="cs-CZ" altLang="en-US" smtClean="0"/>
              <a:t> – cobalamin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Vitamin B</a:t>
            </a:r>
            <a:r>
              <a:rPr lang="en-US" altLang="en-US" sz="2400" baseline="-25000" smtClean="0"/>
              <a:t>12</a:t>
            </a:r>
            <a:r>
              <a:rPr lang="en-US" altLang="en-US" sz="2400" smtClean="0"/>
              <a:t> in food is bound to the protein.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Hydrochloric acid in the stomach releases free vitamin B</a:t>
            </a:r>
            <a:r>
              <a:rPr lang="en-US" altLang="en-US" sz="2400" baseline="-25000" smtClean="0"/>
              <a:t>12</a:t>
            </a:r>
            <a:r>
              <a:rPr lang="en-US" altLang="en-US" sz="240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Once released vitamin B</a:t>
            </a:r>
            <a:r>
              <a:rPr lang="en-US" altLang="en-US" sz="2400" baseline="-25000" smtClean="0"/>
              <a:t>12</a:t>
            </a:r>
            <a:r>
              <a:rPr lang="en-US" altLang="en-US" sz="2400" smtClean="0"/>
              <a:t> combines with a substance called intrinsic factor (IF). This complex can then be absorbed by the intestinal tract.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8583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Sources of vitamin B</a:t>
            </a:r>
            <a:r>
              <a:rPr lang="cs-CZ" altLang="en-US" baseline="-25000" smtClean="0"/>
              <a:t>12</a:t>
            </a:r>
            <a:endParaRPr lang="cs-CZ" alt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fish and shellfish,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meat (especially liver),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poultry,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eggs,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milk, and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milk products </a:t>
            </a:r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en-US" sz="2400" smtClean="0"/>
              <a:t>while lacto-ovo vegetarians usually get enough B</a:t>
            </a:r>
            <a:r>
              <a:rPr lang="cs-CZ" altLang="en-US" sz="2400" baseline="-25000" smtClean="0"/>
              <a:t>12</a:t>
            </a:r>
            <a:r>
              <a:rPr lang="cs-CZ" altLang="en-US" sz="2400" smtClean="0"/>
              <a:t> through consuming diary products, vegan will lack B</a:t>
            </a:r>
            <a:r>
              <a:rPr lang="cs-CZ" altLang="en-US" sz="2400" baseline="-25000" smtClean="0"/>
              <a:t>12</a:t>
            </a:r>
            <a:r>
              <a:rPr lang="cs-CZ" altLang="en-US" sz="2400" smtClean="0"/>
              <a:t> 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1916113"/>
            <a:ext cx="33051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7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76300"/>
          </a:xfrm>
        </p:spPr>
        <p:txBody>
          <a:bodyPr/>
          <a:lstStyle/>
          <a:p>
            <a:r>
              <a:rPr lang="en-US" dirty="0" smtClean="0"/>
              <a:t>Proteins Come In Many Varieties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305800" cy="4830763"/>
          </a:xfrm>
        </p:spPr>
        <p:txBody>
          <a:bodyPr/>
          <a:lstStyle/>
          <a:p>
            <a:pPr lvl="0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Proteins include a diversity of structures, resulting in a wide range of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functions</a:t>
            </a:r>
            <a:b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</a:b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Proteins 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account for more than 50% of the </a:t>
            </a:r>
            <a:r>
              <a:rPr lang="en-US" i="1" kern="0" dirty="0">
                <a:solidFill>
                  <a:srgbClr val="000000"/>
                </a:solidFill>
                <a:latin typeface="Arial"/>
                <a:cs typeface="+mn-cs"/>
              </a:rPr>
              <a:t>dry</a:t>
            </a: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 mass of most </a:t>
            </a:r>
            <a: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  <a:t>cells</a:t>
            </a:r>
            <a:br>
              <a:rPr lang="en-US" kern="0" dirty="0" smtClean="0">
                <a:solidFill>
                  <a:srgbClr val="000000"/>
                </a:solidFill>
                <a:latin typeface="Arial"/>
                <a:cs typeface="+mn-cs"/>
              </a:rPr>
            </a:br>
            <a:endParaRPr lang="en-US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1" hangingPunct="1">
              <a:buClr>
                <a:srgbClr val="D1300D"/>
              </a:buClr>
              <a:buFont typeface="Times" pitchFamily="84" charset="0"/>
              <a:buChar char="•"/>
            </a:pPr>
            <a:r>
              <a:rPr lang="en-US" kern="0" dirty="0">
                <a:solidFill>
                  <a:srgbClr val="000000"/>
                </a:solidFill>
                <a:latin typeface="Arial"/>
                <a:cs typeface="+mn-cs"/>
              </a:rPr>
              <a:t>Protein functions include structural support, storage, transport, cellular communications, movement, and defense against foreign substances</a:t>
            </a:r>
          </a:p>
        </p:txBody>
      </p:sp>
    </p:spTree>
    <p:extLst>
      <p:ext uri="{BB962C8B-B14F-4D97-AF65-F5344CB8AC3E}">
        <p14:creationId xmlns:p14="http://schemas.microsoft.com/office/powerpoint/2010/main" val="16900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C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2400" smtClean="0"/>
              <a:t>Vitamin C is a water-soluble vitamin.</a:t>
            </a:r>
            <a:endParaRPr lang="cs-CZ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Almost all animals and plants synthesize their own vitamin C</a:t>
            </a:r>
            <a:r>
              <a:rPr lang="cs-CZ" altLang="en-US" sz="2400" smtClean="0"/>
              <a:t>, not man.</a:t>
            </a:r>
            <a:r>
              <a:rPr lang="en-US" altLang="en-US" sz="2400" smtClean="0"/>
              <a:t> </a:t>
            </a:r>
            <a:endParaRPr lang="cs-CZ" altLang="en-US" sz="2400" smtClean="0"/>
          </a:p>
          <a:p>
            <a:pPr eaLnBrk="1" hangingPunct="1"/>
            <a:endParaRPr lang="en-US" altLang="en-US" sz="2400" smtClean="0"/>
          </a:p>
          <a:p>
            <a:pPr eaLnBrk="1" hangingPunct="1"/>
            <a:r>
              <a:rPr lang="en-US" altLang="en-US" sz="2400" smtClean="0"/>
              <a:t>Vitamin C was first isolated in 1928 and in 1932 it was proved to be the agent which prevents scurvy.</a:t>
            </a:r>
          </a:p>
        </p:txBody>
      </p:sp>
    </p:spTree>
    <p:extLst>
      <p:ext uri="{BB962C8B-B14F-4D97-AF65-F5344CB8AC3E}">
        <p14:creationId xmlns:p14="http://schemas.microsoft.com/office/powerpoint/2010/main" val="27905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Vitamin C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Vitamin C is a weak acid, called </a:t>
            </a:r>
            <a:r>
              <a:rPr lang="cs-CZ" altLang="en-US" sz="2400" smtClean="0"/>
              <a:t>a</a:t>
            </a:r>
            <a:r>
              <a:rPr lang="en-US" altLang="en-US" sz="2400" smtClean="0"/>
              <a:t>scorbic acid or its salts “</a:t>
            </a:r>
            <a:r>
              <a:rPr lang="cs-CZ" altLang="en-US" sz="2400" smtClean="0"/>
              <a:t>a</a:t>
            </a:r>
            <a:r>
              <a:rPr lang="en-US" altLang="en-US" sz="2400" smtClean="0"/>
              <a:t>scorbate</a:t>
            </a:r>
            <a:r>
              <a:rPr lang="cs-CZ" altLang="en-US" sz="2400" smtClean="0"/>
              <a:t>s</a:t>
            </a:r>
            <a:r>
              <a:rPr lang="en-US" altLang="en-US" sz="2400" smtClean="0"/>
              <a:t>”.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It is the L-enantiomer of </a:t>
            </a:r>
            <a:r>
              <a:rPr lang="cs-CZ" altLang="en-US" sz="2400" smtClean="0"/>
              <a:t>a</a:t>
            </a:r>
            <a:r>
              <a:rPr lang="en-US" altLang="en-US" sz="2400" smtClean="0"/>
              <a:t>scorbic acid. </a:t>
            </a:r>
            <a:endParaRPr lang="cs-CZ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D-enantiomer shows no biological activity. </a:t>
            </a:r>
          </a:p>
        </p:txBody>
      </p:sp>
    </p:spTree>
    <p:extLst>
      <p:ext uri="{BB962C8B-B14F-4D97-AF65-F5344CB8AC3E}">
        <p14:creationId xmlns:p14="http://schemas.microsoft.com/office/powerpoint/2010/main" val="1617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The role of vitaminC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C</a:t>
            </a:r>
            <a:r>
              <a:rPr lang="en-US" altLang="en-US" sz="2400" smtClean="0"/>
              <a:t>ofactor in the synthesis of norepinephrine from dopamine.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cs-CZ" altLang="en-US" sz="2400" smtClean="0"/>
              <a:t>I</a:t>
            </a:r>
            <a:r>
              <a:rPr lang="en-US" altLang="en-US" sz="2400" smtClean="0"/>
              <a:t>nvolved in a variety of metabolic processes </a:t>
            </a:r>
            <a:r>
              <a:rPr lang="cs-CZ" altLang="en-US" sz="2400" smtClean="0"/>
              <a:t>(</a:t>
            </a:r>
            <a:r>
              <a:rPr lang="en-US" altLang="en-US" sz="2400" smtClean="0"/>
              <a:t>oxidation-reduction reactions and cellular respiration, carbohydrate metabolism, synthesis of lipids and proteins</a:t>
            </a:r>
            <a:r>
              <a:rPr lang="cs-CZ" altLang="en-US" sz="2400" smtClean="0"/>
              <a:t>)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antioxidant and free radical scaveng</a:t>
            </a:r>
            <a:r>
              <a:rPr lang="cs-CZ" altLang="en-US" sz="2400" smtClean="0"/>
              <a:t>er </a:t>
            </a:r>
            <a:r>
              <a:rPr lang="cs-CZ" altLang="en-US" sz="2400" smtClean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en-US" sz="2400" smtClean="0"/>
              <a:t>maintain proper immune system.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0866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The role of vitaminC</a:t>
            </a:r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T-lymphocyte activity, phagocyte function, leukocyte mobility, and possibly antibody and interferon production seem to be increased by vitamin C.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Involved in the synthesis of </a:t>
            </a:r>
            <a:r>
              <a:rPr lang="cs-CZ" altLang="en-US" sz="2400" smtClean="0"/>
              <a:t>c</a:t>
            </a:r>
            <a:r>
              <a:rPr lang="en-GB" altLang="en-US" sz="2400" smtClean="0"/>
              <a:t>ollagen</a:t>
            </a:r>
            <a:r>
              <a:rPr lang="cs-CZ" altLang="en-US" sz="2400" smtClean="0"/>
              <a:t>,</a:t>
            </a:r>
            <a:r>
              <a:rPr lang="en-GB" altLang="en-US" sz="2400" smtClean="0"/>
              <a:t> the major component of ligaments, tendons, cartilages and skin.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Involved in tyrosine metabolism.</a:t>
            </a:r>
          </a:p>
        </p:txBody>
      </p:sp>
    </p:spTree>
    <p:extLst>
      <p:ext uri="{BB962C8B-B14F-4D97-AF65-F5344CB8AC3E}">
        <p14:creationId xmlns:p14="http://schemas.microsoft.com/office/powerpoint/2010/main" val="5954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Deficiency of vitaminC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Fatigue, personality changes, decline in psychomotor performance and motivation.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Vitamin C deficiency over 3-5 months results in </a:t>
            </a:r>
            <a:r>
              <a:rPr lang="cs-CZ" altLang="en-US" sz="2400" i="1" smtClean="0"/>
              <a:t>s</a:t>
            </a:r>
            <a:r>
              <a:rPr lang="en-US" altLang="en-US" sz="2400" i="1" smtClean="0"/>
              <a:t>ymptomatic </a:t>
            </a:r>
            <a:r>
              <a:rPr lang="cs-CZ" altLang="en-US" sz="2400" i="1" smtClean="0"/>
              <a:t>s</a:t>
            </a:r>
            <a:r>
              <a:rPr lang="en-US" altLang="en-US" sz="2400" i="1" smtClean="0"/>
              <a:t>curvy</a:t>
            </a:r>
            <a:r>
              <a:rPr lang="cs-CZ" altLang="en-US" sz="2400" i="1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i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Scurvy leads to the formation of liver spots on the skin, spongy gums, and bleeding from all mucous membranes. </a:t>
            </a:r>
            <a:endParaRPr lang="cs-CZ" altLang="en-US" sz="2400" smtClean="0"/>
          </a:p>
          <a:p>
            <a:pPr eaLnBrk="1" hangingPunct="1">
              <a:lnSpc>
                <a:spcPct val="80000"/>
              </a:lnSpc>
            </a:pPr>
            <a:endParaRPr lang="cs-CZ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In advanced scurvy there are open, suppurating wounds and loss of teeth. Severe scurvy may progress to neuritis, jaundice, fever, dyspnea, and death.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cs-CZ" altLang="en-US" smtClean="0"/>
          </a:p>
        </p:txBody>
      </p:sp>
    </p:spTree>
    <p:extLst>
      <p:ext uri="{BB962C8B-B14F-4D97-AF65-F5344CB8AC3E}">
        <p14:creationId xmlns:p14="http://schemas.microsoft.com/office/powerpoint/2010/main" val="3601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By-</a:t>
            </a:r>
          </a:p>
          <a:p>
            <a:pPr marL="0" indent="0" algn="ctr">
              <a:buNone/>
            </a:pPr>
            <a:r>
              <a:rPr lang="en-US" dirty="0" smtClean="0"/>
              <a:t>ABHISHEK PATEL</a:t>
            </a:r>
          </a:p>
          <a:p>
            <a:pPr marL="0" indent="0" algn="ctr">
              <a:buNone/>
            </a:pPr>
            <a:r>
              <a:rPr lang="en-US" dirty="0" smtClean="0"/>
              <a:t>(PGT-Chemistry</a:t>
            </a:r>
            <a:r>
              <a:rPr lang="en-US" dirty="0" smtClean="0"/>
              <a:t>) KV VF ,JABALPUR(M.P)</a:t>
            </a:r>
          </a:p>
          <a:p>
            <a:pPr marL="0" indent="0" algn="ctr">
              <a:buNone/>
            </a:pPr>
            <a:r>
              <a:rPr lang="en-US" dirty="0" smtClean="0"/>
              <a:t>GROUP-1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</TotalTime>
  <Words>4345</Words>
  <Application>Microsoft Office PowerPoint</Application>
  <PresentationFormat>On-screen Show (4:3)</PresentationFormat>
  <Paragraphs>688</Paragraphs>
  <Slides>95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Office Theme</vt:lpstr>
      <vt:lpstr>PhotoImpact</vt:lpstr>
      <vt:lpstr>AMINO ACIDS &amp; PROTEINS</vt:lpstr>
      <vt:lpstr>Amino acids</vt:lpstr>
      <vt:lpstr>Types of amino acids</vt:lpstr>
      <vt:lpstr>The peptide bond</vt:lpstr>
      <vt:lpstr>PowerPoint Presentation</vt:lpstr>
      <vt:lpstr>PROTEIN FUNCTIONS </vt:lpstr>
      <vt:lpstr>Fibrous proteins</vt:lpstr>
      <vt:lpstr>Globular proteins </vt:lpstr>
      <vt:lpstr>Proteins Come In Many Varieties!</vt:lpstr>
      <vt:lpstr>Enzymatic</vt:lpstr>
      <vt:lpstr>Storage</vt:lpstr>
      <vt:lpstr>Hormonal</vt:lpstr>
      <vt:lpstr>Defensive</vt:lpstr>
      <vt:lpstr>Transport</vt:lpstr>
      <vt:lpstr>Amino acid structures</vt:lpstr>
      <vt:lpstr>Peptide bond formation</vt:lpstr>
      <vt:lpstr>Protein structure: overview</vt:lpstr>
      <vt:lpstr>Protein structure: helices</vt:lpstr>
      <vt:lpstr>Protein structure: sheets</vt:lpstr>
      <vt:lpstr>Protein structure: sheets (detail)</vt:lpstr>
      <vt:lpstr>Protein structure: turns/loops</vt:lpstr>
      <vt:lpstr>Protein denaturants</vt:lpstr>
      <vt:lpstr>Following the loss of structure</vt:lpstr>
      <vt:lpstr>Vitamins </vt:lpstr>
      <vt:lpstr>PowerPoint Presentation</vt:lpstr>
      <vt:lpstr>Vitamin - definition</vt:lpstr>
      <vt:lpstr>Vitamin classification</vt:lpstr>
      <vt:lpstr>Vitamin classification</vt:lpstr>
      <vt:lpstr>Lipid-soluble vitamins Vitamin A</vt:lpstr>
      <vt:lpstr>PowerPoint Presentation</vt:lpstr>
      <vt:lpstr>Vitamin A and vision</vt:lpstr>
      <vt:lpstr>Vitamin A and vision</vt:lpstr>
      <vt:lpstr>Vitamin A and other functions</vt:lpstr>
      <vt:lpstr>Vitamin A - deficiency</vt:lpstr>
      <vt:lpstr>Vitamin A - deficiency</vt:lpstr>
      <vt:lpstr>Vitamin A - toxicity</vt:lpstr>
      <vt:lpstr>Metabolic functions of vitamin A</vt:lpstr>
      <vt:lpstr>Sources of vitamin A </vt:lpstr>
      <vt:lpstr>Vitamin D</vt:lpstr>
      <vt:lpstr>Synthesis </vt:lpstr>
      <vt:lpstr>PowerPoint Presentation</vt:lpstr>
      <vt:lpstr>Effects of vitamin D </vt:lpstr>
      <vt:lpstr>Vitamin D - deficincy</vt:lpstr>
      <vt:lpstr>Vitamin D and imunity</vt:lpstr>
      <vt:lpstr>Sources of vitamin D</vt:lpstr>
      <vt:lpstr>Vitamin E</vt:lpstr>
      <vt:lpstr>Vitamin E</vt:lpstr>
      <vt:lpstr>Vitamin E as antioxidant</vt:lpstr>
      <vt:lpstr>PowerPoint Presentation</vt:lpstr>
      <vt:lpstr>Vitamin E as enzyme cofactor</vt:lpstr>
      <vt:lpstr>Vitamin E – deficiency and toxicity</vt:lpstr>
      <vt:lpstr>Sources of vitamin E </vt:lpstr>
      <vt:lpstr>Vitamin K</vt:lpstr>
      <vt:lpstr>Vitamin K</vt:lpstr>
      <vt:lpstr>Vitamin K - function</vt:lpstr>
      <vt:lpstr>Vitamin K - deficiency</vt:lpstr>
      <vt:lpstr>Sources of vitamin K </vt:lpstr>
      <vt:lpstr>Water soluble vitamins</vt:lpstr>
      <vt:lpstr> Vitamin B1 (thiamine)</vt:lpstr>
      <vt:lpstr>Vitamin B1 - deficiency</vt:lpstr>
      <vt:lpstr>Source of vitamin B1</vt:lpstr>
      <vt:lpstr>Vitamin B2 (riboflavin)</vt:lpstr>
      <vt:lpstr>PowerPoint Presentation</vt:lpstr>
      <vt:lpstr>Vitamin B2 absorption</vt:lpstr>
      <vt:lpstr>Causes of vitamin B2 deficiency</vt:lpstr>
      <vt:lpstr>Vitamin B2 – symptoms of deficiency</vt:lpstr>
      <vt:lpstr>Sources of vitamin B2</vt:lpstr>
      <vt:lpstr>Vitamin B3 - niacin</vt:lpstr>
      <vt:lpstr>Vitamin B3 - niacin</vt:lpstr>
      <vt:lpstr>Vitamin B3 - deficiency</vt:lpstr>
      <vt:lpstr>Sources of vitamin B3</vt:lpstr>
      <vt:lpstr>Vitamin B5 – panthotenic acid</vt:lpstr>
      <vt:lpstr>Vitamin B5 – panthotenic acid</vt:lpstr>
      <vt:lpstr>Vitamin B5 - deficiency</vt:lpstr>
      <vt:lpstr>Sources of vitamin B5</vt:lpstr>
      <vt:lpstr>Vitamin B6</vt:lpstr>
      <vt:lpstr> Vitamin B6 deficiency</vt:lpstr>
      <vt:lpstr>Vitamin B6 – narural sources</vt:lpstr>
      <vt:lpstr>Vitamin B7 - biotin</vt:lpstr>
      <vt:lpstr>Biotin – natural source</vt:lpstr>
      <vt:lpstr>Vitamin B9 – folic acid</vt:lpstr>
      <vt:lpstr>Vitamin B9 – folic acid</vt:lpstr>
      <vt:lpstr>Folic acid  deficiency</vt:lpstr>
      <vt:lpstr>Sources of vitamin B9</vt:lpstr>
      <vt:lpstr>Vitamin B12 - cobalamin</vt:lpstr>
      <vt:lpstr>Vitamin B12 - cobalamin</vt:lpstr>
      <vt:lpstr>Vitamin B12 – cobalamin</vt:lpstr>
      <vt:lpstr>Vitamin B12 – cobalamin</vt:lpstr>
      <vt:lpstr>Sources of vitamin B12</vt:lpstr>
      <vt:lpstr>Vitamin C</vt:lpstr>
      <vt:lpstr>Vitamin C</vt:lpstr>
      <vt:lpstr>The role of vitaminC</vt:lpstr>
      <vt:lpstr>The role of vitaminC</vt:lpstr>
      <vt:lpstr>Deficiency of vitaminC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 &amp; PROTEINS</dc:title>
  <dc:creator>abhishek</dc:creator>
  <cp:lastModifiedBy>HP</cp:lastModifiedBy>
  <cp:revision>32</cp:revision>
  <dcterms:created xsi:type="dcterms:W3CDTF">2017-12-07T07:11:54Z</dcterms:created>
  <dcterms:modified xsi:type="dcterms:W3CDTF">2017-12-27T06:35:10Z</dcterms:modified>
</cp:coreProperties>
</file>