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305800" cy="1981200"/>
          </a:xfrm>
        </p:spPr>
        <p:txBody>
          <a:bodyPr/>
          <a:lstStyle/>
          <a:p>
            <a:r>
              <a:rPr lang="en-US" sz="6000" dirty="0" smtClean="0">
                <a:solidFill>
                  <a:srgbClr val="FFC000"/>
                </a:solidFill>
              </a:rPr>
              <a:t>PREPARATION AND PHYSICAL PROPERTIES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914400"/>
          </a:xfrm>
        </p:spPr>
        <p:txBody>
          <a:bodyPr>
            <a:normAutofit fontScale="92500" lnSpcReduction="20000"/>
          </a:bodyPr>
          <a:lstStyle/>
          <a:p>
            <a:r>
              <a:rPr lang="en-US" sz="6600" b="1" dirty="0" smtClean="0"/>
              <a:t>AMINES</a:t>
            </a:r>
            <a:endParaRPr lang="en-US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48768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MAMSHAD AHMAD</a:t>
            </a:r>
          </a:p>
          <a:p>
            <a:pPr algn="r"/>
            <a:r>
              <a:rPr lang="en-US" sz="2400" dirty="0" smtClean="0"/>
              <a:t>PGT (CHEMISTRY)</a:t>
            </a:r>
          </a:p>
          <a:p>
            <a:pPr algn="r"/>
            <a:r>
              <a:rPr lang="en-US" sz="2400" dirty="0" smtClean="0"/>
              <a:t>KV, ITBP, GAUCHAR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6512"/>
            <a:ext cx="8229600" cy="704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Physical Properties of Amines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Physical State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Lower aliphatic amines are gases (Methylamine and Ethylamine)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Primary amines with three or more carbon atoms are liquid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Higher  amines are solid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Solubility in Water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Lower aliphatic amines are soluble in water because they can form hydrogen bonds with water molecules.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solubility decreases with increase in molar mass of amines due to increase in size of the hydrophobic alkyl part.</a:t>
            </a:r>
          </a:p>
        </p:txBody>
      </p:sp>
      <p:pic>
        <p:nvPicPr>
          <p:cNvPr id="9218" name="Picture 2" descr="http://www.4college.co.uk/a/dp/amine3.gif"/>
          <p:cNvPicPr>
            <a:picLocks noChangeAspect="1" noChangeArrowheads="1"/>
          </p:cNvPicPr>
          <p:nvPr/>
        </p:nvPicPr>
        <p:blipFill>
          <a:blip r:embed="rId2"/>
          <a:srcRect b="9806"/>
          <a:stretch>
            <a:fillRect/>
          </a:stretch>
        </p:blipFill>
        <p:spPr bwMode="auto">
          <a:xfrm>
            <a:off x="2438400" y="3691287"/>
            <a:ext cx="2743200" cy="18751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Boiling Point</a:t>
            </a:r>
          </a:p>
          <a:p>
            <a:pPr lvl="1"/>
            <a:r>
              <a:rPr lang="en-US" sz="2000" dirty="0" smtClean="0"/>
              <a:t>Primary and secondary amines are engaged in </a:t>
            </a:r>
            <a:r>
              <a:rPr lang="en-US" sz="2000" dirty="0" smtClean="0"/>
              <a:t>intermolecular association </a:t>
            </a:r>
            <a:r>
              <a:rPr lang="en-US" sz="2000" dirty="0" smtClean="0"/>
              <a:t>due to hydrogen bonding between nitrogen of one </a:t>
            </a:r>
            <a:r>
              <a:rPr lang="en-US" sz="2000" dirty="0" smtClean="0"/>
              <a:t>and hydrogen </a:t>
            </a:r>
            <a:r>
              <a:rPr lang="en-US" sz="2000" dirty="0" smtClean="0"/>
              <a:t>of another molecule</a:t>
            </a:r>
            <a:r>
              <a:rPr lang="en-US" sz="2000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Therefore</a:t>
            </a:r>
            <a:r>
              <a:rPr lang="en-US" sz="2000" dirty="0" smtClean="0"/>
              <a:t>, the order </a:t>
            </a:r>
            <a:r>
              <a:rPr lang="en-US" sz="2000" dirty="0" smtClean="0"/>
              <a:t>of boiling </a:t>
            </a:r>
            <a:r>
              <a:rPr lang="en-US" sz="2000" dirty="0" smtClean="0"/>
              <a:t>points of isomeric amines is </a:t>
            </a:r>
            <a:r>
              <a:rPr lang="en-US" sz="2000" dirty="0" smtClean="0"/>
              <a:t>as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smtClean="0"/>
              <a:t>Primary &gt; Secondary &gt; Tertiary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209801"/>
            <a:ext cx="2924175" cy="159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724400"/>
            <a:ext cx="6791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819400"/>
            <a:ext cx="5638800" cy="1143000"/>
          </a:xfrm>
        </p:spPr>
        <p:txBody>
          <a:bodyPr>
            <a:noAutofit/>
          </a:bodyPr>
          <a:lstStyle/>
          <a:p>
            <a:r>
              <a:rPr lang="en-US" sz="8800" b="1" dirty="0" smtClean="0"/>
              <a:t>THANKYOU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amines?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645920"/>
          </a:xfrm>
        </p:spPr>
        <p:txBody>
          <a:bodyPr/>
          <a:lstStyle/>
          <a:p>
            <a:r>
              <a:rPr lang="en-US" dirty="0" smtClean="0"/>
              <a:t>Amines can be considered as derivatives of ammonia, obtained by replacement of one, two or all the three hydrogen atoms by alkyl and/or aryl groups.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81400"/>
            <a:ext cx="5416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5029200"/>
            <a:ext cx="357337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495800"/>
            <a:ext cx="331036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Amine group</a:t>
            </a:r>
            <a:endParaRPr lang="en-US" dirty="0"/>
          </a:p>
        </p:txBody>
      </p:sp>
      <p:pic>
        <p:nvPicPr>
          <p:cNvPr id="2051" name="Picture 3" descr="C:\Users\DeLL\Desktop\800px-Primary-amine-2D-general.svg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91000"/>
            <a:ext cx="2035993" cy="1295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1981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Nitrogen atom of amines is trivalent and carries an lone pair of electrons.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Nitrogen </a:t>
            </a:r>
            <a:r>
              <a:rPr lang="en-US" dirty="0" err="1" smtClean="0"/>
              <a:t>orbitals</a:t>
            </a:r>
            <a:r>
              <a:rPr lang="en-US" dirty="0" smtClean="0"/>
              <a:t> sp3 </a:t>
            </a:r>
            <a:r>
              <a:rPr lang="en-US" dirty="0" err="1" smtClean="0"/>
              <a:t>hybridised</a:t>
            </a:r>
            <a:r>
              <a:rPr lang="en-US" dirty="0" smtClean="0"/>
              <a:t> and the geometry is pyramidal.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Due to the presence of lone pair of electrons,  the angle is less than 109.5°; for example, it is 108</a:t>
            </a:r>
            <a:r>
              <a:rPr lang="en-US" baseline="30000" dirty="0" smtClean="0"/>
              <a:t>o</a:t>
            </a:r>
            <a:r>
              <a:rPr lang="en-US" dirty="0" smtClean="0"/>
              <a:t> in case of </a:t>
            </a:r>
            <a:r>
              <a:rPr lang="en-US" dirty="0" err="1" smtClean="0"/>
              <a:t>trimethylamine</a:t>
            </a:r>
            <a:r>
              <a:rPr lang="en-US" dirty="0" smtClean="0"/>
              <a:t> a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3352800"/>
            <a:ext cx="3312803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Straight Arrow Connector 8"/>
          <p:cNvCxnSpPr>
            <a:endCxn id="2051" idx="0"/>
          </p:cNvCxnSpPr>
          <p:nvPr/>
        </p:nvCxnSpPr>
        <p:spPr>
          <a:xfrm>
            <a:off x="3733800" y="3505200"/>
            <a:ext cx="2618197" cy="685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38800" y="5486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Pyramidal Shape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Classification of amines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05200"/>
          </a:xfrm>
        </p:spPr>
        <p:txBody>
          <a:bodyPr/>
          <a:lstStyle/>
          <a:p>
            <a:r>
              <a:rPr lang="en-US" dirty="0" smtClean="0"/>
              <a:t>Primary (1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Secondary (2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Tertiary (3</a:t>
            </a:r>
            <a:r>
              <a:rPr lang="en-US" baseline="30000" dirty="0" smtClean="0"/>
              <a:t>o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752600"/>
            <a:ext cx="1371600" cy="12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905000"/>
            <a:ext cx="84499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2133600"/>
            <a:ext cx="16716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1999" y="2362200"/>
            <a:ext cx="226290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0" y="3429000"/>
            <a:ext cx="24190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3429000"/>
            <a:ext cx="1828800" cy="49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14400" y="5029200"/>
            <a:ext cx="164547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48000" y="4953000"/>
            <a:ext cx="1295400" cy="1283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34000" y="4800600"/>
            <a:ext cx="176945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Nomenclature of amines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2026920"/>
          </a:xfrm>
        </p:spPr>
        <p:txBody>
          <a:bodyPr/>
          <a:lstStyle/>
          <a:p>
            <a:r>
              <a:rPr lang="en-US" dirty="0" smtClean="0"/>
              <a:t>In IUPAC system, amines are named as  </a:t>
            </a:r>
            <a:r>
              <a:rPr lang="en-US" dirty="0" err="1" smtClean="0"/>
              <a:t>alkanamines</a:t>
            </a:r>
            <a:endParaRPr lang="en-US" dirty="0" smtClean="0"/>
          </a:p>
          <a:p>
            <a:r>
              <a:rPr lang="en-US" dirty="0" smtClean="0"/>
              <a:t>By considering the position and no. of amino groups, position and number are given to amino group in IUPAC name. e.g.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0"/>
            <a:ext cx="7501759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09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Some amines with their common and IUPAC names</a:t>
            </a:r>
            <a:endParaRPr lang="en-US" sz="3000" dirty="0"/>
          </a:p>
        </p:txBody>
      </p:sp>
      <p:grpSp>
        <p:nvGrpSpPr>
          <p:cNvPr id="6" name="Group 5"/>
          <p:cNvGrpSpPr/>
          <p:nvPr/>
        </p:nvGrpSpPr>
        <p:grpSpPr>
          <a:xfrm>
            <a:off x="505264" y="990600"/>
            <a:ext cx="8181536" cy="5562600"/>
            <a:chOff x="381000" y="1143000"/>
            <a:chExt cx="8181536" cy="5562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3623" y="1143000"/>
              <a:ext cx="8138913" cy="434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5359442"/>
              <a:ext cx="8148638" cy="1346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802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Preparation of Amines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1. Reduction of nitro compounds</a:t>
            </a:r>
          </a:p>
          <a:p>
            <a:pPr>
              <a:buNone/>
            </a:pPr>
            <a:r>
              <a:rPr lang="en-US" sz="1800" dirty="0" smtClean="0"/>
              <a:t>	&gt;&gt;By passing H2 gas in the presence of finely divided nickel, palladium or platinum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&gt;&gt;By reduction with metals in acidic medium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Reduction of </a:t>
            </a:r>
            <a:r>
              <a:rPr lang="en-US" sz="1800" dirty="0" err="1" smtClean="0"/>
              <a:t>nitriles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Nitriles</a:t>
            </a:r>
            <a:r>
              <a:rPr lang="en-US" sz="1800" dirty="0" smtClean="0"/>
              <a:t> on reduction with lithium </a:t>
            </a:r>
            <a:r>
              <a:rPr lang="en-US" sz="1800" dirty="0" err="1" smtClean="0"/>
              <a:t>aluminium</a:t>
            </a:r>
            <a:r>
              <a:rPr lang="en-US" sz="1800" dirty="0" smtClean="0"/>
              <a:t> hydride (LiAlH4) or catalytic hydrogenation produce primary amines.</a:t>
            </a:r>
          </a:p>
          <a:p>
            <a:endParaRPr 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057400"/>
            <a:ext cx="3762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3276600"/>
            <a:ext cx="37528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5257800"/>
            <a:ext cx="4238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From amides</a:t>
            </a:r>
          </a:p>
          <a:p>
            <a:pPr lvl="1">
              <a:buNone/>
            </a:pPr>
            <a:r>
              <a:rPr lang="en-US" sz="1800" dirty="0" smtClean="0"/>
              <a:t>&gt;&gt;The amides on reduction with lithium </a:t>
            </a:r>
            <a:r>
              <a:rPr lang="en-US" sz="1800" dirty="0" err="1" smtClean="0"/>
              <a:t>aluminium</a:t>
            </a:r>
            <a:r>
              <a:rPr lang="en-US" sz="1800" dirty="0" smtClean="0"/>
              <a:t> hydride yield amines.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&gt;&gt;</a:t>
            </a:r>
            <a:r>
              <a:rPr lang="en-US" sz="1800" b="1" dirty="0" smtClean="0"/>
              <a:t>Hoffmann </a:t>
            </a:r>
            <a:r>
              <a:rPr lang="en-US" sz="1800" b="1" dirty="0" err="1" smtClean="0"/>
              <a:t>bromamide</a:t>
            </a:r>
            <a:r>
              <a:rPr lang="en-US" sz="1800" b="1" dirty="0" smtClean="0"/>
              <a:t> degradation reaction</a:t>
            </a:r>
          </a:p>
          <a:p>
            <a:pPr lvl="1">
              <a:buNone/>
            </a:pPr>
            <a:r>
              <a:rPr lang="en-US" sz="1800" dirty="0" smtClean="0"/>
              <a:t>Amines can be prepared by treating an amide with bromine in an aqueous or </a:t>
            </a:r>
            <a:r>
              <a:rPr lang="en-US" sz="1800" dirty="0" err="1" smtClean="0"/>
              <a:t>ethanolic</a:t>
            </a:r>
            <a:r>
              <a:rPr lang="en-US" sz="1800" dirty="0" smtClean="0"/>
              <a:t> solution of sodium hydroxide.</a:t>
            </a:r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pPr lvl="1">
              <a:buFont typeface="Arial" pitchFamily="34" charset="0"/>
              <a:buChar char="•"/>
            </a:pPr>
            <a:endParaRPr lang="en-US" sz="1800" dirty="0" smtClean="0"/>
          </a:p>
          <a:p>
            <a:r>
              <a:rPr lang="en-US" sz="2000" dirty="0" err="1" smtClean="0"/>
              <a:t>Ammonolysis</a:t>
            </a:r>
            <a:r>
              <a:rPr lang="en-US" sz="2000" dirty="0" smtClean="0"/>
              <a:t> of alkyl halides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188720"/>
            <a:ext cx="3657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169920"/>
            <a:ext cx="836050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800600"/>
            <a:ext cx="4333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33600" y="5867400"/>
            <a:ext cx="46005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389120"/>
          </a:xfrm>
        </p:spPr>
        <p:txBody>
          <a:bodyPr/>
          <a:lstStyle/>
          <a:p>
            <a:r>
              <a:rPr lang="en-US" dirty="0" smtClean="0"/>
              <a:t>Gabriel </a:t>
            </a:r>
            <a:r>
              <a:rPr lang="en-US" dirty="0" err="1" smtClean="0"/>
              <a:t>phthalimide</a:t>
            </a:r>
            <a:r>
              <a:rPr lang="en-US" dirty="0" smtClean="0"/>
              <a:t> synthesis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1800" dirty="0" err="1" smtClean="0"/>
              <a:t>Phthalimide</a:t>
            </a:r>
            <a:r>
              <a:rPr lang="en-US" sz="1800" dirty="0" smtClean="0"/>
              <a:t> on treatment with </a:t>
            </a:r>
            <a:r>
              <a:rPr lang="en-US" sz="1800" dirty="0" err="1" smtClean="0"/>
              <a:t>ethanolic</a:t>
            </a:r>
            <a:r>
              <a:rPr lang="en-US" sz="1800" dirty="0" smtClean="0"/>
              <a:t> potassium hydroxide forms potassium salt of </a:t>
            </a:r>
            <a:r>
              <a:rPr lang="en-US" sz="1800" dirty="0" err="1" smtClean="0"/>
              <a:t>phthalimide</a:t>
            </a:r>
            <a:r>
              <a:rPr lang="en-US" sz="1800" dirty="0" smtClean="0"/>
              <a:t> which on heating with alkyl halide followed by alkaline hydrolysis produces the corresponding primary amine.</a:t>
            </a:r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 smtClean="0"/>
          </a:p>
          <a:p>
            <a:pPr algn="just">
              <a:buNone/>
            </a:pPr>
            <a:endParaRPr lang="en-US" sz="1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7725" y="2003581"/>
            <a:ext cx="7762875" cy="3330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90600" y="5410200"/>
            <a:ext cx="7467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&gt;&gt;&gt;Aromatic primary amines cannot be prepared by this method because aryl halides do not undergo </a:t>
            </a:r>
            <a:r>
              <a:rPr lang="en-US" dirty="0" err="1" smtClean="0"/>
              <a:t>nucleophilic</a:t>
            </a:r>
            <a:r>
              <a:rPr lang="en-US" dirty="0" smtClean="0"/>
              <a:t> substitution with the anion formed by </a:t>
            </a:r>
            <a:r>
              <a:rPr lang="en-US" dirty="0" err="1" smtClean="0"/>
              <a:t>phthalimide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355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PREPARATION AND PHYSICAL PROPERTIES</vt:lpstr>
      <vt:lpstr>What are amines?</vt:lpstr>
      <vt:lpstr>Structure of Amine group</vt:lpstr>
      <vt:lpstr>Classification of amines</vt:lpstr>
      <vt:lpstr>Nomenclature of amines</vt:lpstr>
      <vt:lpstr>Some amines with their common and IUPAC names</vt:lpstr>
      <vt:lpstr>Preparation of Amines</vt:lpstr>
      <vt:lpstr>Slide 8</vt:lpstr>
      <vt:lpstr>Slide 9</vt:lpstr>
      <vt:lpstr>Physical Properties of Amines</vt:lpstr>
      <vt:lpstr>Slide 11</vt:lpstr>
      <vt:lpstr>THANKYOU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47</cp:revision>
  <dcterms:created xsi:type="dcterms:W3CDTF">2006-08-16T00:00:00Z</dcterms:created>
  <dcterms:modified xsi:type="dcterms:W3CDTF">2017-12-28T06:13:40Z</dcterms:modified>
</cp:coreProperties>
</file>