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2" r:id="rId40"/>
    <p:sldId id="303" r:id="rId41"/>
    <p:sldId id="304" r:id="rId42"/>
    <p:sldId id="305" r:id="rId43"/>
    <p:sldId id="306" r:id="rId44"/>
    <p:sldId id="307" r:id="rId45"/>
    <p:sldId id="309" r:id="rId46"/>
    <p:sldId id="31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99552-2A9C-46A0-B643-F01CA099FA0D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1E0FE-FC35-4735-90F5-C841B0C02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1E0FE-FC35-4735-90F5-C841B0C02AA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5E824-B1B0-4678-AF50-63A3CA4BAE34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704F8-7565-4BDD-9B33-311A71C9D9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641725" y="4679950"/>
            <a:ext cx="4223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</a:rPr>
              <a:t>ALDEHYDE </a:t>
            </a:r>
          </a:p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</a:rPr>
              <a:t>BY : VIBHA TEWARI</a:t>
            </a:r>
          </a:p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</a:rPr>
              <a:t>PGT CHEM K.V. HALDWANI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From </a:t>
            </a:r>
            <a:r>
              <a:rPr lang="en-US" b="1" i="1" dirty="0" err="1" smtClean="0"/>
              <a:t>acyl</a:t>
            </a:r>
            <a:r>
              <a:rPr lang="en-US" b="1" i="1" dirty="0" smtClean="0"/>
              <a:t> chloride (acid chloride)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i="1" dirty="0" smtClean="0"/>
          </a:p>
          <a:p>
            <a:r>
              <a:rPr lang="en-US" dirty="0" err="1" smtClean="0"/>
              <a:t>Acyl</a:t>
            </a:r>
            <a:r>
              <a:rPr lang="en-US" dirty="0" smtClean="0"/>
              <a:t> chloride (acid chloride) is hydrogenated over catalyst, palladium on barium </a:t>
            </a:r>
            <a:r>
              <a:rPr lang="en-US" dirty="0" err="1" smtClean="0"/>
              <a:t>sulphate</a:t>
            </a:r>
            <a:r>
              <a:rPr lang="en-US" dirty="0" smtClean="0"/>
              <a:t>. This reaction is called </a:t>
            </a:r>
            <a:r>
              <a:rPr lang="en-US" b="1" dirty="0" err="1" smtClean="0"/>
              <a:t>Rosenmund</a:t>
            </a:r>
            <a:r>
              <a:rPr lang="en-US" b="1" dirty="0" smtClean="0"/>
              <a:t> reduction.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3810000"/>
            <a:ext cx="638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From </a:t>
            </a:r>
            <a:r>
              <a:rPr lang="en-US" b="1" i="1" dirty="0" err="1" smtClean="0"/>
              <a:t>nitriles</a:t>
            </a:r>
            <a:r>
              <a:rPr lang="en-US" b="1" i="1" dirty="0" smtClean="0"/>
              <a:t> and esters</a:t>
            </a:r>
            <a:br>
              <a:rPr lang="en-US" b="1" i="1" dirty="0" smtClean="0"/>
            </a:br>
            <a:endParaRPr lang="en-US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2962" y="1905001"/>
            <a:ext cx="78438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62400"/>
            <a:ext cx="698182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886200" y="3244334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reaction is called </a:t>
            </a:r>
            <a:r>
              <a:rPr lang="en-US" b="1" dirty="0" smtClean="0"/>
              <a:t>Stephen reaction.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76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Alternatively, </a:t>
            </a:r>
            <a:r>
              <a:rPr lang="en-US" sz="3600" dirty="0" err="1" smtClean="0"/>
              <a:t>nitriles</a:t>
            </a:r>
            <a:r>
              <a:rPr lang="en-US" sz="3600" dirty="0" smtClean="0"/>
              <a:t> are selectively reduced by </a:t>
            </a:r>
            <a:r>
              <a:rPr lang="en-US" sz="3600" dirty="0" err="1" smtClean="0"/>
              <a:t>diisobutylaluminium</a:t>
            </a:r>
            <a:r>
              <a:rPr lang="en-US" sz="3600" dirty="0" smtClean="0"/>
              <a:t> hydride, (DIBAL-H) to imines followed by hydrolysis to </a:t>
            </a:r>
            <a:r>
              <a:rPr lang="en-US" sz="3600" dirty="0" err="1" smtClean="0"/>
              <a:t>aldehyde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0"/>
          </a:xfrm>
        </p:spPr>
        <p:txBody>
          <a:bodyPr/>
          <a:lstStyle/>
          <a:p>
            <a:r>
              <a:rPr lang="en-US" dirty="0" smtClean="0"/>
              <a:t>.</a:t>
            </a:r>
          </a:p>
          <a:p>
            <a:endParaRPr lang="en-US" b="1"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3733800"/>
            <a:ext cx="8239125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From hydrocarbons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Aromatic </a:t>
            </a:r>
            <a:r>
              <a:rPr lang="en-US" dirty="0" err="1" smtClean="0"/>
              <a:t>aldehydes</a:t>
            </a:r>
            <a:r>
              <a:rPr lang="en-US" dirty="0" smtClean="0"/>
              <a:t> (</a:t>
            </a:r>
            <a:r>
              <a:rPr lang="en-US" dirty="0" err="1" smtClean="0"/>
              <a:t>benzaldehyde</a:t>
            </a:r>
            <a:r>
              <a:rPr lang="en-US" dirty="0" smtClean="0"/>
              <a:t> and its derivatives) are prepared from aromatic hydrocarbons by the following methods:</a:t>
            </a:r>
          </a:p>
          <a:p>
            <a:r>
              <a:rPr lang="en-US" i="1" dirty="0" smtClean="0"/>
              <a:t>(</a:t>
            </a:r>
            <a:r>
              <a:rPr lang="en-US" i="1" dirty="0" err="1" smtClean="0"/>
              <a:t>i</a:t>
            </a:r>
            <a:r>
              <a:rPr lang="en-US" i="1" dirty="0" smtClean="0"/>
              <a:t>) By oxidation of methylbenzene</a:t>
            </a:r>
          </a:p>
          <a:p>
            <a:r>
              <a:rPr lang="en-US" dirty="0" smtClean="0"/>
              <a:t>Strong </a:t>
            </a:r>
            <a:r>
              <a:rPr lang="en-US" dirty="0" err="1" smtClean="0"/>
              <a:t>oxidising</a:t>
            </a:r>
            <a:r>
              <a:rPr lang="en-US" dirty="0" smtClean="0"/>
              <a:t> agents </a:t>
            </a:r>
            <a:r>
              <a:rPr lang="en-US" dirty="0" err="1" smtClean="0"/>
              <a:t>oxidise</a:t>
            </a:r>
            <a:r>
              <a:rPr lang="en-US" dirty="0" smtClean="0"/>
              <a:t> toluene and its derivatives to acids: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6771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b="1" dirty="0" smtClean="0"/>
              <a:t>(a) Use of chromyl chloride (CrO2Cl2): </a:t>
            </a:r>
            <a:r>
              <a:rPr lang="en-US" dirty="0" smtClean="0"/>
              <a:t>Chromyl chloride </a:t>
            </a:r>
            <a:r>
              <a:rPr lang="en-US" dirty="0" err="1" smtClean="0"/>
              <a:t>oxidises</a:t>
            </a:r>
            <a:r>
              <a:rPr lang="en-US" dirty="0" smtClean="0"/>
              <a:t> methyl group to a chromium complex, which on hydrolysis gives corresponding </a:t>
            </a:r>
            <a:r>
              <a:rPr lang="en-US" dirty="0" err="1" smtClean="0"/>
              <a:t>benzaldehyde</a:t>
            </a:r>
            <a:r>
              <a:rPr lang="en-US" dirty="0" smtClean="0"/>
              <a:t>. This reaction is called </a:t>
            </a:r>
            <a:r>
              <a:rPr lang="en-US" b="1" dirty="0" err="1" smtClean="0"/>
              <a:t>Etard</a:t>
            </a:r>
            <a:r>
              <a:rPr lang="en-US" b="1" dirty="0" smtClean="0"/>
              <a:t> reaction.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3429000"/>
            <a:ext cx="8896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048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(b) Use of chromic oxide (CrO3): </a:t>
            </a:r>
            <a:r>
              <a:rPr lang="en-US" sz="2800" dirty="0" smtClean="0"/>
              <a:t>Toluene or substituted toluene is converted to </a:t>
            </a:r>
            <a:r>
              <a:rPr lang="en-US" sz="2800" dirty="0" err="1" smtClean="0"/>
              <a:t>benzylidene</a:t>
            </a:r>
            <a:r>
              <a:rPr lang="en-US" sz="2800" dirty="0" smtClean="0"/>
              <a:t> </a:t>
            </a:r>
            <a:r>
              <a:rPr lang="en-US" sz="2800" dirty="0" err="1" smtClean="0"/>
              <a:t>diacetate</a:t>
            </a:r>
            <a:r>
              <a:rPr lang="en-US" sz="2800" dirty="0" smtClean="0"/>
              <a:t> on treating with chromic oxide in acetic anhydride. The </a:t>
            </a:r>
            <a:r>
              <a:rPr lang="en-US" sz="2800" dirty="0" err="1" smtClean="0"/>
              <a:t>benzylidene</a:t>
            </a:r>
            <a:r>
              <a:rPr lang="en-US" sz="2800" dirty="0" smtClean="0"/>
              <a:t> </a:t>
            </a:r>
            <a:r>
              <a:rPr lang="en-US" sz="2800" dirty="0" err="1" smtClean="0"/>
              <a:t>diacetate</a:t>
            </a:r>
            <a:r>
              <a:rPr lang="en-US" sz="2800" dirty="0" smtClean="0"/>
              <a:t> can be </a:t>
            </a:r>
            <a:r>
              <a:rPr lang="en-US" sz="2800" dirty="0" err="1" smtClean="0"/>
              <a:t>hydrolysed</a:t>
            </a:r>
            <a:r>
              <a:rPr lang="en-US" sz="2800" dirty="0" smtClean="0"/>
              <a:t> to corresponding </a:t>
            </a:r>
            <a:r>
              <a:rPr lang="en-US" sz="2800" dirty="0" err="1" smtClean="0"/>
              <a:t>benzaldehyde</a:t>
            </a:r>
            <a:r>
              <a:rPr lang="en-US" sz="2800" dirty="0" smtClean="0"/>
              <a:t> with aqueous acid.</a:t>
            </a:r>
            <a:endParaRPr lang="en-US" sz="28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82296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895600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(ii) By side chain chlorination followed by hydrolysis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dirty="0" smtClean="0"/>
              <a:t>Side chain chlorination of toluene gives </a:t>
            </a:r>
            <a:r>
              <a:rPr lang="en-US" sz="3200" dirty="0" err="1" smtClean="0"/>
              <a:t>benzal</a:t>
            </a:r>
            <a:r>
              <a:rPr lang="en-US" sz="3200" dirty="0" smtClean="0"/>
              <a:t> chloride, which on hydrolysis gives </a:t>
            </a:r>
            <a:r>
              <a:rPr lang="en-US" sz="3200" dirty="0" err="1" smtClean="0"/>
              <a:t>benzaldehyde</a:t>
            </a:r>
            <a:r>
              <a:rPr lang="en-US" sz="3200" dirty="0" smtClean="0"/>
              <a:t>. This is a commercial method of manufacture of </a:t>
            </a:r>
            <a:r>
              <a:rPr lang="en-US" sz="3200" dirty="0" err="1" smtClean="0"/>
              <a:t>benzaldehyde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737" y="3810000"/>
            <a:ext cx="8010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(</a:t>
            </a:r>
            <a:r>
              <a:rPr lang="en-US" sz="3200" b="1" i="1" dirty="0" smtClean="0"/>
              <a:t>iii) By </a:t>
            </a:r>
            <a:r>
              <a:rPr lang="en-US" sz="3200" b="1" i="1" dirty="0" err="1" smtClean="0"/>
              <a:t>Gatterman</a:t>
            </a:r>
            <a:r>
              <a:rPr lang="en-US" sz="3200" b="1" i="1" dirty="0" smtClean="0"/>
              <a:t> – Koch reaction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dirty="0" smtClean="0"/>
              <a:t>When benzene or its derivative is treated with carbon </a:t>
            </a:r>
            <a:r>
              <a:rPr lang="en-US" sz="3200" dirty="0" err="1" smtClean="0"/>
              <a:t>monoxideand</a:t>
            </a:r>
            <a:r>
              <a:rPr lang="en-US" sz="3200" dirty="0" smtClean="0"/>
              <a:t> hydrogen chloride in the presence of anhydrous </a:t>
            </a:r>
            <a:r>
              <a:rPr lang="en-US" sz="3200" dirty="0" err="1" smtClean="0"/>
              <a:t>aluminium</a:t>
            </a:r>
            <a:r>
              <a:rPr lang="en-US" sz="3200" dirty="0" smtClean="0"/>
              <a:t> chloride or cuprous chloride, it gives </a:t>
            </a:r>
            <a:r>
              <a:rPr lang="en-US" sz="3200" dirty="0" err="1" smtClean="0"/>
              <a:t>benzaldehyde</a:t>
            </a:r>
            <a:r>
              <a:rPr lang="en-US" sz="3200" dirty="0" smtClean="0"/>
              <a:t> or substituted </a:t>
            </a:r>
            <a:r>
              <a:rPr lang="en-US" sz="3200" dirty="0" err="1" smtClean="0"/>
              <a:t>benzaldehyde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14800"/>
            <a:ext cx="647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PHYSICAL PROPERTIES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Physical State </a:t>
            </a:r>
            <a:r>
              <a:rPr lang="en-US" sz="2400" dirty="0" smtClean="0"/>
              <a:t>- </a:t>
            </a:r>
            <a:r>
              <a:rPr lang="en-US" sz="2400" dirty="0" err="1" smtClean="0"/>
              <a:t>Methanal</a:t>
            </a:r>
            <a:r>
              <a:rPr lang="en-US" sz="2400" dirty="0" smtClean="0"/>
              <a:t> is a gas at room temperature. </a:t>
            </a:r>
            <a:r>
              <a:rPr lang="en-US" sz="2400" dirty="0" err="1" smtClean="0"/>
              <a:t>Ethanal</a:t>
            </a:r>
            <a:r>
              <a:rPr lang="en-US" sz="2400" dirty="0" smtClean="0"/>
              <a:t> is a volatile liquid. Other </a:t>
            </a:r>
            <a:r>
              <a:rPr lang="en-US" sz="2400" dirty="0" err="1" smtClean="0"/>
              <a:t>aldehydes</a:t>
            </a:r>
            <a:r>
              <a:rPr lang="en-US" sz="2400" dirty="0" smtClean="0"/>
              <a:t> and </a:t>
            </a:r>
            <a:r>
              <a:rPr lang="en-US" sz="2400" dirty="0" err="1" smtClean="0"/>
              <a:t>ketones</a:t>
            </a:r>
            <a:r>
              <a:rPr lang="en-US" sz="2400" dirty="0" smtClean="0"/>
              <a:t> are liquid or solid at room temperature.</a:t>
            </a:r>
          </a:p>
          <a:p>
            <a:r>
              <a:rPr lang="en-US" sz="2400" b="1" dirty="0" smtClean="0"/>
              <a:t>Boiling Point </a:t>
            </a:r>
            <a:r>
              <a:rPr lang="en-US" sz="2400" dirty="0" smtClean="0"/>
              <a:t>–The boiling points of </a:t>
            </a:r>
            <a:r>
              <a:rPr lang="en-US" sz="2400" dirty="0" err="1" smtClean="0"/>
              <a:t>aldehydes</a:t>
            </a:r>
            <a:r>
              <a:rPr lang="en-US" sz="2400" dirty="0" smtClean="0"/>
              <a:t> and </a:t>
            </a:r>
            <a:r>
              <a:rPr lang="en-US" sz="2400" dirty="0" err="1" smtClean="0"/>
              <a:t>ketones</a:t>
            </a:r>
            <a:r>
              <a:rPr lang="en-US" sz="2400" dirty="0" smtClean="0"/>
              <a:t> are higher than hydrocarbons and ethers of comparable molecular masses. It is due to weak molecular association in </a:t>
            </a:r>
            <a:r>
              <a:rPr lang="en-US" sz="2400" dirty="0" err="1" smtClean="0"/>
              <a:t>aldehydes</a:t>
            </a:r>
            <a:r>
              <a:rPr lang="en-US" sz="2400" dirty="0" smtClean="0"/>
              <a:t> and </a:t>
            </a:r>
            <a:r>
              <a:rPr lang="en-US" sz="2400" dirty="0" err="1" smtClean="0"/>
              <a:t>ketones</a:t>
            </a:r>
            <a:r>
              <a:rPr lang="en-US" sz="2400" dirty="0" smtClean="0"/>
              <a:t> arising out of the </a:t>
            </a:r>
            <a:r>
              <a:rPr lang="en-US" sz="2400" b="1" dirty="0" smtClean="0"/>
              <a:t>dipole-dipole interactions</a:t>
            </a:r>
            <a:r>
              <a:rPr lang="en-US" sz="2400" dirty="0" smtClean="0"/>
              <a:t>. Also, their boiling points are lower than those of alcohols  of similar molecular masses due to absence of intermolecular hydrogen 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6019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Solubility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lower members of </a:t>
            </a:r>
            <a:r>
              <a:rPr lang="en-US" dirty="0" err="1" smtClean="0"/>
              <a:t>aldehydes</a:t>
            </a:r>
            <a:r>
              <a:rPr lang="en-US" dirty="0" smtClean="0"/>
              <a:t> and </a:t>
            </a:r>
            <a:r>
              <a:rPr lang="en-US" dirty="0" err="1" smtClean="0"/>
              <a:t>ketones</a:t>
            </a:r>
            <a:r>
              <a:rPr lang="en-US" dirty="0" smtClean="0"/>
              <a:t> such as </a:t>
            </a:r>
            <a:r>
              <a:rPr lang="en-US" dirty="0" err="1" smtClean="0"/>
              <a:t>methanal</a:t>
            </a:r>
            <a:r>
              <a:rPr lang="en-US" dirty="0" smtClean="0"/>
              <a:t>, </a:t>
            </a:r>
            <a:r>
              <a:rPr lang="en-US" dirty="0" err="1" smtClean="0"/>
              <a:t>ethanal</a:t>
            </a:r>
            <a:r>
              <a:rPr lang="en-US" dirty="0" smtClean="0"/>
              <a:t> and </a:t>
            </a:r>
            <a:r>
              <a:rPr lang="en-US" dirty="0" err="1" smtClean="0"/>
              <a:t>propanone</a:t>
            </a:r>
            <a:r>
              <a:rPr lang="en-US" dirty="0" smtClean="0"/>
              <a:t> are miscible with water in all proportions, because they form hydrogen bond with water.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4114800"/>
            <a:ext cx="5743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5053013" cy="1066800"/>
          </a:xfrm>
        </p:spPr>
        <p:txBody>
          <a:bodyPr/>
          <a:lstStyle/>
          <a:p>
            <a:r>
              <a:rPr lang="en-US" altLang="en-US" b="1" dirty="0" smtClean="0"/>
              <a:t>Session Objectives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57200" y="2133601"/>
            <a:ext cx="6553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FF0000"/>
                </a:solidFill>
              </a:rPr>
              <a:t>Introduction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FF0000"/>
                </a:solidFill>
              </a:rPr>
              <a:t>Nomenclature of </a:t>
            </a:r>
            <a:r>
              <a:rPr lang="en-US" altLang="en-US" sz="2000" dirty="0" err="1">
                <a:solidFill>
                  <a:srgbClr val="FF0000"/>
                </a:solidFill>
              </a:rPr>
              <a:t>aldehydes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FF0000"/>
                </a:solidFill>
              </a:rPr>
              <a:t>Physical properties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FF0000"/>
                </a:solidFill>
              </a:rPr>
              <a:t>Preparation of </a:t>
            </a:r>
            <a:r>
              <a:rPr lang="en-US" altLang="en-US" sz="2000" dirty="0" err="1">
                <a:solidFill>
                  <a:srgbClr val="FF0000"/>
                </a:solidFill>
              </a:rPr>
              <a:t>aldehydes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FF0000"/>
                </a:solidFill>
              </a:rPr>
              <a:t>Chemical reactions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	</a:t>
            </a:r>
            <a:r>
              <a:rPr lang="en-US" altLang="en-US" sz="2000" dirty="0" err="1">
                <a:solidFill>
                  <a:srgbClr val="FF0000"/>
                </a:solidFill>
              </a:rPr>
              <a:t>Nucleophilic</a:t>
            </a:r>
            <a:r>
              <a:rPr lang="en-US" altLang="en-US" sz="2000" dirty="0">
                <a:solidFill>
                  <a:srgbClr val="FF0000"/>
                </a:solidFill>
              </a:rPr>
              <a:t> reactions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	Reduction 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	oxidation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	Reactions involving  </a:t>
            </a:r>
            <a:r>
              <a:rPr lang="en-US" altLang="en-US" sz="2000" dirty="0">
                <a:solidFill>
                  <a:srgbClr val="FF0000"/>
                </a:solidFill>
                <a:latin typeface="Symbol" pitchFamily="18" charset="2"/>
              </a:rPr>
              <a:t>a-</a:t>
            </a:r>
            <a:r>
              <a:rPr lang="en-US" altLang="en-US" sz="2000" dirty="0">
                <a:solidFill>
                  <a:srgbClr val="FF0000"/>
                </a:solidFill>
              </a:rPr>
              <a:t>hydrogen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0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0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0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0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0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CHEMICAL PROPERTIES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</a:t>
            </a:r>
            <a:r>
              <a:rPr lang="en-US" dirty="0" err="1" smtClean="0"/>
              <a:t>aldehydes</a:t>
            </a:r>
            <a:r>
              <a:rPr lang="en-US" dirty="0" smtClean="0"/>
              <a:t> and </a:t>
            </a:r>
            <a:r>
              <a:rPr lang="en-US" dirty="0" err="1" smtClean="0"/>
              <a:t>ketones</a:t>
            </a:r>
            <a:r>
              <a:rPr lang="en-US" dirty="0" smtClean="0"/>
              <a:t> both possess the carbonyl functional group, they give following reaction:</a:t>
            </a:r>
          </a:p>
          <a:p>
            <a:r>
              <a:rPr lang="en-US" dirty="0" err="1" smtClean="0"/>
              <a:t>Nucleophilic</a:t>
            </a:r>
            <a:r>
              <a:rPr lang="en-US" dirty="0" smtClean="0"/>
              <a:t> Addition Reaction</a:t>
            </a:r>
          </a:p>
          <a:p>
            <a:r>
              <a:rPr lang="en-US" dirty="0" err="1" smtClean="0"/>
              <a:t>Nucleophilic</a:t>
            </a:r>
            <a:r>
              <a:rPr lang="en-US" dirty="0" smtClean="0"/>
              <a:t> Addition Reaction followed by removal of water molecule</a:t>
            </a:r>
          </a:p>
          <a:p>
            <a:r>
              <a:rPr lang="en-US" dirty="0" smtClean="0"/>
              <a:t>Oxidation </a:t>
            </a:r>
          </a:p>
          <a:p>
            <a:r>
              <a:rPr lang="en-US" dirty="0" smtClean="0"/>
              <a:t>Reduction </a:t>
            </a:r>
          </a:p>
          <a:p>
            <a:r>
              <a:rPr lang="en-US" dirty="0" err="1" smtClean="0"/>
              <a:t>Miscellaneus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Nucleophilic Addition</a:t>
            </a:r>
          </a:p>
        </p:txBody>
      </p:sp>
      <p:pic>
        <p:nvPicPr>
          <p:cNvPr id="519175" name="Picture 7" descr="E:\Wade ed5 PPT\Graphics\Chapter 18\Reduced\FG18_07-56UN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3048000"/>
            <a:ext cx="82550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7" name="Rectangle 9"/>
          <p:cNvSpPr>
            <a:spLocks noChangeArrowheads="1"/>
          </p:cNvSpPr>
          <p:nvPr/>
        </p:nvSpPr>
        <p:spPr bwMode="auto">
          <a:xfrm>
            <a:off x="381000" y="1060450"/>
            <a:ext cx="6400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/>
              <a:t>A strong nucleophile attacks the carbonyl carbon, forming an alkoxide ion that is then protonated.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/>
              <a:t>A weak nucleophile will attack a carbonyl if it has been protonated, thus increasing its reactivity.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/>
              <a:t>Aldehydes are more reactive than ketones.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9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9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/>
              <a:t>Nucleophiles</a:t>
            </a:r>
            <a:endParaRPr lang="en-US" altLang="en-US" b="1" dirty="0" smtClean="0"/>
          </a:p>
        </p:txBody>
      </p:sp>
      <p:pic>
        <p:nvPicPr>
          <p:cNvPr id="575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395538"/>
            <a:ext cx="40386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4" name="Rectangle 6"/>
          <p:cNvSpPr>
            <a:spLocks noChangeArrowheads="1"/>
          </p:cNvSpPr>
          <p:nvPr/>
        </p:nvSpPr>
        <p:spPr bwMode="auto">
          <a:xfrm>
            <a:off x="914400" y="2209800"/>
            <a:ext cx="3429000" cy="17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dirty="0" err="1" smtClean="0"/>
              <a:t>Nucleophiles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can be negatively charged </a:t>
            </a:r>
            <a:br>
              <a:rPr lang="en-US" altLang="en-US" sz="1800" dirty="0"/>
            </a:br>
            <a:r>
              <a:rPr lang="en-US" altLang="en-US" sz="1800" dirty="0"/>
              <a:t>( </a:t>
            </a:r>
            <a:r>
              <a:rPr lang="en-US" altLang="en-US" sz="1800" b="1" dirty="0"/>
              <a:t>:</a:t>
            </a:r>
            <a:r>
              <a:rPr lang="en-US" altLang="en-US" sz="1800" dirty="0"/>
              <a:t> Nu</a:t>
            </a:r>
            <a:r>
              <a:rPr lang="en-US" altLang="en-US" sz="1800" b="1" baseline="30000" dirty="0">
                <a:sym typeface="Symbol" pitchFamily="18" charset="2"/>
              </a:rPr>
              <a:t></a:t>
            </a:r>
            <a:r>
              <a:rPr lang="en-US" altLang="en-US" sz="1800" dirty="0"/>
              <a:t>) or neutral ( </a:t>
            </a:r>
            <a:r>
              <a:rPr lang="en-US" altLang="en-US" sz="1800" b="1" dirty="0"/>
              <a:t>:</a:t>
            </a:r>
            <a:r>
              <a:rPr lang="en-US" altLang="en-US" sz="1800" dirty="0"/>
              <a:t> Nu) at the reaction site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dirty="0"/>
              <a:t>The overall charge on the </a:t>
            </a:r>
            <a:r>
              <a:rPr lang="en-US" altLang="en-US" sz="1800" dirty="0" err="1"/>
              <a:t>nucleophilic</a:t>
            </a:r>
            <a:r>
              <a:rPr lang="en-US" altLang="en-US" sz="1800" dirty="0"/>
              <a:t> species</a:t>
            </a:r>
            <a:br>
              <a:rPr lang="en-US" altLang="en-US" sz="1800" dirty="0"/>
            </a:br>
            <a:r>
              <a:rPr lang="en-US" altLang="en-US" sz="1800" dirty="0"/>
              <a:t>is not considered</a:t>
            </a:r>
            <a:endParaRPr lang="en-CA" altLang="en-US" sz="1800" dirty="0"/>
          </a:p>
        </p:txBody>
      </p:sp>
      <p:graphicFrame>
        <p:nvGraphicFramePr>
          <p:cNvPr id="575495" name="Object 7"/>
          <p:cNvGraphicFramePr>
            <a:graphicFrameLocks noChangeAspect="1"/>
          </p:cNvGraphicFramePr>
          <p:nvPr/>
        </p:nvGraphicFramePr>
        <p:xfrm>
          <a:off x="228600" y="4629150"/>
          <a:ext cx="495300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Bitmap Image" r:id="rId4" imgW="4238095" imgH="1580952" progId="Paint.Picture">
                  <p:embed/>
                </p:oleObj>
              </mc:Choice>
              <mc:Fallback>
                <p:oleObj name="Bitmap Image" r:id="rId4" imgW="4238095" imgH="158095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29150"/>
                        <a:ext cx="4953000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0198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Relative Reactivity of Aldehydes and Ketones</a:t>
            </a: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381000" y="1441450"/>
            <a:ext cx="6858000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err="1"/>
              <a:t>Aldehydes</a:t>
            </a:r>
            <a:r>
              <a:rPr lang="en-US" altLang="en-US" sz="2400" dirty="0"/>
              <a:t> are generally more reactive than </a:t>
            </a:r>
            <a:r>
              <a:rPr lang="en-US" altLang="en-US" sz="2400" dirty="0" err="1"/>
              <a:t>ketones</a:t>
            </a:r>
            <a:r>
              <a:rPr lang="en-US" altLang="en-US" sz="2400" dirty="0"/>
              <a:t> in </a:t>
            </a:r>
            <a:r>
              <a:rPr lang="en-US" altLang="en-US" sz="2400" dirty="0" err="1"/>
              <a:t>nucleophilic</a:t>
            </a:r>
            <a:r>
              <a:rPr lang="en-US" altLang="en-US" sz="2400" dirty="0"/>
              <a:t> addition reactions.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The transition state for addition is less crowded and lower in energy for an </a:t>
            </a:r>
            <a:r>
              <a:rPr lang="en-US" altLang="en-US" sz="2400" dirty="0" err="1"/>
              <a:t>aldehyde</a:t>
            </a:r>
            <a:r>
              <a:rPr lang="en-US" altLang="en-US" sz="2400" dirty="0"/>
              <a:t> (a) than for a </a:t>
            </a:r>
            <a:r>
              <a:rPr lang="en-US" altLang="en-US" sz="2400" dirty="0" err="1"/>
              <a:t>ketone</a:t>
            </a:r>
            <a:r>
              <a:rPr lang="en-US" altLang="en-US" sz="2400" dirty="0"/>
              <a:t> (b).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err="1"/>
              <a:t>Aldehydes</a:t>
            </a:r>
            <a:r>
              <a:rPr lang="en-US" altLang="en-US" sz="2400" dirty="0"/>
              <a:t> have one large substituent bonded to the C=O: </a:t>
            </a:r>
            <a:r>
              <a:rPr lang="en-US" altLang="en-US" sz="2400" dirty="0" err="1"/>
              <a:t>ketones</a:t>
            </a:r>
            <a:r>
              <a:rPr lang="en-US" altLang="en-US" sz="2400" dirty="0"/>
              <a:t> have two.</a:t>
            </a:r>
          </a:p>
        </p:txBody>
      </p:sp>
      <p:graphicFrame>
        <p:nvGraphicFramePr>
          <p:cNvPr id="576518" name="Object 6"/>
          <p:cNvGraphicFramePr>
            <a:graphicFrameLocks noChangeAspect="1"/>
          </p:cNvGraphicFramePr>
          <p:nvPr/>
        </p:nvGraphicFramePr>
        <p:xfrm>
          <a:off x="381000" y="4191000"/>
          <a:ext cx="7162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Bitmap Image" r:id="rId3" imgW="4761905" imgH="1971950" progId="Paint.Picture">
                  <p:embed/>
                </p:oleObj>
              </mc:Choice>
              <mc:Fallback>
                <p:oleObj name="Bitmap Image" r:id="rId3" imgW="4761905" imgH="197195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7162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6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6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6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91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Reactivity of Aromatic </a:t>
            </a:r>
            <a:r>
              <a:rPr lang="en-US" altLang="en-US" sz="4000" b="1" dirty="0" err="1" smtClean="0"/>
              <a:t>Aldehydes</a:t>
            </a:r>
            <a:endParaRPr lang="en-US" altLang="en-US" sz="4000" b="1" dirty="0" smtClean="0"/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381000" y="1122362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660066"/>
                </a:solidFill>
              </a:rPr>
              <a:t>Less reactive in </a:t>
            </a:r>
            <a:r>
              <a:rPr lang="en-US" altLang="en-US" sz="2400" dirty="0" err="1">
                <a:solidFill>
                  <a:srgbClr val="660066"/>
                </a:solidFill>
              </a:rPr>
              <a:t>nucleophilic</a:t>
            </a:r>
            <a:r>
              <a:rPr lang="en-US" altLang="en-US" sz="2400" dirty="0">
                <a:solidFill>
                  <a:srgbClr val="660066"/>
                </a:solidFill>
              </a:rPr>
              <a:t> addition reactions than aliphatic </a:t>
            </a:r>
            <a:r>
              <a:rPr lang="en-US" altLang="en-US" sz="2400" dirty="0" err="1">
                <a:solidFill>
                  <a:srgbClr val="660066"/>
                </a:solidFill>
              </a:rPr>
              <a:t>aldehydes</a:t>
            </a:r>
            <a:endParaRPr lang="en-US" altLang="en-US" sz="2400" dirty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CC3300"/>
                </a:solidFill>
              </a:rPr>
              <a:t>Electron-donating resonance effect of aromatic ring makes C=O less reactive </a:t>
            </a:r>
            <a:r>
              <a:rPr lang="en-US" altLang="en-US" sz="2400" dirty="0" err="1">
                <a:solidFill>
                  <a:srgbClr val="CC3300"/>
                </a:solidFill>
              </a:rPr>
              <a:t>electrophilic</a:t>
            </a:r>
            <a:r>
              <a:rPr lang="en-US" altLang="en-US" sz="2400" dirty="0">
                <a:solidFill>
                  <a:srgbClr val="CC3300"/>
                </a:solidFill>
              </a:rPr>
              <a:t> than the carbonyl group of an aliphatic </a:t>
            </a:r>
            <a:r>
              <a:rPr lang="en-US" altLang="en-US" sz="2400" dirty="0" err="1">
                <a:solidFill>
                  <a:srgbClr val="CC3300"/>
                </a:solidFill>
              </a:rPr>
              <a:t>aldehyde</a:t>
            </a:r>
            <a:endParaRPr lang="en-US" altLang="en-US" sz="2400" dirty="0">
              <a:solidFill>
                <a:srgbClr val="CC3300"/>
              </a:solidFill>
            </a:endParaRPr>
          </a:p>
        </p:txBody>
      </p:sp>
      <p:graphicFrame>
        <p:nvGraphicFramePr>
          <p:cNvPr id="577542" name="Object 6"/>
          <p:cNvGraphicFramePr>
            <a:graphicFrameLocks noChangeAspect="1"/>
          </p:cNvGraphicFramePr>
          <p:nvPr/>
        </p:nvGraphicFramePr>
        <p:xfrm>
          <a:off x="381000" y="3200400"/>
          <a:ext cx="7162800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Bitmap Image" r:id="rId3" imgW="6219048" imgH="3095238" progId="Paint.Picture">
                  <p:embed/>
                </p:oleObj>
              </mc:Choice>
              <mc:Fallback>
                <p:oleObj name="Bitmap Image" r:id="rId3" imgW="6219048" imgH="309523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7162800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105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smtClean="0"/>
              <a:t>Addition of HCN</a:t>
            </a:r>
          </a:p>
        </p:txBody>
      </p:sp>
      <p:sp>
        <p:nvSpPr>
          <p:cNvPr id="579589" name="Rectangle 5"/>
          <p:cNvSpPr>
            <a:spLocks noChangeArrowheads="1"/>
          </p:cNvSpPr>
          <p:nvPr/>
        </p:nvSpPr>
        <p:spPr bwMode="auto">
          <a:xfrm>
            <a:off x="381000" y="1143000"/>
            <a:ext cx="7543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/>
              <a:t>Addition of HCN is reversible and base-catalyzed, generating </a:t>
            </a:r>
            <a:r>
              <a:rPr lang="en-US" altLang="en-US" sz="2400" dirty="0" err="1"/>
              <a:t>nucleophilic</a:t>
            </a:r>
            <a:r>
              <a:rPr lang="en-US" altLang="en-US" sz="2400" dirty="0"/>
              <a:t> cyanide ion, CN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/>
              <a:t>Addition of CN</a:t>
            </a:r>
            <a:r>
              <a:rPr lang="en-US" altLang="en-US" sz="2400" b="1" baseline="30000" dirty="0">
                <a:sym typeface="Symbol" pitchFamily="18" charset="2"/>
              </a:rPr>
              <a:t></a:t>
            </a:r>
            <a:r>
              <a:rPr lang="en-US" altLang="en-US" sz="2400" dirty="0"/>
              <a:t> to C=O yields a tetrahedral intermediate, which is then </a:t>
            </a:r>
            <a:r>
              <a:rPr lang="en-US" altLang="en-US" sz="2400" dirty="0" err="1"/>
              <a:t>protonated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/>
              <a:t>Equilibrium favors adduct</a:t>
            </a:r>
          </a:p>
        </p:txBody>
      </p:sp>
      <p:graphicFrame>
        <p:nvGraphicFramePr>
          <p:cNvPr id="579590" name="Object 6"/>
          <p:cNvGraphicFramePr>
            <a:graphicFrameLocks noChangeAspect="1"/>
          </p:cNvGraphicFramePr>
          <p:nvPr/>
        </p:nvGraphicFramePr>
        <p:xfrm>
          <a:off x="533400" y="3200400"/>
          <a:ext cx="7924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Bitmap Image" r:id="rId3" imgW="6076190" imgH="1590897" progId="Paint.Picture">
                  <p:embed/>
                </p:oleObj>
              </mc:Choice>
              <mc:Fallback>
                <p:oleObj name="Bitmap Image" r:id="rId3" imgW="6076190" imgH="15908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9248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591" name="Rectangle 7"/>
          <p:cNvSpPr>
            <a:spLocks noChangeArrowheads="1"/>
          </p:cNvSpPr>
          <p:nvPr/>
        </p:nvSpPr>
        <p:spPr bwMode="auto">
          <a:xfrm>
            <a:off x="381000" y="5576888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</a:rPr>
              <a:t>Reactivity formaldehyde &gt; </a:t>
            </a:r>
            <a:r>
              <a:rPr lang="en-US" altLang="en-US" sz="2400" dirty="0" err="1">
                <a:solidFill>
                  <a:srgbClr val="008000"/>
                </a:solidFill>
              </a:rPr>
              <a:t>aldehydes</a:t>
            </a:r>
            <a:r>
              <a:rPr lang="en-US" altLang="en-US" sz="2400" dirty="0">
                <a:solidFill>
                  <a:srgbClr val="008000"/>
                </a:solidFill>
              </a:rPr>
              <a:t> &gt; </a:t>
            </a:r>
            <a:r>
              <a:rPr lang="en-US" altLang="en-US" sz="2400" dirty="0" err="1">
                <a:solidFill>
                  <a:srgbClr val="008000"/>
                </a:solidFill>
              </a:rPr>
              <a:t>ketones</a:t>
            </a:r>
            <a:r>
              <a:rPr lang="en-US" altLang="en-US" sz="2400" dirty="0">
                <a:solidFill>
                  <a:srgbClr val="008000"/>
                </a:solidFill>
              </a:rPr>
              <a:t> &gt;&gt; bulky </a:t>
            </a:r>
            <a:r>
              <a:rPr lang="en-US" altLang="en-US" sz="2400" dirty="0" err="1">
                <a:solidFill>
                  <a:srgbClr val="008000"/>
                </a:solidFill>
              </a:rPr>
              <a:t>ketones</a:t>
            </a:r>
            <a:r>
              <a:rPr lang="en-US" altLang="en-US" sz="2400" dirty="0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9" grpId="0" autoUpdateAnimBg="0"/>
      <p:bldP spid="57959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058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4000" b="1" dirty="0" err="1" smtClean="0"/>
              <a:t>Nucleophilic</a:t>
            </a:r>
            <a:r>
              <a:rPr lang="en-US" altLang="en-US" sz="4000" b="1" dirty="0" smtClean="0"/>
              <a:t> Addition of Grignard Reagents</a:t>
            </a: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457200" y="1219200"/>
            <a:ext cx="7620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/>
              <a:t>Treatment </a:t>
            </a:r>
            <a:r>
              <a:rPr lang="en-US" altLang="en-US" sz="2000" b="1" dirty="0"/>
              <a:t>of </a:t>
            </a:r>
            <a:r>
              <a:rPr lang="en-US" altLang="en-US" sz="2000" b="1" dirty="0" err="1"/>
              <a:t>aldehydes</a:t>
            </a:r>
            <a:r>
              <a:rPr lang="en-US" altLang="en-US" sz="2000" b="1" dirty="0"/>
              <a:t> or </a:t>
            </a:r>
            <a:r>
              <a:rPr lang="en-US" altLang="en-US" sz="2000" b="1" dirty="0" err="1"/>
              <a:t>ketones</a:t>
            </a:r>
            <a:r>
              <a:rPr lang="en-US" altLang="en-US" sz="2000" b="1" dirty="0"/>
              <a:t> with Grignard reagents yields an </a:t>
            </a:r>
            <a:r>
              <a:rPr lang="en-US" altLang="en-US" sz="2000" b="1" dirty="0" smtClean="0"/>
              <a:t>alcohol.</a:t>
            </a:r>
            <a:endParaRPr lang="en-US" altLang="en-US" sz="20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/>
              <a:t>Nucleophilic</a:t>
            </a:r>
            <a:r>
              <a:rPr lang="en-US" altLang="en-US" sz="2000" b="1" dirty="0"/>
              <a:t> addition of the equivalent of  a </a:t>
            </a:r>
            <a:r>
              <a:rPr lang="en-US" altLang="en-US" sz="2000" b="1" i="1" dirty="0"/>
              <a:t>carbon</a:t>
            </a:r>
            <a:r>
              <a:rPr lang="en-US" altLang="en-US" sz="2000" b="1" dirty="0"/>
              <a:t> anion, or </a:t>
            </a:r>
            <a:r>
              <a:rPr lang="en-US" altLang="en-US" sz="2000" b="1" dirty="0" err="1"/>
              <a:t>carbanion</a:t>
            </a:r>
            <a:r>
              <a:rPr lang="en-US" altLang="en-US" sz="2000" b="1" dirty="0"/>
              <a:t>. A carbon–magnesium bond is strongly polarized, so a Grignard reagent reacts for all practical purposes as R : </a:t>
            </a:r>
            <a:r>
              <a:rPr lang="en-US" altLang="en-US" sz="2000" b="1" baseline="30000" dirty="0">
                <a:sym typeface="Symbol" pitchFamily="18" charset="2"/>
              </a:rPr>
              <a:t>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MgX</a:t>
            </a:r>
            <a:r>
              <a:rPr lang="en-US" altLang="en-US" sz="2000" b="1" dirty="0"/>
              <a:t> </a:t>
            </a:r>
            <a:r>
              <a:rPr lang="en-US" altLang="en-US" sz="2000" b="1" baseline="30000" dirty="0"/>
              <a:t>+</a:t>
            </a:r>
            <a:r>
              <a:rPr lang="en-US" altLang="en-US" sz="2000" b="1" dirty="0"/>
              <a:t>.</a:t>
            </a:r>
          </a:p>
        </p:txBody>
      </p:sp>
      <p:graphicFrame>
        <p:nvGraphicFramePr>
          <p:cNvPr id="580614" name="Object 6"/>
          <p:cNvGraphicFramePr>
            <a:graphicFrameLocks noChangeAspect="1"/>
          </p:cNvGraphicFramePr>
          <p:nvPr/>
        </p:nvGraphicFramePr>
        <p:xfrm>
          <a:off x="533400" y="3810000"/>
          <a:ext cx="6705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Bitmap Image" r:id="rId3" imgW="3877216" imgH="1991003" progId="Paint.Picture">
                  <p:embed/>
                </p:oleObj>
              </mc:Choice>
              <mc:Fallback>
                <p:oleObj name="Bitmap Image" r:id="rId3" imgW="3877216" imgH="199100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6705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0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0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1531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The reaction of Grignard reagents with </a:t>
            </a:r>
            <a:r>
              <a:rPr lang="en-US" sz="3200" i="1" dirty="0" err="1" smtClean="0">
                <a:solidFill>
                  <a:schemeClr val="tx1"/>
                </a:solidFill>
              </a:rPr>
              <a:t>methanal</a:t>
            </a:r>
            <a:r>
              <a:rPr lang="en-US" sz="3200" i="1" dirty="0" smtClean="0">
                <a:solidFill>
                  <a:schemeClr val="tx1"/>
                </a:solidFill>
              </a:rPr>
              <a:t> produces a primary alcohol, with other </a:t>
            </a:r>
            <a:r>
              <a:rPr lang="en-US" sz="3200" i="1" dirty="0" err="1" smtClean="0">
                <a:solidFill>
                  <a:schemeClr val="tx1"/>
                </a:solidFill>
              </a:rPr>
              <a:t>aldehydes</a:t>
            </a:r>
            <a:r>
              <a:rPr lang="en-US" sz="3200" i="1" dirty="0" smtClean="0">
                <a:solidFill>
                  <a:schemeClr val="tx1"/>
                </a:solidFill>
              </a:rPr>
              <a:t>, secondary alcohols and with </a:t>
            </a:r>
            <a:r>
              <a:rPr lang="en-US" sz="3200" i="1" dirty="0" err="1" smtClean="0">
                <a:solidFill>
                  <a:schemeClr val="tx1"/>
                </a:solidFill>
              </a:rPr>
              <a:t>ketone</a:t>
            </a:r>
            <a:r>
              <a:rPr lang="en-US" sz="3200" i="1" dirty="0" smtClean="0">
                <a:solidFill>
                  <a:schemeClr val="tx1"/>
                </a:solidFill>
              </a:rPr>
              <a:t> tertiary alcohols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0"/>
            <a:ext cx="8001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239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Addition of Alcohol</a:t>
            </a:r>
          </a:p>
        </p:txBody>
      </p:sp>
      <p:pic>
        <p:nvPicPr>
          <p:cNvPr id="526340" name="Picture 4" descr="E:\Wade ed5 PPT\Graphics\Chapter 18\Reduced\FG18_08-018UN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457200" y="111125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/>
              <a:t>In presence of dry </a:t>
            </a:r>
            <a:r>
              <a:rPr lang="en-US" altLang="en-US" sz="2800" dirty="0" err="1"/>
              <a:t>HCl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aldehydes</a:t>
            </a:r>
            <a:r>
              <a:rPr lang="en-US" altLang="en-US" sz="2800" dirty="0"/>
              <a:t> and </a:t>
            </a:r>
            <a:r>
              <a:rPr lang="en-US" altLang="en-US" sz="2800" dirty="0" err="1"/>
              <a:t>ketones</a:t>
            </a:r>
            <a:r>
              <a:rPr lang="en-US" altLang="en-US" sz="2800" dirty="0"/>
              <a:t> react with two equivalent of alcohols to form </a:t>
            </a:r>
            <a:r>
              <a:rPr lang="en-US" altLang="en-US" sz="2800" dirty="0" err="1"/>
              <a:t>acetals</a:t>
            </a:r>
            <a:r>
              <a:rPr lang="en-US" altLang="en-US" sz="2800" dirty="0"/>
              <a:t> and </a:t>
            </a:r>
            <a:r>
              <a:rPr lang="en-US" altLang="en-US" sz="2800" dirty="0" err="1"/>
              <a:t>ketals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010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/>
              <a:t>Addition of ammonia and its derivatives</a:t>
            </a: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427538"/>
            <a:ext cx="44958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8" name="Rectangle 8"/>
          <p:cNvSpPr>
            <a:spLocks noChangeArrowheads="1"/>
          </p:cNvSpPr>
          <p:nvPr/>
        </p:nvSpPr>
        <p:spPr bwMode="auto">
          <a:xfrm>
            <a:off x="381000" y="1219201"/>
            <a:ext cx="74676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err="1"/>
              <a:t>Nucleophilic</a:t>
            </a:r>
            <a:r>
              <a:rPr lang="en-US" altLang="en-US" sz="2400" dirty="0"/>
              <a:t> addition of ammonia or primary amine, followed by elimination of water molecule.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/>
              <a:t>C=O becomes C=N-R</a:t>
            </a:r>
          </a:p>
        </p:txBody>
      </p:sp>
      <p:cxnSp>
        <p:nvCxnSpPr>
          <p:cNvPr id="522249" name="AutoShape 9"/>
          <p:cNvCxnSpPr>
            <a:cxnSpLocks noChangeShapeType="1"/>
          </p:cNvCxnSpPr>
          <p:nvPr/>
        </p:nvCxnSpPr>
        <p:spPr bwMode="auto">
          <a:xfrm flipH="1">
            <a:off x="3962400" y="2890838"/>
            <a:ext cx="4648200" cy="2333625"/>
          </a:xfrm>
          <a:prstGeom prst="curvedConnector5">
            <a:avLst>
              <a:gd name="adj1" fmla="val -4917"/>
              <a:gd name="adj2" fmla="val 47481"/>
              <a:gd name="adj3" fmla="val 104917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dirty="0" smtClean="0">
                <a:solidFill>
                  <a:srgbClr val="008000"/>
                </a:solidFill>
              </a:rPr>
              <a:t/>
            </a:r>
            <a:br>
              <a:rPr lang="en-US" altLang="en-US" sz="5400" dirty="0" smtClean="0">
                <a:solidFill>
                  <a:srgbClr val="008000"/>
                </a:solidFill>
              </a:rPr>
            </a:br>
            <a:r>
              <a:rPr lang="en-US" altLang="en-US" sz="5400" dirty="0" smtClean="0">
                <a:solidFill>
                  <a:srgbClr val="008000"/>
                </a:solidFill>
              </a:rPr>
              <a:t/>
            </a:r>
            <a:br>
              <a:rPr lang="en-US" altLang="en-US" sz="5400" dirty="0" smtClean="0">
                <a:solidFill>
                  <a:srgbClr val="008000"/>
                </a:solidFill>
              </a:rPr>
            </a:br>
            <a:r>
              <a:rPr lang="en-US" altLang="en-US" sz="5400" dirty="0" smtClean="0">
                <a:solidFill>
                  <a:srgbClr val="008000"/>
                </a:solidFill>
              </a:rPr>
              <a:t/>
            </a:r>
            <a:br>
              <a:rPr lang="en-US" altLang="en-US" sz="5400" dirty="0" smtClean="0">
                <a:solidFill>
                  <a:srgbClr val="008000"/>
                </a:solidFill>
              </a:rPr>
            </a:br>
            <a:r>
              <a:rPr lang="en-US" altLang="en-US" sz="5400" dirty="0" smtClean="0">
                <a:solidFill>
                  <a:srgbClr val="008000"/>
                </a:solidFill>
              </a:rPr>
              <a:t/>
            </a:r>
            <a:br>
              <a:rPr lang="en-US" altLang="en-US" sz="5400" dirty="0" smtClean="0">
                <a:solidFill>
                  <a:srgbClr val="008000"/>
                </a:solidFill>
              </a:rPr>
            </a:br>
            <a:r>
              <a:rPr lang="en-US" altLang="en-US" sz="5400" dirty="0" smtClean="0">
                <a:solidFill>
                  <a:srgbClr val="008000"/>
                </a:solidFill>
              </a:rPr>
              <a:t/>
            </a:r>
            <a:br>
              <a:rPr lang="en-US" altLang="en-US" sz="5400" dirty="0" smtClean="0">
                <a:solidFill>
                  <a:srgbClr val="008000"/>
                </a:solidFill>
              </a:rPr>
            </a:br>
            <a:r>
              <a:rPr lang="en-US" altLang="en-US" sz="2200" dirty="0" smtClean="0">
                <a:solidFill>
                  <a:srgbClr val="008000"/>
                </a:solidFill>
              </a:rPr>
              <a:t/>
            </a:r>
            <a:br>
              <a:rPr lang="en-US" altLang="en-US" sz="2200" dirty="0" smtClean="0">
                <a:solidFill>
                  <a:srgbClr val="008000"/>
                </a:solidFill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r>
              <a:rPr lang="en-US" altLang="en-US" sz="2800" dirty="0" err="1" smtClean="0">
                <a:solidFill>
                  <a:srgbClr val="008000"/>
                </a:solidFill>
              </a:rPr>
              <a:t>Aldehydes</a:t>
            </a:r>
            <a:r>
              <a:rPr lang="en-US" altLang="en-US" sz="2800" dirty="0" smtClean="0">
                <a:solidFill>
                  <a:srgbClr val="008000"/>
                </a:solidFill>
              </a:rPr>
              <a:t> and </a:t>
            </a:r>
            <a:r>
              <a:rPr lang="en-US" altLang="en-US" sz="2800" dirty="0" err="1" smtClean="0">
                <a:solidFill>
                  <a:srgbClr val="008000"/>
                </a:solidFill>
              </a:rPr>
              <a:t>ketones</a:t>
            </a:r>
            <a:r>
              <a:rPr lang="en-US" altLang="en-US" sz="2800" dirty="0" smtClean="0">
                <a:solidFill>
                  <a:srgbClr val="008000"/>
                </a:solidFill>
              </a:rPr>
              <a:t> are characterized by the </a:t>
            </a:r>
            <a:r>
              <a:rPr lang="en-US" altLang="en-US" sz="2800" dirty="0" err="1" smtClean="0">
                <a:solidFill>
                  <a:srgbClr val="008000"/>
                </a:solidFill>
              </a:rPr>
              <a:t>the</a:t>
            </a:r>
            <a:r>
              <a:rPr lang="en-US" altLang="en-US" sz="2800" dirty="0" smtClean="0">
                <a:solidFill>
                  <a:srgbClr val="008000"/>
                </a:solidFill>
              </a:rPr>
              <a:t> carbonyl functional group (C=O).</a:t>
            </a:r>
            <a:endParaRPr lang="en-US" dirty="0"/>
          </a:p>
        </p:txBody>
      </p:sp>
      <p:graphicFrame>
        <p:nvGraphicFramePr>
          <p:cNvPr id="562181" name="Object 5"/>
          <p:cNvGraphicFramePr>
            <a:graphicFrameLocks noChangeAspect="1"/>
          </p:cNvGraphicFramePr>
          <p:nvPr/>
        </p:nvGraphicFramePr>
        <p:xfrm>
          <a:off x="762000" y="2286000"/>
          <a:ext cx="6934200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3" imgW="5753903" imgH="1924319" progId="PBrush">
                  <p:embed/>
                </p:oleObj>
              </mc:Choice>
              <mc:Fallback>
                <p:oleObj name="Bitmap Image" r:id="rId3" imgW="5753903" imgH="192431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6934200" cy="267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8604250" y="60960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charset="0"/>
              </a:rPr>
              <a:t>=&gt;</a:t>
            </a:r>
          </a:p>
        </p:txBody>
      </p:sp>
      <p:pic>
        <p:nvPicPr>
          <p:cNvPr id="539652" name="Picture 4" descr="E:\Wade ed5 PPT\Graphics\Chapter 18\Reduced\FG18_08-009Summ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229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Oxidation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274838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Aldehydes</a:t>
            </a:r>
            <a:r>
              <a:rPr lang="en-US" sz="2800" dirty="0" smtClean="0"/>
              <a:t> are easily </a:t>
            </a:r>
            <a:r>
              <a:rPr lang="en-US" sz="2800" dirty="0" err="1" smtClean="0"/>
              <a:t>oxidised</a:t>
            </a:r>
            <a:r>
              <a:rPr lang="en-US" sz="2800" dirty="0" smtClean="0"/>
              <a:t> to carboxylic acids on treatment with common </a:t>
            </a:r>
            <a:r>
              <a:rPr lang="en-US" sz="2800" dirty="0" err="1" smtClean="0"/>
              <a:t>oxidising</a:t>
            </a:r>
            <a:r>
              <a:rPr lang="en-US" sz="2800" dirty="0" smtClean="0"/>
              <a:t> agents like nitric acid, potassium permanganate, potassium</a:t>
            </a:r>
          </a:p>
          <a:p>
            <a:r>
              <a:rPr lang="en-US" sz="2800" dirty="0" smtClean="0"/>
              <a:t>dichromate, etc. Even mild </a:t>
            </a:r>
            <a:r>
              <a:rPr lang="en-US" sz="2800" dirty="0" err="1" smtClean="0"/>
              <a:t>oxidising</a:t>
            </a:r>
            <a:r>
              <a:rPr lang="en-US" sz="2800" dirty="0" smtClean="0"/>
              <a:t> agents, mainly </a:t>
            </a:r>
            <a:r>
              <a:rPr lang="en-US" sz="2800" b="1" dirty="0" err="1" smtClean="0"/>
              <a:t>Tollens</a:t>
            </a:r>
            <a:r>
              <a:rPr lang="en-US" sz="2800" b="1" dirty="0" smtClean="0"/>
              <a:t>’ reagent and </a:t>
            </a:r>
            <a:r>
              <a:rPr lang="en-US" sz="2800" b="1" dirty="0" err="1" smtClean="0"/>
              <a:t>Fehlings</a:t>
            </a:r>
            <a:r>
              <a:rPr lang="en-US" sz="2800" b="1" dirty="0" smtClean="0"/>
              <a:t>’ reagent </a:t>
            </a:r>
            <a:r>
              <a:rPr lang="en-US" sz="2800" dirty="0" smtClean="0"/>
              <a:t>also </a:t>
            </a:r>
            <a:r>
              <a:rPr lang="en-US" sz="2800" dirty="0" err="1" smtClean="0"/>
              <a:t>oxidise</a:t>
            </a:r>
            <a:r>
              <a:rPr lang="en-US" sz="2800" dirty="0" smtClean="0"/>
              <a:t> </a:t>
            </a:r>
            <a:r>
              <a:rPr lang="en-US" sz="2800" dirty="0" err="1" smtClean="0"/>
              <a:t>aldehydes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1" y="518160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7056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err="1" smtClean="0"/>
              <a:t>Ketones</a:t>
            </a:r>
            <a:r>
              <a:rPr lang="en-US" altLang="en-US" sz="4000" b="1" dirty="0" smtClean="0"/>
              <a:t> Oxidize with Difficulty</a:t>
            </a:r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381000" y="1447800"/>
            <a:ext cx="7696200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/>
              <a:t>Undergo slow cleavage with hot, alkaline KMnO</a:t>
            </a:r>
            <a:r>
              <a:rPr lang="en-US" altLang="en-US" sz="2400" baseline="-25000" dirty="0"/>
              <a:t>4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/>
              <a:t>C–C bond next to C=O is broken to give carboxylic </a:t>
            </a:r>
            <a:r>
              <a:rPr lang="en-US" altLang="en-US" sz="2400" dirty="0" smtClean="0"/>
              <a:t>acids.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/>
              <a:t>Cleavage  at C-C bond gives mixture of acids.</a:t>
            </a:r>
            <a:endParaRPr lang="en-US" altLang="en-US" sz="240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05200"/>
            <a:ext cx="731519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4800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err="1" smtClean="0"/>
              <a:t>Tollens</a:t>
            </a:r>
            <a:r>
              <a:rPr lang="en-US" altLang="en-US" b="1" dirty="0" smtClean="0"/>
              <a:t> Test</a:t>
            </a:r>
          </a:p>
        </p:txBody>
      </p:sp>
      <p:pic>
        <p:nvPicPr>
          <p:cNvPr id="528388" name="Picture 4"/>
          <p:cNvPicPr>
            <a:picLocks noChangeAspect="1" noChangeArrowheads="1"/>
          </p:cNvPicPr>
          <p:nvPr/>
        </p:nvPicPr>
        <p:blipFill>
          <a:blip r:embed="rId2"/>
          <a:srcRect r="48550"/>
          <a:stretch>
            <a:fillRect/>
          </a:stretch>
        </p:blipFill>
        <p:spPr bwMode="auto">
          <a:xfrm>
            <a:off x="381000" y="3505200"/>
            <a:ext cx="716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390" name="Picture 6"/>
          <p:cNvPicPr>
            <a:picLocks noChangeAspect="1" noChangeArrowheads="1"/>
          </p:cNvPicPr>
          <p:nvPr/>
        </p:nvPicPr>
        <p:blipFill>
          <a:blip r:embed="rId2"/>
          <a:srcRect l="51701"/>
          <a:stretch>
            <a:fillRect/>
          </a:stretch>
        </p:blipFill>
        <p:spPr bwMode="auto">
          <a:xfrm>
            <a:off x="457200" y="47244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92" name="Rectangle 8"/>
          <p:cNvSpPr>
            <a:spLocks noChangeArrowheads="1"/>
          </p:cNvSpPr>
          <p:nvPr/>
        </p:nvSpPr>
        <p:spPr bwMode="auto">
          <a:xfrm>
            <a:off x="457200" y="1219200"/>
            <a:ext cx="762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Add ammonia solution to AgNO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solution until precipitate dissolves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Ammonical</a:t>
            </a:r>
            <a:r>
              <a:rPr lang="en-US" altLang="en-US" sz="2400" dirty="0" smtClean="0"/>
              <a:t> silver nitrate solution [Ag(NH3)2]OH is called </a:t>
            </a:r>
            <a:r>
              <a:rPr lang="en-US" altLang="en-US" sz="2400" dirty="0" err="1" smtClean="0"/>
              <a:t>Tollens</a:t>
            </a:r>
            <a:r>
              <a:rPr lang="en-US" altLang="en-US" sz="2400" dirty="0" smtClean="0"/>
              <a:t> reagent.</a:t>
            </a: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Aldehyde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react with </a:t>
            </a:r>
            <a:r>
              <a:rPr lang="en-US" altLang="en-US" sz="2400" dirty="0" err="1" smtClean="0"/>
              <a:t>Tollens</a:t>
            </a:r>
            <a:r>
              <a:rPr lang="en-US" altLang="en-US" sz="2400" dirty="0" smtClean="0"/>
              <a:t> reagent </a:t>
            </a:r>
            <a:r>
              <a:rPr lang="en-US" altLang="en-US" sz="2400" dirty="0"/>
              <a:t>forms a silver mirror.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8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8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Mirror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14600"/>
            <a:ext cx="29717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Fehling’s test</a:t>
            </a:r>
            <a:endParaRPr lang="en-US" sz="48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295401"/>
            <a:ext cx="780344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iii.haloform</a:t>
            </a:r>
            <a:r>
              <a:rPr lang="en-US" dirty="0" smtClean="0"/>
              <a:t>(</a:t>
            </a:r>
            <a:r>
              <a:rPr lang="en-US" dirty="0" err="1" smtClean="0"/>
              <a:t>iodoform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248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Reduction Reagents</a:t>
            </a:r>
          </a:p>
        </p:txBody>
      </p:sp>
      <p:sp>
        <p:nvSpPr>
          <p:cNvPr id="529413" name="Rectangle 1029"/>
          <p:cNvSpPr>
            <a:spLocks noChangeArrowheads="1"/>
          </p:cNvSpPr>
          <p:nvPr/>
        </p:nvSpPr>
        <p:spPr bwMode="auto">
          <a:xfrm>
            <a:off x="838200" y="1143000"/>
            <a:ext cx="7391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Sodium </a:t>
            </a:r>
            <a:r>
              <a:rPr lang="en-US" altLang="en-US" sz="3200" dirty="0" err="1"/>
              <a:t>borohydride</a:t>
            </a:r>
            <a:r>
              <a:rPr lang="en-US" altLang="en-US" sz="3200" dirty="0"/>
              <a:t>, NaBH</a:t>
            </a:r>
            <a:r>
              <a:rPr lang="en-US" altLang="en-US" sz="3200" baseline="-25000" dirty="0"/>
              <a:t>4</a:t>
            </a:r>
            <a:r>
              <a:rPr lang="en-US" altLang="en-US" sz="3200" dirty="0"/>
              <a:t>, reduces C=O, but not C=C.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Lithium aluminum hydride, LiAlH</a:t>
            </a:r>
            <a:r>
              <a:rPr lang="en-US" altLang="en-US" sz="3200" baseline="-25000" dirty="0"/>
              <a:t>4</a:t>
            </a:r>
            <a:r>
              <a:rPr lang="en-US" altLang="en-US" sz="3200" dirty="0"/>
              <a:t>, much stronger, difficult to handle.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Hydrogen gas with catalyst also reduces the C=C bond.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9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9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Clemmensen Reduction</a:t>
            </a:r>
          </a:p>
        </p:txBody>
      </p:sp>
      <p:pic>
        <p:nvPicPr>
          <p:cNvPr id="531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73914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91000"/>
            <a:ext cx="73152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b="1" smtClean="0"/>
              <a:t>Carbonyl Structure</a:t>
            </a:r>
          </a:p>
        </p:txBody>
      </p:sp>
      <p:pic>
        <p:nvPicPr>
          <p:cNvPr id="504838" name="Picture 6" descr="E:\Wade ed5 PPT\Graphics\Chapter 18\Reduced\FG18_00-03UN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82296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4839" name="Rectangle 7"/>
          <p:cNvSpPr>
            <a:spLocks noChangeArrowheads="1"/>
          </p:cNvSpPr>
          <p:nvPr/>
        </p:nvSpPr>
        <p:spPr bwMode="auto">
          <a:xfrm>
            <a:off x="457200" y="1143000"/>
            <a:ext cx="6781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/>
              <a:t>Carbon is </a:t>
            </a:r>
            <a:r>
              <a:rPr lang="en-US" altLang="en-US" sz="1800" i="1"/>
              <a:t>sp</a:t>
            </a:r>
            <a:r>
              <a:rPr lang="en-US" altLang="en-US" sz="1800" baseline="30000"/>
              <a:t>2</a:t>
            </a:r>
            <a:r>
              <a:rPr lang="en-US" altLang="en-US" sz="1800"/>
              <a:t> hybridized.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C=O bond is shorter, stronger, and more polar than C=C bond in alkenes.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/>
              <a:t>The Wolff–</a:t>
            </a:r>
            <a:r>
              <a:rPr lang="en-US" altLang="en-US" sz="4000" b="1" dirty="0" err="1" smtClean="0"/>
              <a:t>Kishner</a:t>
            </a:r>
            <a:r>
              <a:rPr lang="en-US" altLang="en-US" sz="4000" b="1" dirty="0" smtClean="0"/>
              <a:t> Reaction</a:t>
            </a:r>
          </a:p>
        </p:txBody>
      </p:sp>
      <p:sp>
        <p:nvSpPr>
          <p:cNvPr id="581638" name="Rectangle 1030"/>
          <p:cNvSpPr>
            <a:spLocks noChangeArrowheads="1"/>
          </p:cNvSpPr>
          <p:nvPr/>
        </p:nvSpPr>
        <p:spPr bwMode="auto">
          <a:xfrm>
            <a:off x="381000" y="1219200"/>
            <a:ext cx="75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smtClean="0"/>
              <a:t>Treatment </a:t>
            </a:r>
            <a:r>
              <a:rPr lang="en-US" altLang="en-US" sz="2400" dirty="0"/>
              <a:t>of an </a:t>
            </a:r>
            <a:r>
              <a:rPr lang="en-US" altLang="en-US" sz="2400" dirty="0" err="1"/>
              <a:t>aldehyde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ketone</a:t>
            </a:r>
            <a:r>
              <a:rPr lang="en-US" altLang="en-US" sz="2400" dirty="0"/>
              <a:t> with hydrazine,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NNH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and KOH converts the compound to an </a:t>
            </a:r>
            <a:r>
              <a:rPr lang="en-US" altLang="en-US" sz="2400" dirty="0" err="1"/>
              <a:t>alkane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Originally carried out at high temperatures but  with </a:t>
            </a:r>
            <a:r>
              <a:rPr lang="en-US" altLang="en-US" sz="2400" dirty="0" err="1"/>
              <a:t>dimethyl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sulfoxide</a:t>
            </a:r>
            <a:r>
              <a:rPr lang="en-US" altLang="en-US" sz="2400" dirty="0"/>
              <a:t> as solvent takes place near room temperature</a:t>
            </a:r>
          </a:p>
        </p:txBody>
      </p:sp>
      <p:graphicFrame>
        <p:nvGraphicFramePr>
          <p:cNvPr id="581639" name="Object 1031"/>
          <p:cNvGraphicFramePr>
            <a:graphicFrameLocks noChangeAspect="1"/>
          </p:cNvGraphicFramePr>
          <p:nvPr/>
        </p:nvGraphicFramePr>
        <p:xfrm>
          <a:off x="457200" y="3429000"/>
          <a:ext cx="6324600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Bitmap Image" r:id="rId3" imgW="4704762" imgH="2523810" progId="Paint.Picture">
                  <p:embed/>
                </p:oleObj>
              </mc:Choice>
              <mc:Fallback>
                <p:oleObj name="Bitmap Image" r:id="rId3" imgW="4704762" imgH="2523810" progId="Paint.Pictur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6324600" cy="308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1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8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Alpha hydrogen-acidity</a:t>
            </a:r>
            <a:endParaRPr lang="en-US" sz="44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731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 smtClean="0"/>
              <a:t>Aldol</a:t>
            </a:r>
            <a:r>
              <a:rPr lang="en-US" altLang="en-US" b="1" dirty="0" smtClean="0"/>
              <a:t> condensation</a:t>
            </a:r>
          </a:p>
        </p:txBody>
      </p:sp>
      <p:sp>
        <p:nvSpPr>
          <p:cNvPr id="588804" name="Rectangle 2052"/>
          <p:cNvSpPr>
            <a:spLocks noChangeArrowheads="1"/>
          </p:cNvSpPr>
          <p:nvPr/>
        </p:nvSpPr>
        <p:spPr bwMode="auto">
          <a:xfrm>
            <a:off x="304800" y="1246188"/>
            <a:ext cx="73152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smtClean="0"/>
              <a:t>A </a:t>
            </a:r>
            <a:r>
              <a:rPr lang="en-US" altLang="en-US" sz="2400" dirty="0"/>
              <a:t>small amount of base is used to generate a small amount of </a:t>
            </a:r>
            <a:r>
              <a:rPr lang="en-US" altLang="en-US" sz="2400" dirty="0" err="1"/>
              <a:t>enolate</a:t>
            </a:r>
            <a:r>
              <a:rPr lang="en-US" altLang="en-US" sz="2400" dirty="0"/>
              <a:t>  in </a:t>
            </a:r>
            <a:r>
              <a:rPr lang="en-US" altLang="en-US" sz="2400" dirty="0" smtClean="0"/>
              <a:t> the </a:t>
            </a:r>
            <a:r>
              <a:rPr lang="en-US" altLang="en-US" sz="2400" dirty="0"/>
              <a:t>presence of </a:t>
            </a:r>
            <a:r>
              <a:rPr lang="en-US" altLang="en-US" sz="2400" dirty="0" err="1"/>
              <a:t>unreacted</a:t>
            </a:r>
            <a:r>
              <a:rPr lang="en-US" altLang="en-US" sz="2400" dirty="0"/>
              <a:t> carbonyl </a:t>
            </a:r>
            <a:r>
              <a:rPr lang="en-US" altLang="en-US" sz="2400" dirty="0" smtClean="0"/>
              <a:t>compound. After </a:t>
            </a:r>
            <a:r>
              <a:rPr lang="en-US" altLang="en-US" sz="2400" dirty="0"/>
              <a:t>the condensation, the basic catalyst is regenerated.</a:t>
            </a:r>
          </a:p>
        </p:txBody>
      </p:sp>
      <p:graphicFrame>
        <p:nvGraphicFramePr>
          <p:cNvPr id="588805" name="Object 2053"/>
          <p:cNvGraphicFramePr>
            <a:graphicFrameLocks noChangeAspect="1"/>
          </p:cNvGraphicFramePr>
          <p:nvPr/>
        </p:nvGraphicFramePr>
        <p:xfrm>
          <a:off x="304800" y="2895600"/>
          <a:ext cx="8458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Bitmap Image" r:id="rId3" imgW="6439799" imgH="2448267" progId="Paint.Picture">
                  <p:embed/>
                </p:oleObj>
              </mc:Choice>
              <mc:Fallback>
                <p:oleObj name="Bitmap Image" r:id="rId3" imgW="6439799" imgH="2448267" progId="Paint.Picture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84582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Cross –</a:t>
            </a:r>
            <a:r>
              <a:rPr lang="en-US" dirty="0" err="1" smtClean="0">
                <a:solidFill>
                  <a:schemeClr val="tx1"/>
                </a:solidFill>
              </a:rPr>
              <a:t>aldol</a:t>
            </a:r>
            <a:r>
              <a:rPr lang="en-US" dirty="0" smtClean="0">
                <a:solidFill>
                  <a:schemeClr val="tx1"/>
                </a:solidFill>
              </a:rPr>
              <a:t> condensation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</a:t>
            </a:r>
            <a:r>
              <a:rPr lang="en-US" altLang="en-US" b="1" dirty="0" err="1" smtClean="0"/>
              <a:t>Cannizzaro</a:t>
            </a:r>
            <a:r>
              <a:rPr lang="en-US" altLang="en-US" b="1" dirty="0" smtClean="0"/>
              <a:t> Reaction</a:t>
            </a:r>
          </a:p>
        </p:txBody>
      </p:sp>
      <p:sp>
        <p:nvSpPr>
          <p:cNvPr id="584709" name="Rectangle 1029"/>
          <p:cNvSpPr>
            <a:spLocks noChangeArrowheads="1"/>
          </p:cNvSpPr>
          <p:nvPr/>
        </p:nvSpPr>
        <p:spPr bwMode="auto">
          <a:xfrm>
            <a:off x="384175" y="1371600"/>
            <a:ext cx="76168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adduct of an </a:t>
            </a:r>
            <a:r>
              <a:rPr lang="en-US" altLang="en-US" sz="2800" dirty="0" err="1"/>
              <a:t>aldehyde</a:t>
            </a:r>
            <a:r>
              <a:rPr lang="en-US" altLang="en-US" sz="2800" dirty="0"/>
              <a:t> and OH</a:t>
            </a:r>
            <a:r>
              <a:rPr lang="en-US" altLang="en-US" sz="2800" b="1" baseline="30000" dirty="0">
                <a:sym typeface="Symbol" pitchFamily="18" charset="2"/>
              </a:rPr>
              <a:t></a:t>
            </a:r>
            <a:r>
              <a:rPr lang="en-US" altLang="en-US" sz="2800" dirty="0"/>
              <a:t> can transfer hydride ion to another </a:t>
            </a:r>
            <a:r>
              <a:rPr lang="en-US" altLang="en-US" sz="2800" dirty="0" err="1"/>
              <a:t>aldehyde</a:t>
            </a:r>
            <a:r>
              <a:rPr lang="en-US" altLang="en-US" sz="2800" dirty="0"/>
              <a:t> C=O resulting in a simultaneous oxidation and reduction (</a:t>
            </a:r>
            <a:r>
              <a:rPr lang="en-US" altLang="en-US" sz="2800" dirty="0" err="1"/>
              <a:t>disproportionation</a:t>
            </a:r>
            <a:r>
              <a:rPr lang="en-US" altLang="en-US" sz="2800" dirty="0"/>
              <a:t>)</a:t>
            </a:r>
          </a:p>
        </p:txBody>
      </p:sp>
      <p:graphicFrame>
        <p:nvGraphicFramePr>
          <p:cNvPr id="584710" name="Object 1030"/>
          <p:cNvGraphicFramePr>
            <a:graphicFrameLocks noChangeAspect="1"/>
          </p:cNvGraphicFramePr>
          <p:nvPr/>
        </p:nvGraphicFramePr>
        <p:xfrm>
          <a:off x="457200" y="3124200"/>
          <a:ext cx="75438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Bitmap Image" r:id="rId3" imgW="5619048" imgH="2752381" progId="Paint.Picture">
                  <p:embed/>
                </p:oleObj>
              </mc:Choice>
              <mc:Fallback>
                <p:oleObj name="Bitmap Image" r:id="rId3" imgW="5619048" imgH="2752381" progId="Paint.Picture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75438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3.Electrophilic substitution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286000"/>
            <a:ext cx="2547938" cy="2819400"/>
            <a:chOff x="2064" y="1440"/>
            <a:chExt cx="1605" cy="1776"/>
          </a:xfrm>
        </p:grpSpPr>
        <p:graphicFrame>
          <p:nvGraphicFramePr>
            <p:cNvPr id="28674" name="Object 3"/>
            <p:cNvGraphicFramePr>
              <a:graphicFrameLocks noChangeAspect="1"/>
            </p:cNvGraphicFramePr>
            <p:nvPr/>
          </p:nvGraphicFramePr>
          <p:xfrm>
            <a:off x="2064" y="1440"/>
            <a:ext cx="1605" cy="1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1" name="CorelDRAW" r:id="rId3" imgW="914400" imgH="914400" progId="CorelDRAW.Graphic.11">
                    <p:embed/>
                  </p:oleObj>
                </mc:Choice>
                <mc:Fallback>
                  <p:oleObj name="CorelDRAW" r:id="rId3" imgW="914400" imgH="914400" progId="CorelDRAW.Graphic.11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440"/>
                          <a:ext cx="1605" cy="1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2256" y="2928"/>
              <a:ext cx="12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>
                  <a:solidFill>
                    <a:schemeClr val="accent2"/>
                  </a:solidFill>
                </a:rPr>
                <a:t>Thank you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781800" cy="6858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smtClean="0"/>
              <a:t>Naming </a:t>
            </a:r>
            <a:r>
              <a:rPr lang="en-US" altLang="en-US" b="1" dirty="0" err="1" smtClean="0"/>
              <a:t>Aldehydes</a:t>
            </a:r>
            <a:r>
              <a:rPr lang="en-US" altLang="en-US" b="1" dirty="0" smtClean="0"/>
              <a:t> </a:t>
            </a:r>
          </a:p>
        </p:txBody>
      </p:sp>
      <p:sp>
        <p:nvSpPr>
          <p:cNvPr id="563205" name="Rectangle 5"/>
          <p:cNvSpPr>
            <a:spLocks noChangeArrowheads="1"/>
          </p:cNvSpPr>
          <p:nvPr/>
        </p:nvSpPr>
        <p:spPr bwMode="auto">
          <a:xfrm>
            <a:off x="381000" y="1365250"/>
            <a:ext cx="57912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008000"/>
                </a:solidFill>
              </a:rPr>
              <a:t>Aldehydes are named by replacing the terminal -</a:t>
            </a:r>
            <a:r>
              <a:rPr lang="en-GB" altLang="en-US" sz="1800" i="1">
                <a:solidFill>
                  <a:srgbClr val="008000"/>
                </a:solidFill>
              </a:rPr>
              <a:t>e</a:t>
            </a:r>
            <a:r>
              <a:rPr lang="en-GB" altLang="en-US" sz="1800">
                <a:solidFill>
                  <a:srgbClr val="008000"/>
                </a:solidFill>
              </a:rPr>
              <a:t> of the corresponding alkane name with –</a:t>
            </a:r>
            <a:r>
              <a:rPr lang="en-GB" altLang="en-US" sz="1800" i="1">
                <a:solidFill>
                  <a:srgbClr val="008000"/>
                </a:solidFill>
              </a:rPr>
              <a:t>al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FF3300"/>
                </a:solidFill>
              </a:rPr>
              <a:t>The parent chain must contain the </a:t>
            </a:r>
            <a:r>
              <a:rPr lang="en-GB" altLang="en-US" sz="1800">
                <a:solidFill>
                  <a:srgbClr val="FF3300"/>
                </a:solidFill>
                <a:sym typeface="Symbol" pitchFamily="18" charset="2"/>
              </a:rPr>
              <a:t></a:t>
            </a:r>
            <a:r>
              <a:rPr lang="en-GB" altLang="en-US" sz="1800">
                <a:solidFill>
                  <a:srgbClr val="FF3300"/>
                </a:solidFill>
              </a:rPr>
              <a:t>CHO group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CC00FF"/>
                </a:solidFill>
              </a:rPr>
              <a:t>The </a:t>
            </a:r>
            <a:r>
              <a:rPr lang="en-GB" altLang="en-US" sz="1800">
                <a:solidFill>
                  <a:srgbClr val="CC00FF"/>
                </a:solidFill>
                <a:sym typeface="Symbol" pitchFamily="18" charset="2"/>
              </a:rPr>
              <a:t></a:t>
            </a:r>
            <a:r>
              <a:rPr lang="en-GB" altLang="en-US" sz="1800">
                <a:solidFill>
                  <a:srgbClr val="CC00FF"/>
                </a:solidFill>
              </a:rPr>
              <a:t>CHO carbon is numbered possible minimum number</a:t>
            </a:r>
            <a:r>
              <a:rPr lang="en-US" altLang="en-US" sz="1800">
                <a:solidFill>
                  <a:srgbClr val="CC00FF"/>
                </a:solidFill>
              </a:rPr>
              <a:t>.</a:t>
            </a:r>
            <a:endParaRPr lang="en-GB" altLang="en-US" sz="1800">
              <a:solidFill>
                <a:srgbClr val="CC00FF"/>
              </a:solidFill>
            </a:endParaRPr>
          </a:p>
        </p:txBody>
      </p:sp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381000" y="3657600"/>
          <a:ext cx="83058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3" imgW="5858693" imgH="1533739" progId="PBrush">
                  <p:embed/>
                </p:oleObj>
              </mc:Choice>
              <mc:Fallback>
                <p:oleObj name="Bitmap Image" r:id="rId3" imgW="5858693" imgH="1533739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57600"/>
                        <a:ext cx="83058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315200" cy="16002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/>
              <a:t>General methods of preparation</a:t>
            </a:r>
          </a:p>
        </p:txBody>
      </p:sp>
      <p:sp>
        <p:nvSpPr>
          <p:cNvPr id="560132" name="Text Box 1028"/>
          <p:cNvSpPr txBox="1">
            <a:spLocks noChangeArrowheads="1"/>
          </p:cNvSpPr>
          <p:nvPr/>
        </p:nvSpPr>
        <p:spPr bwMode="auto">
          <a:xfrm>
            <a:off x="457200" y="2057400"/>
            <a:ext cx="6858000" cy="43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From alcohols</a:t>
            </a:r>
          </a:p>
          <a:p>
            <a:pPr marL="457200" indent="-4572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	by oxidation</a:t>
            </a:r>
          </a:p>
          <a:p>
            <a:pPr marL="457200" indent="-4572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	by dehydrogenation</a:t>
            </a:r>
          </a:p>
          <a:p>
            <a:pPr marL="457200" indent="-4572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From acid chlorides</a:t>
            </a:r>
          </a:p>
          <a:p>
            <a:pPr marL="457200" indent="-4572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990033"/>
                </a:solidFill>
              </a:rPr>
              <a:t>From </a:t>
            </a:r>
            <a:r>
              <a:rPr lang="en-US" altLang="en-US" sz="2400" dirty="0" err="1">
                <a:solidFill>
                  <a:srgbClr val="990033"/>
                </a:solidFill>
              </a:rPr>
              <a:t>nitriles</a:t>
            </a:r>
            <a:endParaRPr lang="en-US" altLang="en-US" sz="2400" dirty="0">
              <a:solidFill>
                <a:srgbClr val="990033"/>
              </a:solidFill>
            </a:endParaRPr>
          </a:p>
          <a:p>
            <a:pPr marL="457200" indent="-4572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CC"/>
                </a:solidFill>
              </a:rPr>
              <a:t>From hydrocarbons</a:t>
            </a:r>
          </a:p>
          <a:p>
            <a:pPr marL="457200" indent="-4572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CC"/>
                </a:solidFill>
              </a:rPr>
              <a:t>	by </a:t>
            </a:r>
            <a:r>
              <a:rPr lang="en-US" altLang="en-US" sz="2400" dirty="0" err="1">
                <a:solidFill>
                  <a:srgbClr val="FF33CC"/>
                </a:solidFill>
              </a:rPr>
              <a:t>ozonolysis</a:t>
            </a:r>
            <a:r>
              <a:rPr lang="en-US" altLang="en-US" sz="2400" dirty="0">
                <a:solidFill>
                  <a:srgbClr val="FF33CC"/>
                </a:solidFill>
              </a:rPr>
              <a:t> of alkenes</a:t>
            </a:r>
          </a:p>
          <a:p>
            <a:pPr marL="457200" indent="-4572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CC"/>
                </a:solidFill>
              </a:rPr>
              <a:t>	by hydration of alkenes</a:t>
            </a:r>
          </a:p>
          <a:p>
            <a:pPr marL="457200" indent="-4572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CC"/>
                </a:solidFill>
              </a:rPr>
              <a:t>	by oxidation of methylbenzenes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0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0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0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0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0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0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0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0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867400" cy="5334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smtClean="0"/>
              <a:t>From alcohols</a:t>
            </a:r>
          </a:p>
        </p:txBody>
      </p:sp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381000" y="10668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Oxidation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/>
              <a:t>2</a:t>
            </a:r>
            <a:r>
              <a:rPr lang="en-US" altLang="en-US" sz="2400" dirty="0">
                <a:sym typeface="Symbol" pitchFamily="18" charset="2"/>
              </a:rPr>
              <a:t> alcohol + Na</a:t>
            </a:r>
            <a:r>
              <a:rPr lang="en-US" altLang="en-US" sz="2400" baseline="-25000" dirty="0">
                <a:sym typeface="Symbol" pitchFamily="18" charset="2"/>
              </a:rPr>
              <a:t>2</a:t>
            </a:r>
            <a:r>
              <a:rPr lang="en-US" altLang="en-US" sz="2400" dirty="0">
                <a:sym typeface="Symbol" pitchFamily="18" charset="2"/>
              </a:rPr>
              <a:t>Cr</a:t>
            </a:r>
            <a:r>
              <a:rPr lang="en-US" altLang="en-US" sz="2400" baseline="-25000" dirty="0">
                <a:sym typeface="Symbol" pitchFamily="18" charset="2"/>
              </a:rPr>
              <a:t>2</a:t>
            </a:r>
            <a:r>
              <a:rPr lang="en-US" altLang="en-US" sz="2400" dirty="0">
                <a:sym typeface="Symbol" pitchFamily="18" charset="2"/>
              </a:rPr>
              <a:t>O</a:t>
            </a:r>
            <a:r>
              <a:rPr lang="en-US" altLang="en-US" sz="2400" baseline="-25000" dirty="0">
                <a:sym typeface="Symbol" pitchFamily="18" charset="2"/>
              </a:rPr>
              <a:t>7</a:t>
            </a:r>
            <a:r>
              <a:rPr lang="en-US" altLang="en-US" sz="2400" dirty="0">
                <a:sym typeface="Symbol" pitchFamily="18" charset="2"/>
              </a:rPr>
              <a:t>  </a:t>
            </a:r>
            <a:r>
              <a:rPr lang="en-US" altLang="en-US" sz="2400" dirty="0" err="1">
                <a:sym typeface="Symbol" pitchFamily="18" charset="2"/>
              </a:rPr>
              <a:t>ketone</a:t>
            </a:r>
            <a:endParaRPr lang="en-US" altLang="en-US" sz="2400" dirty="0">
              <a:sym typeface="Symbol" pitchFamily="18" charset="2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>
                <a:sym typeface="Symbol" pitchFamily="18" charset="2"/>
              </a:rPr>
              <a:t>1 alcohol + PCC  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err="1" smtClean="0">
                <a:sym typeface="Symbol" pitchFamily="18" charset="2"/>
              </a:rPr>
              <a:t>aldehyde</a:t>
            </a:r>
            <a:endParaRPr lang="en-US" altLang="en-US" sz="2400" dirty="0">
              <a:sym typeface="Symbol" pitchFamily="18" charset="2"/>
            </a:endParaRPr>
          </a:p>
        </p:txBody>
      </p:sp>
      <p:graphicFrame>
        <p:nvGraphicFramePr>
          <p:cNvPr id="514059" name="Object 11"/>
          <p:cNvGraphicFramePr>
            <a:graphicFrameLocks noChangeAspect="1"/>
          </p:cNvGraphicFramePr>
          <p:nvPr/>
        </p:nvGraphicFramePr>
        <p:xfrm>
          <a:off x="609600" y="3276600"/>
          <a:ext cx="6629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3" imgW="3552381" imgH="1457143" progId="PBrush">
                  <p:embed/>
                </p:oleObj>
              </mc:Choice>
              <mc:Fallback>
                <p:oleObj name="Bitmap Image" r:id="rId3" imgW="3552381" imgH="1457143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6629400" cy="2286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By dehydrogenation of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i="1" dirty="0" smtClean="0"/>
          </a:p>
          <a:p>
            <a:r>
              <a:rPr lang="en-US" dirty="0" smtClean="0"/>
              <a:t>This method is suitable for volatile alcohols and is of industrial application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81400"/>
            <a:ext cx="662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05600" cy="1371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From hydrocarbons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b="1" i="1" dirty="0" smtClean="0"/>
              <a:t>By </a:t>
            </a:r>
            <a:r>
              <a:rPr lang="en-US" b="1" i="1" dirty="0" err="1" smtClean="0"/>
              <a:t>ozonolysis</a:t>
            </a:r>
            <a:r>
              <a:rPr lang="en-US" b="1" i="1" dirty="0" smtClean="0"/>
              <a:t> of alkenes</a:t>
            </a:r>
            <a:r>
              <a:rPr lang="en-US" i="1" dirty="0" smtClean="0"/>
              <a:t>:  </a:t>
            </a:r>
            <a:r>
              <a:rPr lang="en-US" i="1" dirty="0" err="1" smtClean="0"/>
              <a:t>Ozonolysis</a:t>
            </a:r>
            <a:r>
              <a:rPr lang="en-US" i="1" dirty="0" smtClean="0"/>
              <a:t> of alkenes </a:t>
            </a:r>
            <a:r>
              <a:rPr lang="en-US" dirty="0" smtClean="0"/>
              <a:t>followed by reaction with zinc dust and water gives </a:t>
            </a:r>
            <a:r>
              <a:rPr lang="en-US" dirty="0" err="1" smtClean="0"/>
              <a:t>aldehydes</a:t>
            </a:r>
            <a:r>
              <a:rPr lang="en-US" dirty="0" smtClean="0"/>
              <a:t>.</a:t>
            </a:r>
          </a:p>
          <a:p>
            <a:pPr marL="571500" indent="-571500">
              <a:buAutoNum type="romanLcParenBoth"/>
            </a:pPr>
            <a:endParaRPr lang="en-US" dirty="0" smtClean="0"/>
          </a:p>
          <a:p>
            <a:pPr marL="571500" indent="-571500">
              <a:buAutoNum type="romanLcParenBoth"/>
            </a:pPr>
            <a:endParaRPr lang="en-US" dirty="0" smtClean="0"/>
          </a:p>
          <a:p>
            <a:pPr marL="571500" indent="-571500">
              <a:buNone/>
            </a:pPr>
            <a:endParaRPr lang="en-US" dirty="0" smtClean="0"/>
          </a:p>
          <a:p>
            <a:r>
              <a:rPr lang="en-US" i="1" dirty="0" smtClean="0"/>
              <a:t>(ii)By hydration of alkynes: Addition of water to </a:t>
            </a:r>
            <a:r>
              <a:rPr lang="en-US" i="1" dirty="0" err="1" smtClean="0"/>
              <a:t>ethyne</a:t>
            </a:r>
            <a:r>
              <a:rPr lang="en-US" i="1" dirty="0" smtClean="0"/>
              <a:t> in the </a:t>
            </a:r>
            <a:r>
              <a:rPr lang="en-US" dirty="0" smtClean="0"/>
              <a:t>presence of H2SO4 and HgSO4 gives acetaldehyde. </a:t>
            </a:r>
            <a:endParaRPr lang="en-US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62000" y="3124200"/>
          <a:ext cx="7162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Bitmap Image" r:id="rId3" imgW="5172797" imgH="600159" progId="Paint.Picture">
                  <p:embed/>
                </p:oleObj>
              </mc:Choice>
              <mc:Fallback>
                <p:oleObj name="Bitmap Image" r:id="rId3" imgW="5172797" imgH="60015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7162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1094</Words>
  <Application>Microsoft Office PowerPoint</Application>
  <PresentationFormat>On-screen Show (4:3)</PresentationFormat>
  <Paragraphs>132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Flow</vt:lpstr>
      <vt:lpstr>Bitmap Image</vt:lpstr>
      <vt:lpstr>CorelDRAW</vt:lpstr>
      <vt:lpstr>PowerPoint Presentation</vt:lpstr>
      <vt:lpstr>Session Objectives</vt:lpstr>
      <vt:lpstr>      </vt:lpstr>
      <vt:lpstr>Carbonyl Structure</vt:lpstr>
      <vt:lpstr>Naming Aldehydes </vt:lpstr>
      <vt:lpstr>General methods of preparation</vt:lpstr>
      <vt:lpstr>From alcohols</vt:lpstr>
      <vt:lpstr>By dehydrogenation of alcohols</vt:lpstr>
      <vt:lpstr>From hydrocarbons </vt:lpstr>
      <vt:lpstr>From acyl chloride (acid chloride) </vt:lpstr>
      <vt:lpstr>From nitriles and esters </vt:lpstr>
      <vt:lpstr>Alternatively, nitriles are selectively reduced by diisobutylaluminium hydride, (DIBAL-H) to imines followed by hydrolysis to aldehyde</vt:lpstr>
      <vt:lpstr>      From hydrocarbons </vt:lpstr>
      <vt:lpstr>PowerPoint Presentation</vt:lpstr>
      <vt:lpstr>(b) Use of chromic oxide (CrO3): Toluene or substituted toluene is converted to benzylidene diacetate on treating with chromic oxide in acetic anhydride. The benzylidene diacetate can be hydrolysed to corresponding benzaldehyde with aqueous acid.</vt:lpstr>
      <vt:lpstr>(ii) By side chain chlorination followed by hydrolysis Side chain chlorination of toluene gives benzal chloride, which on hydrolysis gives benzaldehyde. This is a commercial method of manufacture of benzaldehyde.</vt:lpstr>
      <vt:lpstr>(iii) By Gatterman – Koch reaction When benzene or its derivative is treated with carbon monoxideand hydrogen chloride in the presence of anhydrous aluminium chloride or cuprous chloride, it gives benzaldehyde or substituted benzaldehyde.</vt:lpstr>
      <vt:lpstr>PHYSICAL PROPERTIES</vt:lpstr>
      <vt:lpstr>Solubility</vt:lpstr>
      <vt:lpstr>CHEMICAL PROPERTIES</vt:lpstr>
      <vt:lpstr>Nucleophilic Addition</vt:lpstr>
      <vt:lpstr>Nucleophiles</vt:lpstr>
      <vt:lpstr>Relative Reactivity of Aldehydes and Ketones</vt:lpstr>
      <vt:lpstr>Reactivity of Aromatic Aldehydes</vt:lpstr>
      <vt:lpstr>Addition of HCN</vt:lpstr>
      <vt:lpstr>   Nucleophilic Addition of Grignard Reagents</vt:lpstr>
      <vt:lpstr>The reaction of Grignard reagents with methanal produces a primary alcohol, with other aldehydes, secondary alcohols and with ketone tertiary alcohols</vt:lpstr>
      <vt:lpstr>Addition of Alcohol</vt:lpstr>
      <vt:lpstr>Addition of ammonia and its derivatives</vt:lpstr>
      <vt:lpstr>PowerPoint Presentation</vt:lpstr>
      <vt:lpstr>Oxidation</vt:lpstr>
      <vt:lpstr>Ketones Oxidize with Difficulty</vt:lpstr>
      <vt:lpstr>Tollens Test</vt:lpstr>
      <vt:lpstr>Silver Mirror</vt:lpstr>
      <vt:lpstr>Fehling’s test</vt:lpstr>
      <vt:lpstr>PowerPoint Presentation</vt:lpstr>
      <vt:lpstr>iii.haloform(iodoform)</vt:lpstr>
      <vt:lpstr>Reduction Reagents</vt:lpstr>
      <vt:lpstr>Clemmensen Reduction</vt:lpstr>
      <vt:lpstr>The Wolff–Kishner Reaction</vt:lpstr>
      <vt:lpstr>Alpha hydrogen-acidity</vt:lpstr>
      <vt:lpstr>Aldol condensation</vt:lpstr>
      <vt:lpstr>Cross –aldol condensation</vt:lpstr>
      <vt:lpstr>The Cannizzaro Reaction</vt:lpstr>
      <vt:lpstr>3.Electrophilic substitution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HP</cp:lastModifiedBy>
  <cp:revision>30</cp:revision>
  <dcterms:created xsi:type="dcterms:W3CDTF">2017-12-27T12:13:12Z</dcterms:created>
  <dcterms:modified xsi:type="dcterms:W3CDTF">2017-12-28T07:47:11Z</dcterms:modified>
</cp:coreProperties>
</file>