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61" r:id="rId5"/>
    <p:sldId id="262" r:id="rId6"/>
    <p:sldId id="264" r:id="rId7"/>
    <p:sldId id="266" r:id="rId8"/>
    <p:sldId id="268" r:id="rId9"/>
    <p:sldId id="269" r:id="rId10"/>
    <p:sldId id="270" r:id="rId11"/>
    <p:sldId id="271" r:id="rId12"/>
    <p:sldId id="272" r:id="rId13"/>
    <p:sldId id="274" r:id="rId14"/>
    <p:sldId id="275" r:id="rId15"/>
    <p:sldId id="276" r:id="rId16"/>
    <p:sldId id="273" r:id="rId17"/>
    <p:sldId id="277" r:id="rId18"/>
    <p:sldId id="279" r:id="rId19"/>
    <p:sldId id="278" r:id="rId20"/>
    <p:sldId id="280" r:id="rId21"/>
    <p:sldId id="281" r:id="rId22"/>
    <p:sldId id="282" r:id="rId23"/>
    <p:sldId id="283" r:id="rId24"/>
    <p:sldId id="284" r:id="rId25"/>
    <p:sldId id="285" r:id="rId26"/>
    <p:sldId id="286" r:id="rId27"/>
    <p:sldId id="290" r:id="rId28"/>
    <p:sldId id="292" r:id="rId29"/>
    <p:sldId id="291" r:id="rId30"/>
    <p:sldId id="293" r:id="rId31"/>
    <p:sldId id="294" r:id="rId32"/>
    <p:sldId id="295" r:id="rId33"/>
    <p:sldId id="297" r:id="rId34"/>
    <p:sldId id="299" r:id="rId35"/>
    <p:sldId id="301" r:id="rId36"/>
    <p:sldId id="302" r:id="rId37"/>
    <p:sldId id="303" r:id="rId38"/>
    <p:sldId id="304" r:id="rId39"/>
    <p:sldId id="305" r:id="rId40"/>
    <p:sldId id="320" r:id="rId41"/>
    <p:sldId id="306" r:id="rId42"/>
    <p:sldId id="307" r:id="rId43"/>
    <p:sldId id="308" r:id="rId44"/>
    <p:sldId id="309" r:id="rId45"/>
    <p:sldId id="310" r:id="rId46"/>
    <p:sldId id="312" r:id="rId47"/>
    <p:sldId id="313" r:id="rId48"/>
    <p:sldId id="315" r:id="rId49"/>
    <p:sldId id="316" r:id="rId50"/>
    <p:sldId id="317" r:id="rId51"/>
    <p:sldId id="318" r:id="rId52"/>
    <p:sldId id="319" r:id="rId53"/>
    <p:sldId id="32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59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51BFF4-94BF-4804-92D0-16F300FAFCBB}" type="datetimeFigureOut">
              <a:rPr lang="en-US" smtClean="0"/>
              <a:t>17-Dec-17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5942F-2BC4-477B-94A1-68C2ECE3E2BA}" type="slidenum">
              <a:rPr lang="en-US" smtClean="0"/>
              <a:t>‹#›</a:t>
            </a:fld>
            <a:endParaRPr lang="en-US"/>
          </a:p>
        </p:txBody>
      </p:sp>
    </p:spTree>
    <p:extLst>
      <p:ext uri="{BB962C8B-B14F-4D97-AF65-F5344CB8AC3E}">
        <p14:creationId xmlns:p14="http://schemas.microsoft.com/office/powerpoint/2010/main" val="1449840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51BFF4-94BF-4804-92D0-16F300FAFCBB}" type="datetimeFigureOut">
              <a:rPr lang="en-US" smtClean="0"/>
              <a:t>17-Dec-17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5942F-2BC4-477B-94A1-68C2ECE3E2BA}" type="slidenum">
              <a:rPr lang="en-US" smtClean="0"/>
              <a:t>‹#›</a:t>
            </a:fld>
            <a:endParaRPr lang="en-US"/>
          </a:p>
        </p:txBody>
      </p:sp>
    </p:spTree>
    <p:extLst>
      <p:ext uri="{BB962C8B-B14F-4D97-AF65-F5344CB8AC3E}">
        <p14:creationId xmlns:p14="http://schemas.microsoft.com/office/powerpoint/2010/main" val="2183249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51BFF4-94BF-4804-92D0-16F300FAFCBB}" type="datetimeFigureOut">
              <a:rPr lang="en-US" smtClean="0"/>
              <a:t>17-Dec-17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5942F-2BC4-477B-94A1-68C2ECE3E2BA}" type="slidenum">
              <a:rPr lang="en-US" smtClean="0"/>
              <a:t>‹#›</a:t>
            </a:fld>
            <a:endParaRPr lang="en-US"/>
          </a:p>
        </p:txBody>
      </p:sp>
    </p:spTree>
    <p:extLst>
      <p:ext uri="{BB962C8B-B14F-4D97-AF65-F5344CB8AC3E}">
        <p14:creationId xmlns:p14="http://schemas.microsoft.com/office/powerpoint/2010/main" val="3414357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51BFF4-94BF-4804-92D0-16F300FAFCBB}" type="datetimeFigureOut">
              <a:rPr lang="en-US" smtClean="0"/>
              <a:t>17-Dec-17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5942F-2BC4-477B-94A1-68C2ECE3E2BA}" type="slidenum">
              <a:rPr lang="en-US" smtClean="0"/>
              <a:t>‹#›</a:t>
            </a:fld>
            <a:endParaRPr lang="en-US"/>
          </a:p>
        </p:txBody>
      </p:sp>
    </p:spTree>
    <p:extLst>
      <p:ext uri="{BB962C8B-B14F-4D97-AF65-F5344CB8AC3E}">
        <p14:creationId xmlns:p14="http://schemas.microsoft.com/office/powerpoint/2010/main" val="2041969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51BFF4-94BF-4804-92D0-16F300FAFCBB}" type="datetimeFigureOut">
              <a:rPr lang="en-US" smtClean="0"/>
              <a:t>17-Dec-17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5942F-2BC4-477B-94A1-68C2ECE3E2BA}" type="slidenum">
              <a:rPr lang="en-US" smtClean="0"/>
              <a:t>‹#›</a:t>
            </a:fld>
            <a:endParaRPr lang="en-US"/>
          </a:p>
        </p:txBody>
      </p:sp>
    </p:spTree>
    <p:extLst>
      <p:ext uri="{BB962C8B-B14F-4D97-AF65-F5344CB8AC3E}">
        <p14:creationId xmlns:p14="http://schemas.microsoft.com/office/powerpoint/2010/main" val="509881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51BFF4-94BF-4804-92D0-16F300FAFCBB}" type="datetimeFigureOut">
              <a:rPr lang="en-US" smtClean="0"/>
              <a:t>17-Dec-17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5942F-2BC4-477B-94A1-68C2ECE3E2BA}" type="slidenum">
              <a:rPr lang="en-US" smtClean="0"/>
              <a:t>‹#›</a:t>
            </a:fld>
            <a:endParaRPr lang="en-US"/>
          </a:p>
        </p:txBody>
      </p:sp>
    </p:spTree>
    <p:extLst>
      <p:ext uri="{BB962C8B-B14F-4D97-AF65-F5344CB8AC3E}">
        <p14:creationId xmlns:p14="http://schemas.microsoft.com/office/powerpoint/2010/main" val="3789239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51BFF4-94BF-4804-92D0-16F300FAFCBB}" type="datetimeFigureOut">
              <a:rPr lang="en-US" smtClean="0"/>
              <a:t>17-Dec-17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C5942F-2BC4-477B-94A1-68C2ECE3E2BA}" type="slidenum">
              <a:rPr lang="en-US" smtClean="0"/>
              <a:t>‹#›</a:t>
            </a:fld>
            <a:endParaRPr lang="en-US"/>
          </a:p>
        </p:txBody>
      </p:sp>
    </p:spTree>
    <p:extLst>
      <p:ext uri="{BB962C8B-B14F-4D97-AF65-F5344CB8AC3E}">
        <p14:creationId xmlns:p14="http://schemas.microsoft.com/office/powerpoint/2010/main" val="1650093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51BFF4-94BF-4804-92D0-16F300FAFCBB}" type="datetimeFigureOut">
              <a:rPr lang="en-US" smtClean="0"/>
              <a:t>17-Dec-17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C5942F-2BC4-477B-94A1-68C2ECE3E2BA}" type="slidenum">
              <a:rPr lang="en-US" smtClean="0"/>
              <a:t>‹#›</a:t>
            </a:fld>
            <a:endParaRPr lang="en-US"/>
          </a:p>
        </p:txBody>
      </p:sp>
    </p:spTree>
    <p:extLst>
      <p:ext uri="{BB962C8B-B14F-4D97-AF65-F5344CB8AC3E}">
        <p14:creationId xmlns:p14="http://schemas.microsoft.com/office/powerpoint/2010/main" val="510381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51BFF4-94BF-4804-92D0-16F300FAFCBB}" type="datetimeFigureOut">
              <a:rPr lang="en-US" smtClean="0"/>
              <a:t>17-Dec-17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C5942F-2BC4-477B-94A1-68C2ECE3E2BA}" type="slidenum">
              <a:rPr lang="en-US" smtClean="0"/>
              <a:t>‹#›</a:t>
            </a:fld>
            <a:endParaRPr lang="en-US"/>
          </a:p>
        </p:txBody>
      </p:sp>
    </p:spTree>
    <p:extLst>
      <p:ext uri="{BB962C8B-B14F-4D97-AF65-F5344CB8AC3E}">
        <p14:creationId xmlns:p14="http://schemas.microsoft.com/office/powerpoint/2010/main" val="1358087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51BFF4-94BF-4804-92D0-16F300FAFCBB}" type="datetimeFigureOut">
              <a:rPr lang="en-US" smtClean="0"/>
              <a:t>17-Dec-17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5942F-2BC4-477B-94A1-68C2ECE3E2BA}" type="slidenum">
              <a:rPr lang="en-US" smtClean="0"/>
              <a:t>‹#›</a:t>
            </a:fld>
            <a:endParaRPr lang="en-US"/>
          </a:p>
        </p:txBody>
      </p:sp>
    </p:spTree>
    <p:extLst>
      <p:ext uri="{BB962C8B-B14F-4D97-AF65-F5344CB8AC3E}">
        <p14:creationId xmlns:p14="http://schemas.microsoft.com/office/powerpoint/2010/main" val="2705692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51BFF4-94BF-4804-92D0-16F300FAFCBB}" type="datetimeFigureOut">
              <a:rPr lang="en-US" smtClean="0"/>
              <a:t>17-Dec-17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5942F-2BC4-477B-94A1-68C2ECE3E2BA}" type="slidenum">
              <a:rPr lang="en-US" smtClean="0"/>
              <a:t>‹#›</a:t>
            </a:fld>
            <a:endParaRPr lang="en-US"/>
          </a:p>
        </p:txBody>
      </p:sp>
    </p:spTree>
    <p:extLst>
      <p:ext uri="{BB962C8B-B14F-4D97-AF65-F5344CB8AC3E}">
        <p14:creationId xmlns:p14="http://schemas.microsoft.com/office/powerpoint/2010/main" val="1368951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51BFF4-94BF-4804-92D0-16F300FAFCBB}" type="datetimeFigureOut">
              <a:rPr lang="en-US" smtClean="0"/>
              <a:t>17-Dec-17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5942F-2BC4-477B-94A1-68C2ECE3E2BA}" type="slidenum">
              <a:rPr lang="en-US" smtClean="0"/>
              <a:t>‹#›</a:t>
            </a:fld>
            <a:endParaRPr lang="en-US"/>
          </a:p>
        </p:txBody>
      </p:sp>
    </p:spTree>
    <p:extLst>
      <p:ext uri="{BB962C8B-B14F-4D97-AF65-F5344CB8AC3E}">
        <p14:creationId xmlns:p14="http://schemas.microsoft.com/office/powerpoint/2010/main" val="2464022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1.tmp"/><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image" Target="../media/image33.tmp"/><Relationship Id="rId1" Type="http://schemas.openxmlformats.org/officeDocument/2006/relationships/slideLayout" Target="../slideLayouts/slideLayout7.xml"/><Relationship Id="rId4" Type="http://schemas.openxmlformats.org/officeDocument/2006/relationships/image" Target="../media/image35.tmp"/></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158" y="552262"/>
            <a:ext cx="8501204" cy="2507809"/>
          </a:xfrm>
        </p:spPr>
        <p:txBody>
          <a:bodyPr>
            <a:normAutofit/>
          </a:bodyPr>
          <a:lstStyle/>
          <a:p>
            <a:pPr algn="ctr"/>
            <a:r>
              <a:rPr lang="en-US" dirty="0" smtClean="0">
                <a:solidFill>
                  <a:srgbClr val="FF0000"/>
                </a:solidFill>
                <a:latin typeface="Times New Roman" panose="02020603050405020304" pitchFamily="18" charset="0"/>
                <a:cs typeface="Times New Roman" panose="02020603050405020304" pitchFamily="18" charset="0"/>
              </a:rPr>
              <a:t>Unit-</a:t>
            </a:r>
            <a:r>
              <a:rPr lang="en-US" b="1" dirty="0" smtClean="0">
                <a:solidFill>
                  <a:srgbClr val="FF0000"/>
                </a:solidFill>
                <a:latin typeface="Times New Roman" panose="02020603050405020304" pitchFamily="18" charset="0"/>
                <a:cs typeface="Times New Roman" panose="02020603050405020304" pitchFamily="18" charset="0"/>
              </a:rPr>
              <a:t>11</a:t>
            </a:r>
            <a:r>
              <a:rPr lang="en-US" b="1" dirty="0">
                <a:solidFill>
                  <a:srgbClr val="FF0000"/>
                </a:solidFill>
                <a:latin typeface="Times New Roman" panose="02020603050405020304" pitchFamily="18" charset="0"/>
                <a:cs typeface="Times New Roman" panose="02020603050405020304" pitchFamily="18" charset="0"/>
              </a:rPr>
              <a:t/>
            </a:r>
            <a:br>
              <a:rPr lang="en-US" b="1" dirty="0">
                <a:solidFill>
                  <a:srgbClr val="FF0000"/>
                </a:solidFill>
                <a:latin typeface="Times New Roman" panose="02020603050405020304" pitchFamily="18" charset="0"/>
                <a:cs typeface="Times New Roman" panose="02020603050405020304" pitchFamily="18" charset="0"/>
              </a:rPr>
            </a:b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noAutofit/>
          </a:bodyPr>
          <a:lstStyle/>
          <a:p>
            <a:pPr algn="ctr"/>
            <a:r>
              <a:rPr lang="en-US" sz="6000" dirty="0" smtClean="0">
                <a:solidFill>
                  <a:srgbClr val="0070C0"/>
                </a:solidFill>
                <a:latin typeface="Times New Roman" panose="02020603050405020304" pitchFamily="18" charset="0"/>
                <a:cs typeface="Times New Roman" panose="02020603050405020304" pitchFamily="18" charset="0"/>
              </a:rPr>
              <a:t>Alcohols, Phenols and Ethers</a:t>
            </a:r>
            <a:endParaRPr lang="en-US" sz="6000" dirty="0">
              <a:solidFill>
                <a:srgbClr val="0070C0"/>
              </a:solidFill>
            </a:endParaRPr>
          </a:p>
        </p:txBody>
      </p:sp>
    </p:spTree>
    <p:extLst>
      <p:ext uri="{BB962C8B-B14F-4D97-AF65-F5344CB8AC3E}">
        <p14:creationId xmlns:p14="http://schemas.microsoft.com/office/powerpoint/2010/main" val="4002616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26622"/>
          </a:xfrm>
        </p:spPr>
        <p:txBody>
          <a:bodyPr>
            <a:noAutofit/>
          </a:bodyPr>
          <a:lstStyle/>
          <a:p>
            <a:r>
              <a:rPr lang="en-US" sz="2000" b="0" i="1" u="none" strike="noStrike" baseline="0" dirty="0" err="1" smtClean="0">
                <a:solidFill>
                  <a:srgbClr val="0070C0"/>
                </a:solidFill>
                <a:latin typeface="Times New Roman" panose="02020603050405020304" pitchFamily="18" charset="0"/>
                <a:cs typeface="Times New Roman" panose="02020603050405020304" pitchFamily="18" charset="0"/>
              </a:rPr>
              <a:t>Benzylic</a:t>
            </a:r>
            <a:r>
              <a:rPr lang="en-US" sz="2000" b="0" i="1" u="none" strike="noStrike" baseline="0" dirty="0" smtClean="0">
                <a:solidFill>
                  <a:srgbClr val="0070C0"/>
                </a:solidFill>
                <a:latin typeface="Times New Roman" panose="02020603050405020304" pitchFamily="18" charset="0"/>
                <a:cs typeface="Times New Roman" panose="02020603050405020304" pitchFamily="18" charset="0"/>
              </a:rPr>
              <a:t> alcohols: </a:t>
            </a:r>
            <a:r>
              <a:rPr lang="en-US" sz="2000" b="0" i="0" u="none" strike="noStrike" baseline="0" dirty="0" smtClean="0">
                <a:solidFill>
                  <a:srgbClr val="C00000"/>
                </a:solidFill>
                <a:latin typeface="Times New Roman" panose="02020603050405020304" pitchFamily="18" charset="0"/>
                <a:cs typeface="Times New Roman" panose="02020603050405020304" pitchFamily="18" charset="0"/>
              </a:rPr>
              <a:t>In these alcohols, the —OH group is attached to</a:t>
            </a:r>
            <a:r>
              <a:rPr lang="en-US" sz="2000" b="0" i="0" u="none" strike="noStrike" dirty="0" smtClean="0">
                <a:solidFill>
                  <a:srgbClr val="C00000"/>
                </a:solidFill>
                <a:latin typeface="Times New Roman" panose="02020603050405020304" pitchFamily="18" charset="0"/>
                <a:cs typeface="Times New Roman" panose="02020603050405020304" pitchFamily="18" charset="0"/>
              </a:rPr>
              <a:t> </a:t>
            </a:r>
            <a:r>
              <a:rPr lang="en-US" sz="2000" b="0" i="0" u="none" strike="noStrike" baseline="0" dirty="0" smtClean="0">
                <a:solidFill>
                  <a:srgbClr val="C00000"/>
                </a:solidFill>
                <a:latin typeface="Times New Roman" panose="02020603050405020304" pitchFamily="18" charset="0"/>
                <a:cs typeface="Times New Roman" panose="02020603050405020304" pitchFamily="18" charset="0"/>
              </a:rPr>
              <a:t>a </a:t>
            </a:r>
            <a:r>
              <a:rPr lang="en-US" sz="2000" i="1" dirty="0" smtClean="0">
                <a:solidFill>
                  <a:srgbClr val="C00000"/>
                </a:solidFill>
                <a:latin typeface="Times New Roman" panose="02020603050405020304" pitchFamily="18" charset="0"/>
                <a:cs typeface="Times New Roman" panose="02020603050405020304" pitchFamily="18" charset="0"/>
              </a:rPr>
              <a:t>sp</a:t>
            </a:r>
            <a:r>
              <a:rPr lang="en-US" sz="2000" i="1" baseline="30000" dirty="0" smtClean="0">
                <a:solidFill>
                  <a:srgbClr val="C00000"/>
                </a:solidFill>
                <a:latin typeface="Times New Roman" panose="02020603050405020304" pitchFamily="18" charset="0"/>
                <a:cs typeface="Times New Roman" panose="02020603050405020304" pitchFamily="18" charset="0"/>
              </a:rPr>
              <a:t>3</a:t>
            </a:r>
            <a:r>
              <a:rPr lang="en-US" sz="2000" b="0" i="0" u="none" strike="noStrike" baseline="0" dirty="0" smtClean="0">
                <a:solidFill>
                  <a:srgbClr val="C00000"/>
                </a:solidFill>
                <a:latin typeface="Times New Roman" panose="02020603050405020304" pitchFamily="18" charset="0"/>
                <a:cs typeface="Times New Roman" panose="02020603050405020304" pitchFamily="18" charset="0"/>
              </a:rPr>
              <a:t>—</a:t>
            </a:r>
            <a:r>
              <a:rPr lang="en-US" sz="2000" b="0" i="0" u="none" strike="noStrike" baseline="0" dirty="0" err="1" smtClean="0">
                <a:solidFill>
                  <a:srgbClr val="C00000"/>
                </a:solidFill>
                <a:latin typeface="Times New Roman" panose="02020603050405020304" pitchFamily="18" charset="0"/>
                <a:cs typeface="Times New Roman" panose="02020603050405020304" pitchFamily="18" charset="0"/>
              </a:rPr>
              <a:t>hybridised</a:t>
            </a:r>
            <a:r>
              <a:rPr lang="en-US" sz="2000" b="0" i="0" u="none" strike="noStrike" baseline="0" dirty="0" smtClean="0">
                <a:solidFill>
                  <a:srgbClr val="C00000"/>
                </a:solidFill>
                <a:latin typeface="Times New Roman" panose="02020603050405020304" pitchFamily="18" charset="0"/>
                <a:cs typeface="Times New Roman" panose="02020603050405020304" pitchFamily="18" charset="0"/>
              </a:rPr>
              <a:t> carbon atom next to an aromatic ring. For example</a:t>
            </a:r>
            <a:br>
              <a:rPr lang="en-US" sz="2000" b="0" i="0" u="none" strike="noStrike" baseline="0" dirty="0" smtClean="0">
                <a:solidFill>
                  <a:srgbClr val="C00000"/>
                </a:solidFill>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              </a:t>
            </a:r>
            <a:r>
              <a:rPr lang="en-US" sz="2000" dirty="0" smtClean="0">
                <a:solidFill>
                  <a:srgbClr val="002060"/>
                </a:solidFill>
                <a:latin typeface="Times New Roman" panose="02020603050405020304" pitchFamily="18" charset="0"/>
                <a:cs typeface="Times New Roman" panose="02020603050405020304" pitchFamily="18" charset="0"/>
              </a:rPr>
              <a:t>Primary(1</a:t>
            </a:r>
            <a:r>
              <a:rPr lang="en-US" sz="2000" baseline="30000" dirty="0" smtClean="0">
                <a:solidFill>
                  <a:srgbClr val="002060"/>
                </a:solidFill>
                <a:latin typeface="Times New Roman" panose="02020603050405020304" pitchFamily="18" charset="0"/>
                <a:cs typeface="Times New Roman" panose="02020603050405020304" pitchFamily="18" charset="0"/>
              </a:rPr>
              <a:t>0</a:t>
            </a:r>
            <a:r>
              <a:rPr lang="en-US" sz="2000" dirty="0" smtClean="0">
                <a:solidFill>
                  <a:srgbClr val="002060"/>
                </a:solidFill>
                <a:latin typeface="Times New Roman" panose="02020603050405020304" pitchFamily="18" charset="0"/>
                <a:cs typeface="Times New Roman" panose="02020603050405020304" pitchFamily="18" charset="0"/>
              </a:rPr>
              <a:t>)                                        Secondary(2</a:t>
            </a:r>
            <a:r>
              <a:rPr lang="en-US" sz="2000" baseline="30000" dirty="0" smtClean="0">
                <a:solidFill>
                  <a:srgbClr val="002060"/>
                </a:solidFill>
                <a:latin typeface="Times New Roman" panose="02020603050405020304" pitchFamily="18" charset="0"/>
                <a:cs typeface="Times New Roman" panose="02020603050405020304" pitchFamily="18" charset="0"/>
              </a:rPr>
              <a:t>0</a:t>
            </a:r>
            <a:r>
              <a:rPr lang="en-US" sz="2000" dirty="0" smtClean="0">
                <a:solidFill>
                  <a:srgbClr val="002060"/>
                </a:solidFill>
                <a:latin typeface="Times New Roman" panose="02020603050405020304" pitchFamily="18" charset="0"/>
                <a:cs typeface="Times New Roman" panose="02020603050405020304" pitchFamily="18" charset="0"/>
              </a:rPr>
              <a:t>)                                      Tertiary(3</a:t>
            </a:r>
            <a:r>
              <a:rPr lang="en-US" sz="2000" baseline="30000" dirty="0" smtClean="0">
                <a:solidFill>
                  <a:srgbClr val="002060"/>
                </a:solidFill>
                <a:latin typeface="Times New Roman" panose="02020603050405020304" pitchFamily="18" charset="0"/>
                <a:cs typeface="Times New Roman" panose="02020603050405020304" pitchFamily="18" charset="0"/>
              </a:rPr>
              <a:t>0</a:t>
            </a:r>
            <a:r>
              <a:rPr lang="en-US" sz="2000" dirty="0" smtClean="0">
                <a:solidFill>
                  <a:srgbClr val="002060"/>
                </a:solidFill>
                <a:latin typeface="Times New Roman" panose="02020603050405020304" pitchFamily="18" charset="0"/>
                <a:cs typeface="Times New Roman" panose="02020603050405020304" pitchFamily="18" charset="0"/>
              </a:rPr>
              <a:t>)</a:t>
            </a:r>
            <a:r>
              <a:rPr lang="en-US" sz="4000" b="0" i="0" u="none" strike="noStrike" baseline="0" dirty="0" smtClean="0">
                <a:solidFill>
                  <a:srgbClr val="002060"/>
                </a:solidFill>
                <a:latin typeface="Times New Roman" panose="02020603050405020304" pitchFamily="18" charset="0"/>
                <a:cs typeface="Times New Roman" panose="02020603050405020304" pitchFamily="18" charset="0"/>
              </a:rPr>
              <a:t/>
            </a:r>
            <a:br>
              <a:rPr lang="en-US" sz="4000" b="0" i="0" u="none" strike="noStrike" baseline="0" dirty="0" smtClean="0">
                <a:solidFill>
                  <a:srgbClr val="002060"/>
                </a:solidFill>
                <a:latin typeface="Times New Roman" panose="02020603050405020304" pitchFamily="18" charset="0"/>
                <a:cs typeface="Times New Roman" panose="02020603050405020304" pitchFamily="18" charset="0"/>
              </a:rPr>
            </a:br>
            <a:r>
              <a:rPr lang="en-US" sz="4000" b="0" i="0" u="none" strike="noStrike" baseline="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                                                                                                                                             CH</a:t>
            </a:r>
            <a:r>
              <a:rPr lang="en-US" sz="2000" baseline="-25000" dirty="0" smtClean="0">
                <a:latin typeface="Times New Roman" panose="02020603050405020304" pitchFamily="18" charset="0"/>
                <a:cs typeface="Times New Roman" panose="02020603050405020304" pitchFamily="18" charset="0"/>
              </a:rPr>
              <a:t>3</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                CH</a:t>
            </a:r>
            <a:r>
              <a:rPr lang="en-US" sz="2000" baseline="-25000" dirty="0" smtClean="0">
                <a:latin typeface="Times New Roman" panose="02020603050405020304" pitchFamily="18" charset="0"/>
                <a:cs typeface="Times New Roman" panose="02020603050405020304" pitchFamily="18" charset="0"/>
              </a:rPr>
              <a:t>2</a:t>
            </a:r>
            <a:r>
              <a:rPr lang="en-US" sz="2000" dirty="0" smtClean="0">
                <a:latin typeface="Times New Roman" panose="02020603050405020304" pitchFamily="18" charset="0"/>
                <a:cs typeface="Times New Roman" panose="02020603050405020304" pitchFamily="18" charset="0"/>
              </a:rPr>
              <a:t>OH                                           CH</a:t>
            </a:r>
            <a:r>
              <a:rPr lang="en-US" sz="2000" baseline="-25000" dirty="0" smtClean="0">
                <a:latin typeface="Times New Roman" panose="02020603050405020304" pitchFamily="18" charset="0"/>
                <a:cs typeface="Times New Roman" panose="02020603050405020304" pitchFamily="18" charset="0"/>
              </a:rPr>
              <a:t>3</a:t>
            </a:r>
            <a:r>
              <a:rPr lang="en-US" sz="2000" dirty="0" smtClean="0">
                <a:latin typeface="Times New Roman" panose="02020603050405020304" pitchFamily="18" charset="0"/>
                <a:cs typeface="Times New Roman" panose="02020603050405020304" pitchFamily="18" charset="0"/>
              </a:rPr>
              <a:t>-CH-OH                                        CH</a:t>
            </a:r>
            <a:r>
              <a:rPr lang="en-US" sz="2000" baseline="-25000" dirty="0" smtClean="0">
                <a:latin typeface="Times New Roman" panose="02020603050405020304" pitchFamily="18" charset="0"/>
                <a:cs typeface="Times New Roman" panose="02020603050405020304" pitchFamily="18" charset="0"/>
              </a:rPr>
              <a:t>3</a:t>
            </a:r>
            <a:r>
              <a:rPr lang="en-US" sz="2000" dirty="0" smtClean="0">
                <a:latin typeface="Times New Roman" panose="02020603050405020304" pitchFamily="18" charset="0"/>
                <a:cs typeface="Times New Roman" panose="02020603050405020304" pitchFamily="18" charset="0"/>
              </a:rPr>
              <a:t>-C-OH</a:t>
            </a:r>
            <a:r>
              <a:rPr lang="en-US" sz="2000" b="0" i="0" u="none" strike="noStrike" baseline="0" dirty="0" smtClean="0">
                <a:latin typeface="Times New Roman" panose="02020603050405020304" pitchFamily="18" charset="0"/>
                <a:cs typeface="Times New Roman" panose="02020603050405020304" pitchFamily="18" charset="0"/>
              </a:rPr>
              <a:t/>
            </a:r>
            <a:br>
              <a:rPr lang="en-US" sz="2000" b="0" i="0" u="none" strike="noStrike" baseline="0" dirty="0" smtClean="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4" name="Hexagon 3"/>
          <p:cNvSpPr/>
          <p:nvPr/>
        </p:nvSpPr>
        <p:spPr>
          <a:xfrm rot="5400000">
            <a:off x="1476439" y="4689695"/>
            <a:ext cx="1041148" cy="91440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5" name="Hexagon 4"/>
          <p:cNvSpPr/>
          <p:nvPr/>
        </p:nvSpPr>
        <p:spPr>
          <a:xfrm rot="5400000">
            <a:off x="5575426" y="4685168"/>
            <a:ext cx="1041148" cy="91440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6" name="Hexagon 5"/>
          <p:cNvSpPr/>
          <p:nvPr/>
        </p:nvSpPr>
        <p:spPr>
          <a:xfrm rot="5400000">
            <a:off x="9431417" y="4685168"/>
            <a:ext cx="1041148" cy="91440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7" name="Oval 6"/>
          <p:cNvSpPr/>
          <p:nvPr/>
        </p:nvSpPr>
        <p:spPr>
          <a:xfrm>
            <a:off x="1747319" y="4961300"/>
            <a:ext cx="452673" cy="38024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8" name="Oval 7"/>
          <p:cNvSpPr/>
          <p:nvPr/>
        </p:nvSpPr>
        <p:spPr>
          <a:xfrm>
            <a:off x="9737787" y="4961300"/>
            <a:ext cx="452673" cy="38024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9" name="Oval 8"/>
          <p:cNvSpPr/>
          <p:nvPr/>
        </p:nvSpPr>
        <p:spPr>
          <a:xfrm>
            <a:off x="5869663" y="4952248"/>
            <a:ext cx="452673" cy="38024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cxnSp>
        <p:nvCxnSpPr>
          <p:cNvPr id="11" name="Straight Connector 10"/>
          <p:cNvCxnSpPr>
            <a:endCxn id="4" idx="3"/>
          </p:cNvCxnSpPr>
          <p:nvPr/>
        </p:nvCxnSpPr>
        <p:spPr>
          <a:xfrm>
            <a:off x="1997013" y="4445251"/>
            <a:ext cx="0" cy="1810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5999" y="4424125"/>
            <a:ext cx="0" cy="1765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9945170" y="4445251"/>
            <a:ext cx="6821" cy="1554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951991" y="4123855"/>
            <a:ext cx="1" cy="9807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03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957" y="365125"/>
            <a:ext cx="11162922" cy="5972301"/>
          </a:xfrm>
        </p:spPr>
        <p:txBody>
          <a:bodyPr>
            <a:normAutofit/>
          </a:bodyPr>
          <a:lstStyle/>
          <a:p>
            <a:r>
              <a:rPr lang="en-US" sz="4000" b="0" i="1" u="none" strike="noStrike" baseline="0" dirty="0" smtClean="0">
                <a:solidFill>
                  <a:srgbClr val="FF0000"/>
                </a:solidFill>
                <a:latin typeface="Times New Roman" panose="02020603050405020304" pitchFamily="18" charset="0"/>
                <a:cs typeface="Times New Roman" panose="02020603050405020304" pitchFamily="18" charset="0"/>
              </a:rPr>
              <a:t>(ii) Compounds containing </a:t>
            </a:r>
            <a:r>
              <a:rPr lang="en-US" sz="4000" b="0" i="0" u="none" strike="noStrike" baseline="0" dirty="0" smtClean="0">
                <a:solidFill>
                  <a:srgbClr val="FF0000"/>
                </a:solidFill>
                <a:latin typeface="Times New Roman" panose="02020603050405020304" pitchFamily="18" charset="0"/>
                <a:cs typeface="Times New Roman" panose="02020603050405020304" pitchFamily="18" charset="0"/>
              </a:rPr>
              <a:t>C</a:t>
            </a:r>
            <a:r>
              <a:rPr lang="en-US" sz="4000" b="0" i="0" u="none" strike="noStrike" baseline="-25000" dirty="0" smtClean="0">
                <a:solidFill>
                  <a:srgbClr val="FF0000"/>
                </a:solidFill>
                <a:latin typeface="Times New Roman" panose="02020603050405020304" pitchFamily="18" charset="0"/>
                <a:cs typeface="Times New Roman" panose="02020603050405020304" pitchFamily="18" charset="0"/>
              </a:rPr>
              <a:t>sp2</a:t>
            </a:r>
            <a:r>
              <a:rPr lang="en-US" sz="4000" b="0" i="0" u="none" strike="noStrike" baseline="0" dirty="0" smtClean="0">
                <a:solidFill>
                  <a:srgbClr val="FF0000"/>
                </a:solidFill>
                <a:latin typeface="Times New Roman" panose="02020603050405020304" pitchFamily="18" charset="0"/>
                <a:cs typeface="Times New Roman" panose="02020603050405020304" pitchFamily="18" charset="0"/>
              </a:rPr>
              <a:t>- OH </a:t>
            </a:r>
            <a:r>
              <a:rPr lang="en-US" sz="700" b="0" i="1" u="none" strike="noStrike" baseline="0" dirty="0" smtClean="0">
                <a:solidFill>
                  <a:srgbClr val="FF0000"/>
                </a:solidFill>
                <a:latin typeface="Times New Roman" panose="02020603050405020304" pitchFamily="18" charset="0"/>
                <a:cs typeface="Times New Roman" panose="02020603050405020304" pitchFamily="18" charset="0"/>
              </a:rPr>
              <a:t> </a:t>
            </a:r>
            <a:r>
              <a:rPr lang="en-US" sz="4000" b="0" i="1" u="none" strike="noStrike" baseline="0" dirty="0" smtClean="0">
                <a:solidFill>
                  <a:srgbClr val="FF0000"/>
                </a:solidFill>
                <a:latin typeface="Times New Roman" panose="02020603050405020304" pitchFamily="18" charset="0"/>
                <a:cs typeface="Times New Roman" panose="02020603050405020304" pitchFamily="18" charset="0"/>
              </a:rPr>
              <a:t>bond: </a:t>
            </a:r>
            <a:r>
              <a:rPr lang="en-US" sz="4000" b="0" i="0" u="none" strike="noStrike" baseline="0" dirty="0" smtClean="0">
                <a:solidFill>
                  <a:srgbClr val="0070C0"/>
                </a:solidFill>
                <a:latin typeface="Times New Roman" panose="02020603050405020304" pitchFamily="18" charset="0"/>
                <a:cs typeface="Times New Roman" panose="02020603050405020304" pitchFamily="18" charset="0"/>
              </a:rPr>
              <a:t>These alcohols contain</a:t>
            </a:r>
            <a:r>
              <a:rPr lang="en-US" sz="4000" b="0" i="0" u="none" strike="noStrike" dirty="0" smtClean="0">
                <a:solidFill>
                  <a:srgbClr val="0070C0"/>
                </a:solidFill>
                <a:latin typeface="Times New Roman" panose="02020603050405020304" pitchFamily="18" charset="0"/>
                <a:cs typeface="Times New Roman" panose="02020603050405020304" pitchFamily="18" charset="0"/>
              </a:rPr>
              <a:t> </a:t>
            </a:r>
            <a:r>
              <a:rPr lang="en-US" sz="4000" b="0" i="0" u="none" strike="noStrike" baseline="0" dirty="0" smtClean="0">
                <a:solidFill>
                  <a:srgbClr val="0070C0"/>
                </a:solidFill>
                <a:latin typeface="Times New Roman" panose="02020603050405020304" pitchFamily="18" charset="0"/>
                <a:cs typeface="Times New Roman" panose="02020603050405020304" pitchFamily="18" charset="0"/>
              </a:rPr>
              <a:t>—OH group bonded to a carbon-carbon double bond i.e., to a</a:t>
            </a:r>
            <a:r>
              <a:rPr lang="en-US" sz="4000" b="0" i="0" u="none" strike="noStrike" dirty="0" smtClean="0">
                <a:solidFill>
                  <a:srgbClr val="0070C0"/>
                </a:solidFill>
                <a:latin typeface="Times New Roman" panose="02020603050405020304" pitchFamily="18" charset="0"/>
                <a:cs typeface="Times New Roman" panose="02020603050405020304" pitchFamily="18" charset="0"/>
              </a:rPr>
              <a:t> </a:t>
            </a:r>
            <a:r>
              <a:rPr lang="en-US" sz="4000" b="0" i="0" u="none" strike="noStrike" baseline="0" dirty="0" err="1" smtClean="0">
                <a:solidFill>
                  <a:srgbClr val="0070C0"/>
                </a:solidFill>
                <a:latin typeface="Times New Roman" panose="02020603050405020304" pitchFamily="18" charset="0"/>
                <a:cs typeface="Times New Roman" panose="02020603050405020304" pitchFamily="18" charset="0"/>
              </a:rPr>
              <a:t>vinylic</a:t>
            </a:r>
            <a:r>
              <a:rPr lang="en-US" sz="4000" b="0" i="0" u="none" strike="noStrike" baseline="0" dirty="0" smtClean="0">
                <a:solidFill>
                  <a:srgbClr val="0070C0"/>
                </a:solidFill>
                <a:latin typeface="Times New Roman" panose="02020603050405020304" pitchFamily="18" charset="0"/>
                <a:cs typeface="Times New Roman" panose="02020603050405020304" pitchFamily="18" charset="0"/>
              </a:rPr>
              <a:t> carbon. </a:t>
            </a:r>
            <a:br>
              <a:rPr lang="en-US" sz="4000" b="0" i="0" u="none" strike="noStrike" baseline="0" dirty="0" smtClean="0">
                <a:solidFill>
                  <a:srgbClr val="0070C0"/>
                </a:solidFill>
                <a:latin typeface="Times New Roman" panose="02020603050405020304" pitchFamily="18" charset="0"/>
                <a:cs typeface="Times New Roman" panose="02020603050405020304" pitchFamily="18" charset="0"/>
              </a:rPr>
            </a:br>
            <a:r>
              <a:rPr lang="en-US" sz="4000" b="0" i="0" u="none" strike="noStrike" baseline="0" dirty="0" smtClean="0">
                <a:solidFill>
                  <a:srgbClr val="0070C0"/>
                </a:solidFill>
                <a:latin typeface="Times New Roman" panose="02020603050405020304" pitchFamily="18" charset="0"/>
                <a:cs typeface="Times New Roman" panose="02020603050405020304" pitchFamily="18" charset="0"/>
              </a:rPr>
              <a:t>These alcohols are also known</a:t>
            </a:r>
            <a:r>
              <a:rPr lang="en-US" sz="4000" b="0" i="0" u="none" strike="noStrike" dirty="0" smtClean="0">
                <a:solidFill>
                  <a:srgbClr val="0070C0"/>
                </a:solidFill>
                <a:latin typeface="Times New Roman" panose="02020603050405020304" pitchFamily="18" charset="0"/>
                <a:cs typeface="Times New Roman" panose="02020603050405020304" pitchFamily="18" charset="0"/>
              </a:rPr>
              <a:t> </a:t>
            </a:r>
            <a:r>
              <a:rPr lang="en-US" sz="4000" b="0" i="0" u="none" strike="noStrike" baseline="0" dirty="0" smtClean="0">
                <a:solidFill>
                  <a:srgbClr val="0070C0"/>
                </a:solidFill>
                <a:latin typeface="Times New Roman" panose="02020603050405020304" pitchFamily="18" charset="0"/>
                <a:cs typeface="Times New Roman" panose="02020603050405020304" pitchFamily="18" charset="0"/>
              </a:rPr>
              <a:t>as </a:t>
            </a:r>
            <a:r>
              <a:rPr lang="en-US" sz="4000" b="0" i="0" u="none" strike="noStrike" baseline="0" dirty="0" err="1" smtClean="0">
                <a:solidFill>
                  <a:srgbClr val="0070C0"/>
                </a:solidFill>
                <a:latin typeface="Times New Roman" panose="02020603050405020304" pitchFamily="18" charset="0"/>
                <a:cs typeface="Times New Roman" panose="02020603050405020304" pitchFamily="18" charset="0"/>
              </a:rPr>
              <a:t>vinylic</a:t>
            </a:r>
            <a:r>
              <a:rPr lang="en-US" sz="4000" b="0" i="0" u="none" strike="noStrike" baseline="0" dirty="0" smtClean="0">
                <a:solidFill>
                  <a:srgbClr val="0070C0"/>
                </a:solidFill>
                <a:latin typeface="Times New Roman" panose="02020603050405020304" pitchFamily="18" charset="0"/>
                <a:cs typeface="Times New Roman" panose="02020603050405020304" pitchFamily="18" charset="0"/>
              </a:rPr>
              <a:t> alcohols,</a:t>
            </a:r>
            <a:br>
              <a:rPr lang="en-US" sz="4000" b="0" i="0" u="none" strike="noStrike" baseline="0" dirty="0" smtClean="0">
                <a:solidFill>
                  <a:srgbClr val="0070C0"/>
                </a:solidFill>
                <a:latin typeface="Times New Roman" panose="02020603050405020304" pitchFamily="18" charset="0"/>
                <a:cs typeface="Times New Roman" panose="02020603050405020304" pitchFamily="18" charset="0"/>
              </a:rPr>
            </a:br>
            <a:r>
              <a:rPr lang="en-US" sz="4000" dirty="0" err="1" smtClean="0">
                <a:solidFill>
                  <a:srgbClr val="000000"/>
                </a:solidFill>
                <a:latin typeface="Times New Roman" panose="02020603050405020304" pitchFamily="18" charset="0"/>
                <a:cs typeface="Times New Roman" panose="02020603050405020304" pitchFamily="18" charset="0"/>
              </a:rPr>
              <a:t>eg</a:t>
            </a:r>
            <a:r>
              <a:rPr lang="en-US" sz="4000" dirty="0" smtClean="0">
                <a:solidFill>
                  <a:srgbClr val="000000"/>
                </a:solidFill>
                <a:latin typeface="Times New Roman" panose="02020603050405020304" pitchFamily="18" charset="0"/>
                <a:cs typeface="Times New Roman" panose="02020603050405020304" pitchFamily="18" charset="0"/>
              </a:rPr>
              <a:t>.</a:t>
            </a:r>
            <a:r>
              <a:rPr lang="en-US" sz="4000" b="0" i="1" u="none" strike="noStrike" baseline="0" dirty="0" smtClean="0">
                <a:solidFill>
                  <a:srgbClr val="000000"/>
                </a:solidFill>
                <a:latin typeface="Times New Roman" panose="02020603050405020304" pitchFamily="18" charset="0"/>
                <a:cs typeface="Times New Roman" panose="02020603050405020304" pitchFamily="18" charset="0"/>
              </a:rPr>
              <a:t> </a:t>
            </a:r>
            <a:br>
              <a:rPr lang="en-US" sz="4000" b="0" i="1" u="none" strike="noStrike" baseline="0" dirty="0" smtClean="0">
                <a:solidFill>
                  <a:srgbClr val="000000"/>
                </a:solidFill>
                <a:latin typeface="Times New Roman" panose="02020603050405020304" pitchFamily="18" charset="0"/>
                <a:cs typeface="Times New Roman" panose="02020603050405020304" pitchFamily="18" charset="0"/>
              </a:rPr>
            </a:br>
            <a:r>
              <a:rPr lang="en-US" sz="4000" i="1" dirty="0">
                <a:solidFill>
                  <a:srgbClr val="000000"/>
                </a:solidFill>
                <a:latin typeface="Times New Roman" panose="02020603050405020304" pitchFamily="18" charset="0"/>
                <a:cs typeface="Times New Roman" panose="02020603050405020304" pitchFamily="18" charset="0"/>
              </a:rPr>
              <a:t/>
            </a:r>
            <a:br>
              <a:rPr lang="en-US" sz="4000" i="1" dirty="0">
                <a:solidFill>
                  <a:srgbClr val="000000"/>
                </a:solidFill>
                <a:latin typeface="Times New Roman" panose="02020603050405020304" pitchFamily="18" charset="0"/>
                <a:cs typeface="Times New Roman" panose="02020603050405020304" pitchFamily="18" charset="0"/>
              </a:rPr>
            </a:br>
            <a:r>
              <a:rPr lang="en-US" sz="4000" dirty="0" smtClean="0">
                <a:solidFill>
                  <a:srgbClr val="000000"/>
                </a:solidFill>
                <a:latin typeface="Times New Roman" panose="02020603050405020304" pitchFamily="18" charset="0"/>
                <a:cs typeface="Times New Roman" panose="02020603050405020304" pitchFamily="18" charset="0"/>
              </a:rPr>
              <a:t>CH</a:t>
            </a:r>
            <a:r>
              <a:rPr lang="en-US" sz="4000" baseline="-25000" dirty="0" smtClean="0">
                <a:solidFill>
                  <a:srgbClr val="000000"/>
                </a:solidFill>
                <a:latin typeface="Times New Roman" panose="02020603050405020304" pitchFamily="18" charset="0"/>
                <a:cs typeface="Times New Roman" panose="02020603050405020304" pitchFamily="18" charset="0"/>
              </a:rPr>
              <a:t>2</a:t>
            </a:r>
            <a:r>
              <a:rPr lang="en-US" sz="700" b="0" i="0" u="none" strike="noStrike" baseline="0" dirty="0" smtClean="0">
                <a:solidFill>
                  <a:srgbClr val="000000"/>
                </a:solidFill>
                <a:latin typeface="Times New Roman" panose="02020603050405020304" pitchFamily="18" charset="0"/>
                <a:cs typeface="Times New Roman" panose="02020603050405020304" pitchFamily="18" charset="0"/>
              </a:rPr>
              <a:t> </a:t>
            </a:r>
            <a:r>
              <a:rPr lang="en-US" sz="4000" b="0" i="0" u="none" strike="noStrike" baseline="0" dirty="0" smtClean="0">
                <a:solidFill>
                  <a:srgbClr val="FF00FF"/>
                </a:solidFill>
                <a:latin typeface="Times New Roman" panose="02020603050405020304" pitchFamily="18" charset="0"/>
                <a:cs typeface="Times New Roman" panose="02020603050405020304" pitchFamily="18" charset="0"/>
              </a:rPr>
              <a:t>= </a:t>
            </a:r>
            <a:r>
              <a:rPr lang="en-US" sz="4000" b="0" i="0" u="none" strike="noStrike" baseline="0" dirty="0" smtClean="0">
                <a:solidFill>
                  <a:srgbClr val="000000"/>
                </a:solidFill>
                <a:latin typeface="Times New Roman" panose="02020603050405020304" pitchFamily="18" charset="0"/>
                <a:cs typeface="Times New Roman" panose="02020603050405020304" pitchFamily="18" charset="0"/>
              </a:rPr>
              <a:t>CH – </a:t>
            </a:r>
            <a:r>
              <a:rPr lang="en-US" sz="4000" b="0" i="0" u="none" strike="noStrike" baseline="0" dirty="0" smtClean="0">
                <a:solidFill>
                  <a:srgbClr val="FF00FF"/>
                </a:solidFill>
                <a:latin typeface="Times New Roman" panose="02020603050405020304" pitchFamily="18" charset="0"/>
                <a:cs typeface="Times New Roman" panose="02020603050405020304" pitchFamily="18" charset="0"/>
              </a:rPr>
              <a:t>OH</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0599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89996"/>
          </a:xfrm>
        </p:spPr>
        <p:txBody>
          <a:bodyPr>
            <a:noAutofit/>
          </a:bodyPr>
          <a:lstStyle/>
          <a:p>
            <a:r>
              <a:rPr lang="en-US" sz="2800" b="0" i="0" u="none" strike="noStrike" baseline="0" dirty="0" smtClean="0">
                <a:solidFill>
                  <a:srgbClr val="C00000"/>
                </a:solidFill>
                <a:latin typeface="Times New Roman" panose="02020603050405020304" pitchFamily="18" charset="0"/>
                <a:cs typeface="Times New Roman" panose="02020603050405020304" pitchFamily="18" charset="0"/>
              </a:rPr>
              <a:t>Classify as primary, secondary and tertiary alcohols and also identify </a:t>
            </a:r>
            <a:r>
              <a:rPr lang="en-US" sz="2800" b="0" i="0" u="none" strike="noStrike" baseline="0" dirty="0" err="1" smtClean="0">
                <a:solidFill>
                  <a:srgbClr val="C00000"/>
                </a:solidFill>
                <a:latin typeface="Times New Roman" panose="02020603050405020304" pitchFamily="18" charset="0"/>
                <a:cs typeface="Times New Roman" panose="02020603050405020304" pitchFamily="18" charset="0"/>
              </a:rPr>
              <a:t>allylic</a:t>
            </a:r>
            <a:r>
              <a:rPr lang="en-US" sz="2800" b="0" i="0" u="none" strike="noStrike" baseline="0" dirty="0" smtClean="0">
                <a:solidFill>
                  <a:srgbClr val="C00000"/>
                </a:solidFill>
                <a:latin typeface="Times New Roman" panose="02020603050405020304" pitchFamily="18" charset="0"/>
                <a:cs typeface="Times New Roman" panose="02020603050405020304" pitchFamily="18" charset="0"/>
              </a:rPr>
              <a:t> </a:t>
            </a:r>
            <a:r>
              <a:rPr lang="en-US" sz="2800" dirty="0" smtClean="0">
                <a:solidFill>
                  <a:srgbClr val="C00000"/>
                </a:solidFill>
                <a:latin typeface="Times New Roman" panose="02020603050405020304" pitchFamily="18" charset="0"/>
                <a:cs typeface="Times New Roman" panose="02020603050405020304" pitchFamily="18" charset="0"/>
              </a:rPr>
              <a:t>alcohols in </a:t>
            </a:r>
            <a:r>
              <a:rPr lang="en-US" sz="2800" b="0" i="0" u="none" strike="noStrike" baseline="0" dirty="0" smtClean="0">
                <a:solidFill>
                  <a:srgbClr val="C00000"/>
                </a:solidFill>
                <a:latin typeface="Times New Roman" panose="02020603050405020304" pitchFamily="18" charset="0"/>
                <a:cs typeface="Times New Roman" panose="02020603050405020304" pitchFamily="18" charset="0"/>
              </a:rPr>
              <a:t>the following</a:t>
            </a:r>
            <a:r>
              <a:rPr lang="en-US" sz="2800" dirty="0" smtClean="0">
                <a:solidFill>
                  <a:srgbClr val="C00000"/>
                </a:solidFill>
                <a:latin typeface="Times New Roman" panose="02020603050405020304" pitchFamily="18" charset="0"/>
                <a:cs typeface="Times New Roman" panose="02020603050405020304" pitchFamily="18" charset="0"/>
              </a:rPr>
              <a:t>  examples.</a:t>
            </a:r>
            <a:r>
              <a:rPr lang="en-US" sz="2800" b="0" i="0" u="none" strike="noStrike" baseline="0" dirty="0" smtClean="0">
                <a:solidFill>
                  <a:srgbClr val="C00000"/>
                </a:solidFill>
                <a:latin typeface="Times New Roman" panose="02020603050405020304" pitchFamily="18" charset="0"/>
                <a:cs typeface="Times New Roman" panose="02020603050405020304" pitchFamily="18" charset="0"/>
              </a:rPr>
              <a:t>:</a:t>
            </a:r>
            <a:br>
              <a:rPr lang="en-US" sz="2800" b="0" i="0" u="none" strike="noStrike" baseline="0" dirty="0" smtClean="0">
                <a:solidFill>
                  <a:srgbClr val="C00000"/>
                </a:solidFill>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en-US" sz="2800" dirty="0" smtClean="0">
                <a:solidFill>
                  <a:srgbClr val="7030A0"/>
                </a:solidFill>
                <a:latin typeface="Times New Roman" panose="02020603050405020304" pitchFamily="18" charset="0"/>
                <a:cs typeface="Times New Roman" panose="02020603050405020304" pitchFamily="18" charset="0"/>
              </a:rPr>
              <a:t>               CH</a:t>
            </a:r>
            <a:r>
              <a:rPr lang="en-US" sz="2800" baseline="-25000" dirty="0" smtClean="0">
                <a:solidFill>
                  <a:srgbClr val="7030A0"/>
                </a:solidFill>
                <a:latin typeface="Times New Roman" panose="02020603050405020304" pitchFamily="18" charset="0"/>
                <a:cs typeface="Times New Roman" panose="02020603050405020304" pitchFamily="18" charset="0"/>
              </a:rPr>
              <a:t>3</a:t>
            </a:r>
            <a:r>
              <a:rPr lang="en-US" sz="2800" dirty="0" smtClean="0">
                <a:solidFill>
                  <a:srgbClr val="7030A0"/>
                </a:solidFill>
                <a:latin typeface="Times New Roman" panose="02020603050405020304" pitchFamily="18" charset="0"/>
                <a:cs typeface="Times New Roman" panose="02020603050405020304" pitchFamily="18" charset="0"/>
              </a:rPr>
              <a:t/>
            </a:r>
            <a:br>
              <a:rPr lang="en-US" sz="2800" dirty="0" smtClean="0">
                <a:solidFill>
                  <a:srgbClr val="7030A0"/>
                </a:solidFill>
                <a:latin typeface="Times New Roman" panose="02020603050405020304" pitchFamily="18" charset="0"/>
                <a:cs typeface="Times New Roman" panose="02020603050405020304" pitchFamily="18" charset="0"/>
              </a:rPr>
            </a:b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i</a:t>
            </a:r>
            <a:r>
              <a:rPr lang="en-US" sz="2800" dirty="0" smtClean="0">
                <a:solidFill>
                  <a:srgbClr val="7030A0"/>
                </a:solidFill>
                <a:latin typeface="Times New Roman" panose="02020603050405020304" pitchFamily="18" charset="0"/>
                <a:cs typeface="Times New Roman" panose="02020603050405020304" pitchFamily="18" charset="0"/>
              </a:rPr>
              <a:t>) CH</a:t>
            </a:r>
            <a:r>
              <a:rPr lang="en-US" sz="2800" baseline="-25000" dirty="0" smtClean="0">
                <a:solidFill>
                  <a:srgbClr val="7030A0"/>
                </a:solidFill>
                <a:latin typeface="Times New Roman" panose="02020603050405020304" pitchFamily="18" charset="0"/>
                <a:cs typeface="Times New Roman" panose="02020603050405020304" pitchFamily="18" charset="0"/>
              </a:rPr>
              <a:t>3</a:t>
            </a:r>
            <a:r>
              <a:rPr lang="en-US" sz="2800" dirty="0" smtClean="0">
                <a:solidFill>
                  <a:srgbClr val="7030A0"/>
                </a:solidFill>
                <a:latin typeface="Times New Roman" panose="02020603050405020304" pitchFamily="18" charset="0"/>
                <a:cs typeface="Times New Roman" panose="02020603050405020304" pitchFamily="18" charset="0"/>
              </a:rPr>
              <a:t>-C-OH     (ii) CH</a:t>
            </a:r>
            <a:r>
              <a:rPr lang="en-US" sz="2800" baseline="-25000" dirty="0" smtClean="0">
                <a:solidFill>
                  <a:srgbClr val="7030A0"/>
                </a:solidFill>
                <a:latin typeface="Times New Roman" panose="02020603050405020304" pitchFamily="18" charset="0"/>
                <a:cs typeface="Times New Roman" panose="02020603050405020304" pitchFamily="18" charset="0"/>
              </a:rPr>
              <a:t>2</a:t>
            </a:r>
            <a:r>
              <a:rPr lang="en-US" sz="2800" dirty="0" smtClean="0">
                <a:solidFill>
                  <a:srgbClr val="7030A0"/>
                </a:solidFill>
                <a:latin typeface="Times New Roman" panose="02020603050405020304" pitchFamily="18" charset="0"/>
                <a:cs typeface="Times New Roman" panose="02020603050405020304" pitchFamily="18" charset="0"/>
              </a:rPr>
              <a:t>=CH-CH</a:t>
            </a:r>
            <a:r>
              <a:rPr lang="en-US" sz="2800" baseline="-25000" dirty="0" smtClean="0">
                <a:solidFill>
                  <a:srgbClr val="7030A0"/>
                </a:solidFill>
                <a:latin typeface="Times New Roman" panose="02020603050405020304" pitchFamily="18" charset="0"/>
                <a:cs typeface="Times New Roman" panose="02020603050405020304" pitchFamily="18" charset="0"/>
              </a:rPr>
              <a:t>2</a:t>
            </a:r>
            <a:r>
              <a:rPr lang="en-US" sz="2800" dirty="0" smtClean="0">
                <a:solidFill>
                  <a:srgbClr val="7030A0"/>
                </a:solidFill>
                <a:latin typeface="Times New Roman" panose="02020603050405020304" pitchFamily="18" charset="0"/>
                <a:cs typeface="Times New Roman" panose="02020603050405020304" pitchFamily="18" charset="0"/>
              </a:rPr>
              <a:t>-OH     (iii)  CH</a:t>
            </a:r>
            <a:r>
              <a:rPr lang="en-US" sz="2800" baseline="-25000" dirty="0" smtClean="0">
                <a:solidFill>
                  <a:srgbClr val="7030A0"/>
                </a:solidFill>
                <a:latin typeface="Times New Roman" panose="02020603050405020304" pitchFamily="18" charset="0"/>
                <a:cs typeface="Times New Roman" panose="02020603050405020304" pitchFamily="18" charset="0"/>
              </a:rPr>
              <a:t>3</a:t>
            </a:r>
            <a:r>
              <a:rPr lang="en-US" sz="2800" dirty="0" smtClean="0">
                <a:solidFill>
                  <a:srgbClr val="7030A0"/>
                </a:solidFill>
                <a:latin typeface="Times New Roman" panose="02020603050405020304" pitchFamily="18" charset="0"/>
                <a:cs typeface="Times New Roman" panose="02020603050405020304" pitchFamily="18" charset="0"/>
              </a:rPr>
              <a:t>-CH</a:t>
            </a:r>
            <a:r>
              <a:rPr lang="en-US" sz="2800" baseline="-25000" dirty="0" smtClean="0">
                <a:solidFill>
                  <a:srgbClr val="7030A0"/>
                </a:solidFill>
                <a:latin typeface="Times New Roman" panose="02020603050405020304" pitchFamily="18" charset="0"/>
                <a:cs typeface="Times New Roman" panose="02020603050405020304" pitchFamily="18" charset="0"/>
              </a:rPr>
              <a:t>2</a:t>
            </a:r>
            <a:r>
              <a:rPr lang="en-US" sz="2800" dirty="0" smtClean="0">
                <a:solidFill>
                  <a:srgbClr val="7030A0"/>
                </a:solidFill>
                <a:latin typeface="Times New Roman" panose="02020603050405020304" pitchFamily="18" charset="0"/>
                <a:cs typeface="Times New Roman" panose="02020603050405020304" pitchFamily="18" charset="0"/>
              </a:rPr>
              <a:t>-CH</a:t>
            </a:r>
            <a:r>
              <a:rPr lang="en-US" sz="2800" baseline="-25000" dirty="0" smtClean="0">
                <a:solidFill>
                  <a:srgbClr val="7030A0"/>
                </a:solidFill>
                <a:latin typeface="Times New Roman" panose="02020603050405020304" pitchFamily="18" charset="0"/>
                <a:cs typeface="Times New Roman" panose="02020603050405020304" pitchFamily="18" charset="0"/>
              </a:rPr>
              <a:t>2</a:t>
            </a:r>
            <a:r>
              <a:rPr lang="en-US" sz="2800" dirty="0" smtClean="0">
                <a:solidFill>
                  <a:srgbClr val="7030A0"/>
                </a:solidFill>
                <a:latin typeface="Times New Roman" panose="02020603050405020304" pitchFamily="18" charset="0"/>
                <a:cs typeface="Times New Roman" panose="02020603050405020304" pitchFamily="18" charset="0"/>
              </a:rPr>
              <a:t>-OH</a:t>
            </a:r>
            <a:r>
              <a:rPr lang="en-US" sz="2800" b="0" i="0" u="none" strike="noStrike" baseline="0" dirty="0" smtClean="0">
                <a:solidFill>
                  <a:srgbClr val="7030A0"/>
                </a:solidFill>
                <a:latin typeface="Times New Roman" panose="02020603050405020304" pitchFamily="18" charset="0"/>
                <a:cs typeface="Times New Roman" panose="02020603050405020304" pitchFamily="18" charset="0"/>
              </a:rPr>
              <a:t/>
            </a:r>
            <a:br>
              <a:rPr lang="en-US" sz="2800" b="0" i="0" u="none" strike="noStrike" baseline="0" dirty="0" smtClean="0">
                <a:solidFill>
                  <a:srgbClr val="7030A0"/>
                </a:solidFill>
                <a:latin typeface="Times New Roman" panose="02020603050405020304" pitchFamily="18" charset="0"/>
                <a:cs typeface="Times New Roman" panose="02020603050405020304" pitchFamily="18" charset="0"/>
              </a:rPr>
            </a:br>
            <a:r>
              <a:rPr lang="en-US" sz="2800" b="0" i="0" u="none" strike="noStrike" baseline="0" dirty="0" smtClean="0">
                <a:solidFill>
                  <a:srgbClr val="7030A0"/>
                </a:solidFill>
                <a:latin typeface="Times New Roman" panose="02020603050405020304" pitchFamily="18" charset="0"/>
                <a:cs typeface="Times New Roman" panose="02020603050405020304" pitchFamily="18" charset="0"/>
              </a:rPr>
              <a:t>               </a:t>
            </a:r>
            <a:r>
              <a:rPr lang="en-US" sz="2800" dirty="0" smtClean="0">
                <a:solidFill>
                  <a:srgbClr val="7030A0"/>
                </a:solidFill>
                <a:latin typeface="Times New Roman" panose="02020603050405020304" pitchFamily="18" charset="0"/>
                <a:cs typeface="Times New Roman" panose="02020603050405020304" pitchFamily="18" charset="0"/>
              </a:rPr>
              <a:t>CH</a:t>
            </a:r>
            <a:r>
              <a:rPr lang="en-US" sz="2800" baseline="-25000" dirty="0" smtClean="0">
                <a:solidFill>
                  <a:srgbClr val="7030A0"/>
                </a:solidFill>
                <a:latin typeface="Times New Roman" panose="02020603050405020304" pitchFamily="18" charset="0"/>
                <a:cs typeface="Times New Roman" panose="02020603050405020304" pitchFamily="18" charset="0"/>
              </a:rPr>
              <a:t>3</a:t>
            </a:r>
            <a:r>
              <a:rPr lang="en-US" sz="2800" b="0" i="0" u="none" strike="noStrike" baseline="0" dirty="0" smtClean="0">
                <a:solidFill>
                  <a:srgbClr val="7030A0"/>
                </a:solidFill>
                <a:latin typeface="Times New Roman" panose="02020603050405020304" pitchFamily="18" charset="0"/>
                <a:cs typeface="Times New Roman" panose="02020603050405020304" pitchFamily="18" charset="0"/>
              </a:rPr>
              <a:t>   </a:t>
            </a:r>
            <a:r>
              <a:rPr lang="en-US" sz="2800" dirty="0" smtClean="0">
                <a:solidFill>
                  <a:srgbClr val="7030A0"/>
                </a:solidFill>
                <a:latin typeface="Times New Roman" panose="02020603050405020304" pitchFamily="18" charset="0"/>
                <a:cs typeface="Times New Roman" panose="02020603050405020304" pitchFamily="18" charset="0"/>
              </a:rPr>
              <a:t/>
            </a:r>
            <a:br>
              <a:rPr lang="en-US" sz="2800" dirty="0" smtClean="0">
                <a:solidFill>
                  <a:srgbClr val="7030A0"/>
                </a:solidFill>
                <a:latin typeface="Times New Roman" panose="02020603050405020304" pitchFamily="18" charset="0"/>
                <a:cs typeface="Times New Roman" panose="02020603050405020304" pitchFamily="18" charset="0"/>
              </a:rPr>
            </a:br>
            <a:r>
              <a:rPr lang="en-US" sz="2800" dirty="0" smtClean="0">
                <a:solidFill>
                  <a:srgbClr val="7030A0"/>
                </a:solidFill>
                <a:latin typeface="Times New Roman" panose="02020603050405020304" pitchFamily="18" charset="0"/>
                <a:cs typeface="Times New Roman" panose="02020603050405020304" pitchFamily="18" charset="0"/>
              </a:rPr>
              <a:t> </a:t>
            </a:r>
            <a:br>
              <a:rPr lang="en-US" sz="2800" dirty="0" smtClean="0">
                <a:solidFill>
                  <a:srgbClr val="7030A0"/>
                </a:solidFill>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OH                                          CH</a:t>
            </a:r>
            <a:r>
              <a:rPr lang="en-US" sz="2800" baseline="-25000" dirty="0" smtClean="0">
                <a:latin typeface="Times New Roman" panose="02020603050405020304" pitchFamily="18" charset="0"/>
                <a:cs typeface="Times New Roman" panose="02020603050405020304" pitchFamily="18" charset="0"/>
              </a:rPr>
              <a:t>3</a:t>
            </a: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CH</a:t>
            </a:r>
            <a:r>
              <a:rPr lang="en-US" sz="2800" baseline="-25000" dirty="0" smtClean="0">
                <a:latin typeface="Times New Roman" panose="02020603050405020304" pitchFamily="18" charset="0"/>
                <a:cs typeface="Times New Roman" panose="02020603050405020304" pitchFamily="18" charset="0"/>
              </a:rPr>
              <a:t>3</a:t>
            </a:r>
            <a:r>
              <a:rPr lang="en-US" sz="2800" dirty="0" smtClean="0">
                <a:latin typeface="Times New Roman" panose="02020603050405020304" pitchFamily="18" charset="0"/>
                <a:cs typeface="Times New Roman" panose="02020603050405020304" pitchFamily="18" charset="0"/>
              </a:rPr>
              <a:t>-CH-OH                     CH</a:t>
            </a:r>
            <a:r>
              <a:rPr lang="en-US" sz="2800" baseline="-25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-CH-CH</a:t>
            </a:r>
            <a:r>
              <a:rPr lang="en-US" sz="2800" baseline="-25000" dirty="0" smtClean="0">
                <a:latin typeface="Times New Roman" panose="02020603050405020304" pitchFamily="18" charset="0"/>
                <a:cs typeface="Times New Roman" panose="02020603050405020304" pitchFamily="18" charset="0"/>
              </a:rPr>
              <a:t>3                             </a:t>
            </a:r>
            <a:r>
              <a:rPr lang="en-US" sz="2800" dirty="0" smtClean="0">
                <a:latin typeface="Times New Roman" panose="02020603050405020304" pitchFamily="18" charset="0"/>
                <a:cs typeface="Times New Roman" panose="02020603050405020304" pitchFamily="18" charset="0"/>
              </a:rPr>
              <a:t>CH=CH-C-OH</a:t>
            </a:r>
            <a:r>
              <a:rPr lang="en-US" sz="2800" b="0" i="0" u="none" strike="noStrike" baseline="0" dirty="0" smtClean="0">
                <a:latin typeface="Times New Roman" panose="02020603050405020304" pitchFamily="18" charset="0"/>
                <a:cs typeface="Times New Roman" panose="02020603050405020304" pitchFamily="18" charset="0"/>
              </a:rPr>
              <a:t/>
            </a:r>
            <a:br>
              <a:rPr lang="en-US" sz="2800" b="0" i="0" u="none" strike="noStrike" baseline="0" dirty="0" smtClean="0">
                <a:latin typeface="Times New Roman" panose="02020603050405020304" pitchFamily="18" charset="0"/>
                <a:cs typeface="Times New Roman" panose="02020603050405020304" pitchFamily="18" charset="0"/>
              </a:rPr>
            </a:br>
            <a:r>
              <a:rPr lang="en-US" sz="2800" b="0" i="0" u="none" strike="noStrike" baseline="0" dirty="0" smtClean="0">
                <a:latin typeface="Times New Roman" panose="02020603050405020304" pitchFamily="18" charset="0"/>
                <a:cs typeface="Times New Roman" panose="02020603050405020304" pitchFamily="18" charset="0"/>
              </a:rPr>
              <a:t>                                                                                                     CH</a:t>
            </a:r>
            <a:r>
              <a:rPr lang="en-US" sz="2800" b="0" i="0" u="none" strike="noStrike" baseline="-25000" dirty="0" smtClean="0">
                <a:latin typeface="Times New Roman" panose="02020603050405020304" pitchFamily="18" charset="0"/>
                <a:cs typeface="Times New Roman" panose="02020603050405020304" pitchFamily="18" charset="0"/>
              </a:rPr>
              <a:t>3</a:t>
            </a:r>
            <a:endParaRPr lang="en-US" sz="2800" baseline="-25000" dirty="0">
              <a:latin typeface="Times New Roman" panose="02020603050405020304" pitchFamily="18" charset="0"/>
              <a:cs typeface="Times New Roman" panose="02020603050405020304" pitchFamily="18" charset="0"/>
            </a:endParaRPr>
          </a:p>
        </p:txBody>
      </p:sp>
      <p:sp>
        <p:nvSpPr>
          <p:cNvPr id="4" name="Hexagon 3"/>
          <p:cNvSpPr/>
          <p:nvPr/>
        </p:nvSpPr>
        <p:spPr>
          <a:xfrm rot="5400000">
            <a:off x="1553395" y="5327966"/>
            <a:ext cx="887236" cy="91440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5" name="Oval 4"/>
          <p:cNvSpPr/>
          <p:nvPr/>
        </p:nvSpPr>
        <p:spPr>
          <a:xfrm>
            <a:off x="1770676" y="5617675"/>
            <a:ext cx="452673" cy="38024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cxnSp>
        <p:nvCxnSpPr>
          <p:cNvPr id="7" name="Straight Connector 6"/>
          <p:cNvCxnSpPr/>
          <p:nvPr/>
        </p:nvCxnSpPr>
        <p:spPr>
          <a:xfrm>
            <a:off x="1997012" y="5024673"/>
            <a:ext cx="0" cy="262551"/>
          </a:xfrm>
          <a:prstGeom prst="line">
            <a:avLst/>
          </a:prstGeom>
        </p:spPr>
        <p:style>
          <a:lnRef idx="1">
            <a:schemeClr val="dk1"/>
          </a:lnRef>
          <a:fillRef idx="0">
            <a:schemeClr val="dk1"/>
          </a:fillRef>
          <a:effectRef idx="0">
            <a:schemeClr val="dk1"/>
          </a:effectRef>
          <a:fontRef idx="minor">
            <a:schemeClr val="tx1"/>
          </a:fontRef>
        </p:style>
      </p:cxnSp>
      <p:sp>
        <p:nvSpPr>
          <p:cNvPr id="8" name="Hexagon 7"/>
          <p:cNvSpPr/>
          <p:nvPr/>
        </p:nvSpPr>
        <p:spPr>
          <a:xfrm rot="5400000">
            <a:off x="4509365" y="5350598"/>
            <a:ext cx="1041148" cy="91440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9" name="Oval 8"/>
          <p:cNvSpPr/>
          <p:nvPr/>
        </p:nvSpPr>
        <p:spPr>
          <a:xfrm>
            <a:off x="4773432" y="5617675"/>
            <a:ext cx="513014" cy="38024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1" name="Hexagon 10"/>
          <p:cNvSpPr/>
          <p:nvPr/>
        </p:nvSpPr>
        <p:spPr>
          <a:xfrm rot="5400000">
            <a:off x="8203931" y="5404923"/>
            <a:ext cx="1041148" cy="914399"/>
          </a:xfrm>
          <a:prstGeom prst="hexagon">
            <a:avLst>
              <a:gd name="adj" fmla="val 24010"/>
              <a:gd name="vf" fmla="val 11547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2" name="Oval 11"/>
          <p:cNvSpPr/>
          <p:nvPr/>
        </p:nvSpPr>
        <p:spPr>
          <a:xfrm>
            <a:off x="8467998" y="5671999"/>
            <a:ext cx="513014" cy="38024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cxnSp>
        <p:nvCxnSpPr>
          <p:cNvPr id="13" name="Straight Connector 12"/>
          <p:cNvCxnSpPr>
            <a:stCxn id="8" idx="3"/>
          </p:cNvCxnSpPr>
          <p:nvPr/>
        </p:nvCxnSpPr>
        <p:spPr>
          <a:xfrm flipV="1">
            <a:off x="5029939" y="5155948"/>
            <a:ext cx="0" cy="131276"/>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H="1" flipV="1">
            <a:off x="5767058" y="4626321"/>
            <a:ext cx="9053" cy="181069"/>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V="1">
            <a:off x="8724505" y="5063150"/>
            <a:ext cx="0" cy="316872"/>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V="1">
            <a:off x="10011625" y="4626321"/>
            <a:ext cx="0" cy="181069"/>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226337" y="63374"/>
            <a:ext cx="0" cy="0"/>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2308634" y="2706986"/>
            <a:ext cx="0" cy="144856"/>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2308634" y="3149098"/>
            <a:ext cx="0" cy="144856"/>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V="1">
            <a:off x="10011625" y="5016374"/>
            <a:ext cx="0" cy="18106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18140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026" y="253498"/>
            <a:ext cx="10496424" cy="760490"/>
          </a:xfrm>
        </p:spPr>
        <p:txBody>
          <a:bodyPr>
            <a:normAutofit/>
          </a:bodyPr>
          <a:lstStyle/>
          <a:p>
            <a:pPr algn="ctr"/>
            <a:r>
              <a:rPr lang="en-US" sz="4400" dirty="0">
                <a:solidFill>
                  <a:srgbClr val="FF0000"/>
                </a:solidFill>
                <a:latin typeface="Times New Roman" panose="02020603050405020304" pitchFamily="18" charset="0"/>
                <a:cs typeface="Times New Roman" panose="02020603050405020304" pitchFamily="18" charset="0"/>
              </a:rPr>
              <a:t>Nomenclature</a:t>
            </a:r>
          </a:p>
        </p:txBody>
      </p:sp>
      <p:sp>
        <p:nvSpPr>
          <p:cNvPr id="3" name="Text Placeholder 2"/>
          <p:cNvSpPr>
            <a:spLocks noGrp="1"/>
          </p:cNvSpPr>
          <p:nvPr>
            <p:ph type="body" idx="1"/>
          </p:nvPr>
        </p:nvSpPr>
        <p:spPr>
          <a:xfrm>
            <a:off x="406336" y="1294002"/>
            <a:ext cx="11308847" cy="5133958"/>
          </a:xfrm>
        </p:spPr>
        <p:txBody>
          <a:bodyPr>
            <a:normAutofit/>
          </a:bodyPr>
          <a:lstStyle/>
          <a:p>
            <a:r>
              <a:rPr lang="en-US" b="0" i="0" u="none" strike="noStrike" baseline="0" dirty="0" smtClean="0">
                <a:solidFill>
                  <a:srgbClr val="7030A0"/>
                </a:solidFill>
                <a:latin typeface="Times New Roman" panose="02020603050405020304" pitchFamily="18" charset="0"/>
                <a:cs typeface="Times New Roman" panose="02020603050405020304" pitchFamily="18" charset="0"/>
              </a:rPr>
              <a:t>The common name of an alcohol is derived from the</a:t>
            </a:r>
            <a:r>
              <a:rPr lang="en-US" b="0" i="0" u="none" strike="noStrike" dirty="0" smtClean="0">
                <a:solidFill>
                  <a:srgbClr val="7030A0"/>
                </a:solidFill>
                <a:latin typeface="Times New Roman" panose="02020603050405020304" pitchFamily="18" charset="0"/>
                <a:cs typeface="Times New Roman" panose="02020603050405020304" pitchFamily="18" charset="0"/>
              </a:rPr>
              <a:t> </a:t>
            </a:r>
            <a:r>
              <a:rPr lang="en-US" b="0" i="0" u="none" strike="noStrike" baseline="0" dirty="0" smtClean="0">
                <a:solidFill>
                  <a:srgbClr val="7030A0"/>
                </a:solidFill>
                <a:latin typeface="Times New Roman" panose="02020603050405020304" pitchFamily="18" charset="0"/>
                <a:cs typeface="Times New Roman" panose="02020603050405020304" pitchFamily="18" charset="0"/>
              </a:rPr>
              <a:t>common name of the alkyl group and adding the word alcohol to it.</a:t>
            </a:r>
            <a:r>
              <a:rPr lang="en-US" b="0" i="0" u="none" strike="noStrike" dirty="0" smtClean="0">
                <a:solidFill>
                  <a:srgbClr val="7030A0"/>
                </a:solidFill>
                <a:latin typeface="Times New Roman" panose="02020603050405020304" pitchFamily="18" charset="0"/>
                <a:cs typeface="Times New Roman" panose="02020603050405020304" pitchFamily="18" charset="0"/>
              </a:rPr>
              <a:t> </a:t>
            </a:r>
            <a:r>
              <a:rPr lang="en-US" b="0" i="0" u="none" strike="noStrike" dirty="0" err="1" smtClean="0">
                <a:solidFill>
                  <a:srgbClr val="7030A0"/>
                </a:solidFill>
                <a:latin typeface="Times New Roman" panose="02020603050405020304" pitchFamily="18" charset="0"/>
                <a:cs typeface="Times New Roman" panose="02020603050405020304" pitchFamily="18" charset="0"/>
              </a:rPr>
              <a:t>eg</a:t>
            </a:r>
            <a:r>
              <a:rPr lang="en-US" dirty="0">
                <a:solidFill>
                  <a:srgbClr val="7030A0"/>
                </a:solidFill>
                <a:latin typeface="Times New Roman" panose="02020603050405020304" pitchFamily="18" charset="0"/>
                <a:cs typeface="Times New Roman" panose="02020603050405020304" pitchFamily="18" charset="0"/>
              </a:rPr>
              <a:t>.</a:t>
            </a:r>
            <a:r>
              <a:rPr lang="en-US" b="0" i="0" u="none" strike="noStrike" baseline="0" dirty="0" smtClean="0">
                <a:solidFill>
                  <a:srgbClr val="7030A0"/>
                </a:solidFill>
                <a:latin typeface="Times New Roman" panose="02020603050405020304" pitchFamily="18" charset="0"/>
                <a:cs typeface="Times New Roman" panose="02020603050405020304" pitchFamily="18" charset="0"/>
              </a:rPr>
              <a:t> </a:t>
            </a:r>
            <a:r>
              <a:rPr lang="en-US" dirty="0" smtClean="0">
                <a:solidFill>
                  <a:srgbClr val="7030A0"/>
                </a:solidFill>
                <a:latin typeface="Times New Roman" panose="02020603050405020304" pitchFamily="18" charset="0"/>
                <a:cs typeface="Times New Roman" panose="02020603050405020304" pitchFamily="18" charset="0"/>
              </a:rPr>
              <a:t>CH</a:t>
            </a:r>
            <a:r>
              <a:rPr lang="en-US" baseline="-25000" dirty="0" smtClean="0">
                <a:solidFill>
                  <a:srgbClr val="7030A0"/>
                </a:solidFill>
                <a:latin typeface="Times New Roman" panose="02020603050405020304" pitchFamily="18" charset="0"/>
                <a:cs typeface="Times New Roman" panose="02020603050405020304" pitchFamily="18" charset="0"/>
              </a:rPr>
              <a:t>3</a:t>
            </a:r>
            <a:r>
              <a:rPr lang="en-US" b="0" i="0" u="none" strike="noStrike" baseline="0" dirty="0" smtClean="0">
                <a:solidFill>
                  <a:srgbClr val="7030A0"/>
                </a:solidFill>
                <a:latin typeface="Times New Roman" panose="02020603050405020304" pitchFamily="18" charset="0"/>
                <a:cs typeface="Times New Roman" panose="02020603050405020304" pitchFamily="18" charset="0"/>
              </a:rPr>
              <a:t>OH is methyl alcohol.</a:t>
            </a:r>
          </a:p>
          <a:p>
            <a:r>
              <a:rPr lang="en-US" b="0" i="0" u="none" strike="noStrike" baseline="0" dirty="0" smtClean="0">
                <a:solidFill>
                  <a:srgbClr val="FF0000"/>
                </a:solidFill>
                <a:latin typeface="Times New Roman" panose="02020603050405020304" pitchFamily="18" charset="0"/>
                <a:cs typeface="Times New Roman" panose="02020603050405020304" pitchFamily="18" charset="0"/>
              </a:rPr>
              <a:t>According to IUPAC </a:t>
            </a:r>
            <a:r>
              <a:rPr lang="en-US" b="0" i="0" u="none" strike="noStrike" baseline="0" dirty="0" err="1" smtClean="0">
                <a:solidFill>
                  <a:srgbClr val="FF0000"/>
                </a:solidFill>
                <a:latin typeface="Times New Roman" panose="02020603050405020304" pitchFamily="18" charset="0"/>
                <a:cs typeface="Times New Roman" panose="02020603050405020304" pitchFamily="18" charset="0"/>
              </a:rPr>
              <a:t>system,the</a:t>
            </a:r>
            <a:r>
              <a:rPr lang="en-US" b="0" i="0" u="none" strike="noStrike" baseline="0" dirty="0" smtClean="0">
                <a:solidFill>
                  <a:srgbClr val="FF0000"/>
                </a:solidFill>
                <a:latin typeface="Times New Roman" panose="02020603050405020304" pitchFamily="18" charset="0"/>
                <a:cs typeface="Times New Roman" panose="02020603050405020304" pitchFamily="18" charset="0"/>
              </a:rPr>
              <a:t> name of an alcohol</a:t>
            </a:r>
            <a:r>
              <a:rPr lang="en-US" b="0" i="0" u="none" strike="noStrike" dirty="0" smtClean="0">
                <a:solidFill>
                  <a:srgbClr val="FF0000"/>
                </a:solidFill>
                <a:latin typeface="Times New Roman" panose="02020603050405020304" pitchFamily="18" charset="0"/>
                <a:cs typeface="Times New Roman" panose="02020603050405020304" pitchFamily="18" charset="0"/>
              </a:rPr>
              <a:t> </a:t>
            </a:r>
            <a:r>
              <a:rPr lang="en-US" b="0" i="0" u="none" strike="noStrike" baseline="0" dirty="0" smtClean="0">
                <a:solidFill>
                  <a:srgbClr val="FF0000"/>
                </a:solidFill>
                <a:latin typeface="Times New Roman" panose="02020603050405020304" pitchFamily="18" charset="0"/>
                <a:cs typeface="Times New Roman" panose="02020603050405020304" pitchFamily="18" charset="0"/>
              </a:rPr>
              <a:t>is derived from the name of the alkane from which the alcohol is derived,</a:t>
            </a:r>
            <a:r>
              <a:rPr lang="en-US" b="0" i="0" u="none" strike="noStrike" dirty="0" smtClean="0">
                <a:solidFill>
                  <a:srgbClr val="FF0000"/>
                </a:solidFill>
                <a:latin typeface="Times New Roman" panose="02020603050405020304" pitchFamily="18" charset="0"/>
                <a:cs typeface="Times New Roman" panose="02020603050405020304" pitchFamily="18" charset="0"/>
              </a:rPr>
              <a:t> </a:t>
            </a:r>
            <a:r>
              <a:rPr lang="en-US" b="0" i="0" u="none" strike="noStrike" baseline="0" dirty="0" smtClean="0">
                <a:solidFill>
                  <a:srgbClr val="FF0000"/>
                </a:solidFill>
                <a:latin typeface="Times New Roman" panose="02020603050405020304" pitchFamily="18" charset="0"/>
                <a:cs typeface="Times New Roman" panose="02020603050405020304" pitchFamily="18" charset="0"/>
              </a:rPr>
              <a:t>by substituting ‘e’ of alkane with the suffix ‘</a:t>
            </a:r>
            <a:r>
              <a:rPr lang="en-US" b="0" i="0" u="none" strike="noStrike" baseline="0" dirty="0" err="1" smtClean="0">
                <a:solidFill>
                  <a:srgbClr val="FF0000"/>
                </a:solidFill>
                <a:latin typeface="Times New Roman" panose="02020603050405020304" pitchFamily="18" charset="0"/>
                <a:cs typeface="Times New Roman" panose="02020603050405020304" pitchFamily="18" charset="0"/>
              </a:rPr>
              <a:t>ol</a:t>
            </a:r>
            <a:r>
              <a:rPr lang="en-US" b="0" i="0" u="none" strike="noStrike" baseline="0" dirty="0" smtClean="0">
                <a:solidFill>
                  <a:srgbClr val="FF0000"/>
                </a:solidFill>
                <a:latin typeface="Times New Roman" panose="02020603050405020304" pitchFamily="18" charset="0"/>
                <a:cs typeface="Times New Roman" panose="02020603050405020304" pitchFamily="18" charset="0"/>
              </a:rPr>
              <a:t>’. </a:t>
            </a:r>
          </a:p>
          <a:p>
            <a:r>
              <a:rPr lang="en-US" b="0" i="0" u="none" strike="noStrike" baseline="0" dirty="0" smtClean="0">
                <a:solidFill>
                  <a:srgbClr val="00B050"/>
                </a:solidFill>
                <a:latin typeface="Times New Roman" panose="02020603050405020304" pitchFamily="18" charset="0"/>
                <a:cs typeface="Times New Roman" panose="02020603050405020304" pitchFamily="18" charset="0"/>
              </a:rPr>
              <a:t>The position of</a:t>
            </a:r>
            <a:r>
              <a:rPr lang="en-US" b="0" i="0" u="none" strike="noStrike" dirty="0" smtClean="0">
                <a:solidFill>
                  <a:srgbClr val="00B050"/>
                </a:solidFill>
                <a:latin typeface="Times New Roman" panose="02020603050405020304" pitchFamily="18" charset="0"/>
                <a:cs typeface="Times New Roman" panose="02020603050405020304" pitchFamily="18" charset="0"/>
              </a:rPr>
              <a:t> </a:t>
            </a:r>
            <a:r>
              <a:rPr lang="en-US" b="0" i="0" u="none" strike="noStrike" baseline="0" dirty="0" smtClean="0">
                <a:solidFill>
                  <a:srgbClr val="00B050"/>
                </a:solidFill>
                <a:latin typeface="Times New Roman" panose="02020603050405020304" pitchFamily="18" charset="0"/>
                <a:cs typeface="Times New Roman" panose="02020603050405020304" pitchFamily="18" charset="0"/>
              </a:rPr>
              <a:t>substituents are indicated by numerals. For this, the longest carbon</a:t>
            </a:r>
            <a:r>
              <a:rPr lang="en-US" b="0" i="0" u="none" strike="noStrike" dirty="0" smtClean="0">
                <a:solidFill>
                  <a:srgbClr val="00B050"/>
                </a:solidFill>
                <a:latin typeface="Times New Roman" panose="02020603050405020304" pitchFamily="18" charset="0"/>
                <a:cs typeface="Times New Roman" panose="02020603050405020304" pitchFamily="18" charset="0"/>
              </a:rPr>
              <a:t> </a:t>
            </a:r>
            <a:r>
              <a:rPr lang="en-US" b="0" i="0" u="none" strike="noStrike" baseline="0" dirty="0" smtClean="0">
                <a:solidFill>
                  <a:srgbClr val="00B050"/>
                </a:solidFill>
                <a:latin typeface="Times New Roman" panose="02020603050405020304" pitchFamily="18" charset="0"/>
                <a:cs typeface="Times New Roman" panose="02020603050405020304" pitchFamily="18" charset="0"/>
              </a:rPr>
              <a:t>chain (parent chain) is numbered starting at the end nearest to the</a:t>
            </a:r>
            <a:r>
              <a:rPr lang="en-US" b="0" i="0" u="none" strike="noStrike" dirty="0" smtClean="0">
                <a:solidFill>
                  <a:srgbClr val="00B050"/>
                </a:solidFill>
                <a:latin typeface="Times New Roman" panose="02020603050405020304" pitchFamily="18" charset="0"/>
                <a:cs typeface="Times New Roman" panose="02020603050405020304" pitchFamily="18" charset="0"/>
              </a:rPr>
              <a:t> </a:t>
            </a:r>
            <a:r>
              <a:rPr lang="en-US" b="0" i="0" u="none" strike="noStrike" baseline="0" dirty="0" smtClean="0">
                <a:solidFill>
                  <a:srgbClr val="00B050"/>
                </a:solidFill>
                <a:latin typeface="Times New Roman" panose="02020603050405020304" pitchFamily="18" charset="0"/>
                <a:cs typeface="Times New Roman" panose="02020603050405020304" pitchFamily="18" charset="0"/>
              </a:rPr>
              <a:t>hydroxyl group. The positions of the –OH group and other substituents</a:t>
            </a:r>
            <a:r>
              <a:rPr lang="en-US" b="0" i="0" u="none" strike="noStrike" dirty="0" smtClean="0">
                <a:solidFill>
                  <a:srgbClr val="00B050"/>
                </a:solidFill>
                <a:latin typeface="Times New Roman" panose="02020603050405020304" pitchFamily="18" charset="0"/>
                <a:cs typeface="Times New Roman" panose="02020603050405020304" pitchFamily="18" charset="0"/>
              </a:rPr>
              <a:t> </a:t>
            </a:r>
            <a:r>
              <a:rPr lang="en-US" b="0" i="0" u="none" strike="noStrike" baseline="0" dirty="0" smtClean="0">
                <a:solidFill>
                  <a:srgbClr val="00B050"/>
                </a:solidFill>
                <a:latin typeface="Times New Roman" panose="02020603050405020304" pitchFamily="18" charset="0"/>
                <a:cs typeface="Times New Roman" panose="02020603050405020304" pitchFamily="18" charset="0"/>
              </a:rPr>
              <a:t>are indicated by using the numbers of carbon atoms to which these are</a:t>
            </a:r>
            <a:r>
              <a:rPr lang="en-US" b="0" i="0" u="none" strike="noStrike" dirty="0" smtClean="0">
                <a:solidFill>
                  <a:srgbClr val="00B050"/>
                </a:solidFill>
                <a:latin typeface="Times New Roman" panose="02020603050405020304" pitchFamily="18" charset="0"/>
                <a:cs typeface="Times New Roman" panose="02020603050405020304" pitchFamily="18" charset="0"/>
              </a:rPr>
              <a:t> </a:t>
            </a:r>
            <a:r>
              <a:rPr lang="en-US" b="0" i="0" u="none" strike="noStrike" baseline="0" dirty="0" smtClean="0">
                <a:solidFill>
                  <a:srgbClr val="00B050"/>
                </a:solidFill>
                <a:latin typeface="Times New Roman" panose="02020603050405020304" pitchFamily="18" charset="0"/>
                <a:cs typeface="Times New Roman" panose="02020603050405020304" pitchFamily="18" charset="0"/>
              </a:rPr>
              <a:t>attached. </a:t>
            </a:r>
          </a:p>
          <a:p>
            <a:r>
              <a:rPr lang="en-US" b="0" i="0" u="none" strike="noStrike" baseline="0" dirty="0" smtClean="0">
                <a:solidFill>
                  <a:srgbClr val="002060"/>
                </a:solidFill>
                <a:latin typeface="Times New Roman" panose="02020603050405020304" pitchFamily="18" charset="0"/>
                <a:cs typeface="Times New Roman" panose="02020603050405020304" pitchFamily="18" charset="0"/>
              </a:rPr>
              <a:t>For naming polyhydric alcohols, the ‘e’ of alkane is retained</a:t>
            </a:r>
            <a:r>
              <a:rPr lang="en-US" b="0" i="0" u="none" strike="noStrike" dirty="0" smtClean="0">
                <a:solidFill>
                  <a:srgbClr val="002060"/>
                </a:solidFill>
                <a:latin typeface="Times New Roman" panose="02020603050405020304" pitchFamily="18" charset="0"/>
                <a:cs typeface="Times New Roman" panose="02020603050405020304" pitchFamily="18" charset="0"/>
              </a:rPr>
              <a:t> </a:t>
            </a:r>
            <a:r>
              <a:rPr lang="en-US" b="0" i="0" u="none" strike="noStrike" baseline="0" dirty="0" smtClean="0">
                <a:solidFill>
                  <a:srgbClr val="002060"/>
                </a:solidFill>
                <a:latin typeface="Times New Roman" panose="02020603050405020304" pitchFamily="18" charset="0"/>
                <a:cs typeface="Times New Roman" panose="02020603050405020304" pitchFamily="18" charset="0"/>
              </a:rPr>
              <a:t>and the ending ‘</a:t>
            </a:r>
            <a:r>
              <a:rPr lang="en-US" b="0" i="0" u="none" strike="noStrike" baseline="0" dirty="0" err="1" smtClean="0">
                <a:solidFill>
                  <a:srgbClr val="002060"/>
                </a:solidFill>
                <a:latin typeface="Times New Roman" panose="02020603050405020304" pitchFamily="18" charset="0"/>
                <a:cs typeface="Times New Roman" panose="02020603050405020304" pitchFamily="18" charset="0"/>
              </a:rPr>
              <a:t>ol</a:t>
            </a:r>
            <a:r>
              <a:rPr lang="en-US" b="0" i="0" u="none" strike="noStrike" baseline="0" dirty="0" smtClean="0">
                <a:solidFill>
                  <a:srgbClr val="002060"/>
                </a:solidFill>
                <a:latin typeface="Times New Roman" panose="02020603050405020304" pitchFamily="18" charset="0"/>
                <a:cs typeface="Times New Roman" panose="02020603050405020304" pitchFamily="18" charset="0"/>
              </a:rPr>
              <a:t>’ is added. The number of –OH groups is indicated by</a:t>
            </a:r>
            <a:r>
              <a:rPr lang="en-US" b="0" i="0" u="none" strike="noStrike" dirty="0" smtClean="0">
                <a:solidFill>
                  <a:srgbClr val="002060"/>
                </a:solidFill>
                <a:latin typeface="Times New Roman" panose="02020603050405020304" pitchFamily="18" charset="0"/>
                <a:cs typeface="Times New Roman" panose="02020603050405020304" pitchFamily="18" charset="0"/>
              </a:rPr>
              <a:t> </a:t>
            </a:r>
            <a:r>
              <a:rPr lang="en-US" b="0" i="0" u="none" strike="noStrike" baseline="0" dirty="0" smtClean="0">
                <a:solidFill>
                  <a:srgbClr val="002060"/>
                </a:solidFill>
                <a:latin typeface="Times New Roman" panose="02020603050405020304" pitchFamily="18" charset="0"/>
                <a:cs typeface="Times New Roman" panose="02020603050405020304" pitchFamily="18" charset="0"/>
              </a:rPr>
              <a:t>adding the multiplicative prefix, di, tri, etc., before ‘</a:t>
            </a:r>
            <a:r>
              <a:rPr lang="en-US" b="0" i="0" u="none" strike="noStrike" baseline="0" dirty="0" err="1" smtClean="0">
                <a:solidFill>
                  <a:srgbClr val="002060"/>
                </a:solidFill>
                <a:latin typeface="Times New Roman" panose="02020603050405020304" pitchFamily="18" charset="0"/>
                <a:cs typeface="Times New Roman" panose="02020603050405020304" pitchFamily="18" charset="0"/>
              </a:rPr>
              <a:t>ol</a:t>
            </a:r>
            <a:r>
              <a:rPr lang="en-US" b="0" i="0" u="none" strike="noStrike" baseline="0" dirty="0" smtClean="0">
                <a:solidFill>
                  <a:srgbClr val="002060"/>
                </a:solidFill>
                <a:latin typeface="Times New Roman" panose="02020603050405020304" pitchFamily="18" charset="0"/>
                <a:cs typeface="Times New Roman" panose="02020603050405020304" pitchFamily="18" charset="0"/>
              </a:rPr>
              <a:t>’. </a:t>
            </a:r>
          </a:p>
          <a:p>
            <a:r>
              <a:rPr lang="en-US" b="0" i="0" u="none" strike="noStrike" baseline="0" dirty="0" smtClean="0">
                <a:solidFill>
                  <a:srgbClr val="C00000"/>
                </a:solidFill>
                <a:latin typeface="Times New Roman" panose="02020603050405020304" pitchFamily="18" charset="0"/>
                <a:cs typeface="Times New Roman" panose="02020603050405020304" pitchFamily="18" charset="0"/>
              </a:rPr>
              <a:t>The positions of</a:t>
            </a:r>
            <a:r>
              <a:rPr lang="en-US" b="0" i="0" u="none" strike="noStrike" dirty="0" smtClean="0">
                <a:solidFill>
                  <a:srgbClr val="C00000"/>
                </a:solidFill>
                <a:latin typeface="Times New Roman" panose="02020603050405020304" pitchFamily="18" charset="0"/>
                <a:cs typeface="Times New Roman" panose="02020603050405020304" pitchFamily="18" charset="0"/>
              </a:rPr>
              <a:t> </a:t>
            </a:r>
            <a:r>
              <a:rPr lang="en-US" b="0" i="0" u="none" strike="noStrike" baseline="0" dirty="0" smtClean="0">
                <a:solidFill>
                  <a:srgbClr val="C00000"/>
                </a:solidFill>
                <a:latin typeface="Times New Roman" panose="02020603050405020304" pitchFamily="18" charset="0"/>
                <a:cs typeface="Times New Roman" panose="02020603050405020304" pitchFamily="18" charset="0"/>
              </a:rPr>
              <a:t>–OH groups are indicated by appropriate </a:t>
            </a:r>
            <a:r>
              <a:rPr lang="en-US" b="0" i="0" u="none" strike="noStrike" baseline="0" dirty="0" err="1" smtClean="0">
                <a:solidFill>
                  <a:srgbClr val="C00000"/>
                </a:solidFill>
                <a:latin typeface="Times New Roman" panose="02020603050405020304" pitchFamily="18" charset="0"/>
                <a:cs typeface="Times New Roman" panose="02020603050405020304" pitchFamily="18" charset="0"/>
              </a:rPr>
              <a:t>locants</a:t>
            </a:r>
            <a:r>
              <a:rPr lang="en-US" b="0" i="0" u="none" strike="noStrike" baseline="0" dirty="0" smtClean="0">
                <a:solidFill>
                  <a:srgbClr val="C00000"/>
                </a:solidFill>
                <a:latin typeface="Times New Roman" panose="02020603050405020304" pitchFamily="18" charset="0"/>
                <a:cs typeface="Times New Roman" panose="02020603050405020304" pitchFamily="18" charset="0"/>
              </a:rPr>
              <a:t> </a:t>
            </a:r>
          </a:p>
          <a:p>
            <a:r>
              <a:rPr lang="en-US" b="0" i="0" u="none" strike="noStrike" baseline="0" dirty="0" smtClean="0">
                <a:solidFill>
                  <a:schemeClr val="tx1"/>
                </a:solidFill>
                <a:latin typeface="Times New Roman" panose="02020603050405020304" pitchFamily="18" charset="0"/>
                <a:cs typeface="Times New Roman" panose="02020603050405020304" pitchFamily="18" charset="0"/>
              </a:rPr>
              <a:t> e.g., HO–CH</a:t>
            </a:r>
            <a:r>
              <a:rPr lang="en-US" b="0" i="0" u="none" strike="noStrike" baseline="-25000" dirty="0" smtClean="0">
                <a:solidFill>
                  <a:schemeClr val="tx1"/>
                </a:solidFill>
                <a:latin typeface="Times New Roman" panose="02020603050405020304" pitchFamily="18" charset="0"/>
                <a:cs typeface="Times New Roman" panose="02020603050405020304" pitchFamily="18" charset="0"/>
              </a:rPr>
              <a:t>2</a:t>
            </a:r>
            <a:r>
              <a:rPr lang="en-US" b="0" i="0" u="none" strike="noStrike" baseline="0" dirty="0" smtClean="0">
                <a:solidFill>
                  <a:schemeClr val="tx1"/>
                </a:solidFill>
                <a:latin typeface="Times New Roman" panose="02020603050405020304" pitchFamily="18" charset="0"/>
                <a:cs typeface="Times New Roman" panose="02020603050405020304" pitchFamily="18" charset="0"/>
              </a:rPr>
              <a:t>–CH</a:t>
            </a:r>
            <a:r>
              <a:rPr lang="en-US" b="0" i="0" u="none" strike="noStrike" baseline="-25000" dirty="0" smtClean="0">
                <a:solidFill>
                  <a:schemeClr val="tx1"/>
                </a:solidFill>
                <a:latin typeface="Times New Roman" panose="02020603050405020304" pitchFamily="18" charset="0"/>
                <a:cs typeface="Times New Roman" panose="02020603050405020304" pitchFamily="18" charset="0"/>
              </a:rPr>
              <a:t>2</a:t>
            </a:r>
            <a:r>
              <a:rPr lang="en-US" b="0" i="0" u="none" strike="noStrike" baseline="0" dirty="0" smtClean="0">
                <a:solidFill>
                  <a:schemeClr val="tx1"/>
                </a:solidFill>
                <a:latin typeface="Times New Roman" panose="02020603050405020304" pitchFamily="18" charset="0"/>
                <a:cs typeface="Times New Roman" panose="02020603050405020304" pitchFamily="18" charset="0"/>
              </a:rPr>
              <a:t>–OH is named as ethane–1, 2-diol. </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327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748"/>
            <a:ext cx="10515600" cy="6536601"/>
          </a:xfrm>
        </p:spPr>
        <p:txBody>
          <a:bodyPr>
            <a:noAutofit/>
          </a:bodyPr>
          <a:lstStyle/>
          <a:p>
            <a:r>
              <a:rPr lang="en-US" sz="20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Common </a:t>
            </a:r>
            <a:r>
              <a:rPr lang="en-US" sz="3200" dirty="0">
                <a:latin typeface="Times New Roman" panose="02020603050405020304" pitchFamily="18" charset="0"/>
                <a:cs typeface="Times New Roman" panose="02020603050405020304" pitchFamily="18" charset="0"/>
              </a:rPr>
              <a:t>and IUPAC Names of Some </a:t>
            </a:r>
            <a:r>
              <a:rPr lang="en-US" sz="3200" dirty="0" smtClean="0">
                <a:latin typeface="Times New Roman" panose="02020603050405020304" pitchFamily="18" charset="0"/>
                <a:cs typeface="Times New Roman" panose="02020603050405020304" pitchFamily="18" charset="0"/>
              </a:rPr>
              <a:t>Alcohols</a:t>
            </a:r>
            <a:br>
              <a:rPr lang="en-US" sz="3200" dirty="0" smtClean="0">
                <a:latin typeface="Times New Roman" panose="02020603050405020304" pitchFamily="18" charset="0"/>
                <a:cs typeface="Times New Roman" panose="02020603050405020304" pitchFamily="18" charset="0"/>
              </a:rPr>
            </a:br>
            <a:r>
              <a:rPr lang="en-US" sz="2400" dirty="0">
                <a:solidFill>
                  <a:srgbClr val="C00000"/>
                </a:solidFill>
                <a:latin typeface="Times New Roman" panose="02020603050405020304" pitchFamily="18" charset="0"/>
                <a:cs typeface="Times New Roman" panose="02020603050405020304" pitchFamily="18" charset="0"/>
              </a:rPr>
              <a:t>Compound </a:t>
            </a:r>
            <a:r>
              <a:rPr lang="en-US" sz="2400" dirty="0" smtClean="0">
                <a:solidFill>
                  <a:srgbClr val="C00000"/>
                </a:solidFill>
                <a:latin typeface="Times New Roman" panose="02020603050405020304" pitchFamily="18" charset="0"/>
                <a:cs typeface="Times New Roman" panose="02020603050405020304" pitchFamily="18" charset="0"/>
              </a:rPr>
              <a:t>                                     Common </a:t>
            </a:r>
            <a:r>
              <a:rPr lang="en-US" sz="2400" dirty="0">
                <a:solidFill>
                  <a:srgbClr val="C00000"/>
                </a:solidFill>
                <a:latin typeface="Times New Roman" panose="02020603050405020304" pitchFamily="18" charset="0"/>
                <a:cs typeface="Times New Roman" panose="02020603050405020304" pitchFamily="18" charset="0"/>
              </a:rPr>
              <a:t>name </a:t>
            </a:r>
            <a:r>
              <a:rPr lang="en-US" sz="2400" dirty="0" smtClean="0">
                <a:solidFill>
                  <a:srgbClr val="C00000"/>
                </a:solidFill>
                <a:latin typeface="Times New Roman" panose="02020603050405020304" pitchFamily="18" charset="0"/>
                <a:cs typeface="Times New Roman" panose="02020603050405020304" pitchFamily="18" charset="0"/>
              </a:rPr>
              <a:t>                         IUPAC name</a:t>
            </a:r>
            <a:br>
              <a:rPr lang="en-US" sz="2400" dirty="0" smtClean="0">
                <a:solidFill>
                  <a:srgbClr val="C00000"/>
                </a:solidFill>
                <a:latin typeface="Times New Roman" panose="02020603050405020304" pitchFamily="18" charset="0"/>
                <a:cs typeface="Times New Roman" panose="02020603050405020304" pitchFamily="18" charset="0"/>
              </a:rPr>
            </a:br>
            <a:r>
              <a:rPr lang="en-US" sz="2400" dirty="0">
                <a:solidFill>
                  <a:srgbClr val="C00000"/>
                </a:solidFill>
                <a:latin typeface="Times New Roman" panose="02020603050405020304" pitchFamily="18" charset="0"/>
                <a:cs typeface="Times New Roman" panose="02020603050405020304" pitchFamily="18" charset="0"/>
              </a:rPr>
              <a:t/>
            </a:r>
            <a:br>
              <a:rPr lang="en-US" sz="2400" dirty="0">
                <a:solidFill>
                  <a:srgbClr val="C00000"/>
                </a:solidFill>
                <a:latin typeface="Times New Roman" panose="02020603050405020304" pitchFamily="18" charset="0"/>
                <a:cs typeface="Times New Roman" panose="02020603050405020304" pitchFamily="18" charset="0"/>
              </a:rPr>
            </a:br>
            <a:r>
              <a:rPr lang="en-US" sz="2000" dirty="0" smtClean="0">
                <a:solidFill>
                  <a:srgbClr val="7030A0"/>
                </a:solidFill>
                <a:latin typeface="Times New Roman" panose="02020603050405020304" pitchFamily="18" charset="0"/>
                <a:cs typeface="Times New Roman" panose="02020603050405020304" pitchFamily="18" charset="0"/>
              </a:rPr>
              <a:t>CH</a:t>
            </a:r>
            <a:r>
              <a:rPr lang="en-US" sz="2000" baseline="-25000" dirty="0" smtClean="0">
                <a:solidFill>
                  <a:srgbClr val="7030A0"/>
                </a:solidFill>
                <a:latin typeface="Times New Roman" panose="02020603050405020304" pitchFamily="18" charset="0"/>
                <a:cs typeface="Times New Roman" panose="02020603050405020304" pitchFamily="18" charset="0"/>
              </a:rPr>
              <a:t>3</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a:solidFill>
                  <a:srgbClr val="7030A0"/>
                </a:solidFill>
                <a:latin typeface="Times New Roman" panose="02020603050405020304" pitchFamily="18" charset="0"/>
                <a:cs typeface="Times New Roman" panose="02020603050405020304" pitchFamily="18" charset="0"/>
              </a:rPr>
              <a:t>– OH </a:t>
            </a:r>
            <a:r>
              <a:rPr lang="en-US" sz="2000" dirty="0" smtClean="0">
                <a:solidFill>
                  <a:srgbClr val="7030A0"/>
                </a:solidFill>
                <a:latin typeface="Times New Roman" panose="02020603050405020304" pitchFamily="18" charset="0"/>
                <a:cs typeface="Times New Roman" panose="02020603050405020304" pitchFamily="18" charset="0"/>
              </a:rPr>
              <a:t>                                                  Methyl </a:t>
            </a:r>
            <a:r>
              <a:rPr lang="en-US" sz="2000" dirty="0">
                <a:solidFill>
                  <a:srgbClr val="7030A0"/>
                </a:solidFill>
                <a:latin typeface="Times New Roman" panose="02020603050405020304" pitchFamily="18" charset="0"/>
                <a:cs typeface="Times New Roman" panose="02020603050405020304" pitchFamily="18" charset="0"/>
              </a:rPr>
              <a:t>alcohol </a:t>
            </a:r>
            <a:r>
              <a:rPr lang="en-US" sz="2000" dirty="0" smtClean="0">
                <a:solidFill>
                  <a:srgbClr val="7030A0"/>
                </a:solidFill>
                <a:latin typeface="Times New Roman" panose="02020603050405020304" pitchFamily="18" charset="0"/>
                <a:cs typeface="Times New Roman" panose="02020603050405020304" pitchFamily="18" charset="0"/>
              </a:rPr>
              <a:t>                           Methanol</a:t>
            </a:r>
            <a:br>
              <a:rPr lang="en-US" sz="2000" dirty="0" smtClean="0">
                <a:solidFill>
                  <a:srgbClr val="7030A0"/>
                </a:solidFill>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CH</a:t>
            </a:r>
            <a:r>
              <a:rPr lang="en-US" sz="2000" baseline="-25000" dirty="0">
                <a:solidFill>
                  <a:srgbClr val="FF0000"/>
                </a:solidFill>
                <a:latin typeface="Times New Roman" panose="02020603050405020304" pitchFamily="18" charset="0"/>
                <a:cs typeface="Times New Roman" panose="02020603050405020304" pitchFamily="18" charset="0"/>
              </a:rPr>
              <a:t>3</a:t>
            </a:r>
            <a:r>
              <a:rPr lang="en-US" sz="2000" dirty="0">
                <a:solidFill>
                  <a:srgbClr val="FF0000"/>
                </a:solidFill>
                <a:latin typeface="Times New Roman" panose="02020603050405020304" pitchFamily="18" charset="0"/>
                <a:cs typeface="Times New Roman" panose="02020603050405020304" pitchFamily="18" charset="0"/>
              </a:rPr>
              <a:t> – CH</a:t>
            </a:r>
            <a:r>
              <a:rPr lang="en-US" sz="2000" baseline="-25000" dirty="0">
                <a:solidFill>
                  <a:srgbClr val="FF0000"/>
                </a:solidFill>
                <a:latin typeface="Times New Roman" panose="02020603050405020304" pitchFamily="18" charset="0"/>
                <a:cs typeface="Times New Roman" panose="02020603050405020304" pitchFamily="18" charset="0"/>
              </a:rPr>
              <a:t>2</a:t>
            </a:r>
            <a:r>
              <a:rPr lang="en-US" sz="2000" dirty="0">
                <a:solidFill>
                  <a:srgbClr val="FF0000"/>
                </a:solidFill>
                <a:latin typeface="Times New Roman" panose="02020603050405020304" pitchFamily="18" charset="0"/>
                <a:cs typeface="Times New Roman" panose="02020603050405020304" pitchFamily="18" charset="0"/>
              </a:rPr>
              <a:t> – CH</a:t>
            </a:r>
            <a:r>
              <a:rPr lang="en-US" sz="2000" baseline="-25000" dirty="0">
                <a:solidFill>
                  <a:srgbClr val="FF0000"/>
                </a:solidFill>
                <a:latin typeface="Times New Roman" panose="02020603050405020304" pitchFamily="18" charset="0"/>
                <a:cs typeface="Times New Roman" panose="02020603050405020304" pitchFamily="18" charset="0"/>
              </a:rPr>
              <a:t>2</a:t>
            </a:r>
            <a:r>
              <a:rPr lang="en-US" sz="2000" dirty="0">
                <a:solidFill>
                  <a:srgbClr val="FF0000"/>
                </a:solidFill>
                <a:latin typeface="Times New Roman" panose="02020603050405020304" pitchFamily="18" charset="0"/>
                <a:cs typeface="Times New Roman" panose="02020603050405020304" pitchFamily="18" charset="0"/>
              </a:rPr>
              <a:t> – OH </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i="1" dirty="0" smtClean="0">
                <a:solidFill>
                  <a:srgbClr val="FF0000"/>
                </a:solidFill>
                <a:latin typeface="Times New Roman" panose="02020603050405020304" pitchFamily="18" charset="0"/>
                <a:cs typeface="Times New Roman" panose="02020603050405020304" pitchFamily="18" charset="0"/>
              </a:rPr>
              <a:t>n</a:t>
            </a:r>
            <a:r>
              <a:rPr lang="en-US" sz="2000" dirty="0" smtClean="0">
                <a:solidFill>
                  <a:srgbClr val="FF0000"/>
                </a:solidFill>
                <a:latin typeface="Times New Roman" panose="02020603050405020304" pitchFamily="18" charset="0"/>
                <a:cs typeface="Times New Roman" panose="02020603050405020304" pitchFamily="18" charset="0"/>
              </a:rPr>
              <a:t>-Propyl </a:t>
            </a:r>
            <a:r>
              <a:rPr lang="en-US" sz="2000" dirty="0">
                <a:solidFill>
                  <a:srgbClr val="FF0000"/>
                </a:solidFill>
                <a:latin typeface="Times New Roman" panose="02020603050405020304" pitchFamily="18" charset="0"/>
                <a:cs typeface="Times New Roman" panose="02020603050405020304" pitchFamily="18" charset="0"/>
              </a:rPr>
              <a:t>alcohol </a:t>
            </a:r>
            <a:r>
              <a:rPr lang="en-US" sz="2000" dirty="0" smtClean="0">
                <a:solidFill>
                  <a:srgbClr val="FF0000"/>
                </a:solidFill>
                <a:latin typeface="Times New Roman" panose="02020603050405020304" pitchFamily="18" charset="0"/>
                <a:cs typeface="Times New Roman" panose="02020603050405020304" pitchFamily="18" charset="0"/>
              </a:rPr>
              <a:t>                         Propan-1-ol</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CH</a:t>
            </a:r>
            <a:r>
              <a:rPr lang="en-US" sz="2000" baseline="-25000" dirty="0" smtClean="0">
                <a:latin typeface="Times New Roman" panose="02020603050405020304" pitchFamily="18" charset="0"/>
                <a:cs typeface="Times New Roman" panose="02020603050405020304" pitchFamily="18" charset="0"/>
              </a:rPr>
              <a:t>3</a:t>
            </a:r>
            <a:r>
              <a:rPr lang="en-US" sz="2000" dirty="0" smtClean="0">
                <a:latin typeface="Times New Roman" panose="02020603050405020304" pitchFamily="18" charset="0"/>
                <a:cs typeface="Times New Roman" panose="02020603050405020304" pitchFamily="18" charset="0"/>
              </a:rPr>
              <a:t>-CH(OH)-CH</a:t>
            </a:r>
            <a:r>
              <a:rPr lang="en-US" sz="2000" baseline="-25000" dirty="0" smtClean="0">
                <a:latin typeface="Times New Roman" panose="02020603050405020304" pitchFamily="18" charset="0"/>
                <a:cs typeface="Times New Roman" panose="02020603050405020304" pitchFamily="18" charset="0"/>
              </a:rPr>
              <a:t>3</a:t>
            </a:r>
            <a:r>
              <a:rPr lang="en-US" sz="2000" dirty="0" smtClean="0">
                <a:latin typeface="Times New Roman" panose="02020603050405020304" pitchFamily="18" charset="0"/>
                <a:cs typeface="Times New Roman" panose="02020603050405020304" pitchFamily="18" charset="0"/>
              </a:rPr>
              <a:t>                                     Isopropyl </a:t>
            </a:r>
            <a:r>
              <a:rPr lang="en-US" sz="2000" dirty="0">
                <a:latin typeface="Times New Roman" panose="02020603050405020304" pitchFamily="18" charset="0"/>
                <a:cs typeface="Times New Roman" panose="02020603050405020304" pitchFamily="18" charset="0"/>
              </a:rPr>
              <a:t>alcohol </a:t>
            </a:r>
            <a:r>
              <a:rPr lang="en-US" sz="2000" dirty="0" smtClean="0">
                <a:latin typeface="Times New Roman" panose="02020603050405020304" pitchFamily="18" charset="0"/>
                <a:cs typeface="Times New Roman" panose="02020603050405020304" pitchFamily="18" charset="0"/>
              </a:rPr>
              <a:t>                        Propan-2-ol</a:t>
            </a:r>
            <a:br>
              <a:rPr lang="en-US" sz="2000" dirty="0" smtClean="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smtClean="0">
                <a:solidFill>
                  <a:srgbClr val="00B050"/>
                </a:solidFill>
                <a:latin typeface="Times New Roman" panose="02020603050405020304" pitchFamily="18" charset="0"/>
                <a:cs typeface="Times New Roman" panose="02020603050405020304" pitchFamily="18" charset="0"/>
              </a:rPr>
              <a:t>CH</a:t>
            </a:r>
            <a:r>
              <a:rPr lang="en-US" sz="2000" baseline="-25000" dirty="0" smtClean="0">
                <a:solidFill>
                  <a:srgbClr val="00B050"/>
                </a:solidFill>
                <a:latin typeface="Times New Roman" panose="02020603050405020304" pitchFamily="18" charset="0"/>
                <a:cs typeface="Times New Roman" panose="02020603050405020304" pitchFamily="18" charset="0"/>
              </a:rPr>
              <a:t>3</a:t>
            </a:r>
            <a:r>
              <a:rPr lang="en-US" sz="2000" dirty="0" smtClean="0">
                <a:solidFill>
                  <a:srgbClr val="00B050"/>
                </a:solidFill>
                <a:latin typeface="Times New Roman" panose="02020603050405020304" pitchFamily="18" charset="0"/>
                <a:cs typeface="Times New Roman" panose="02020603050405020304" pitchFamily="18" charset="0"/>
              </a:rPr>
              <a:t>–CH</a:t>
            </a:r>
            <a:r>
              <a:rPr lang="en-US" sz="2000" baseline="-25000" dirty="0" smtClean="0">
                <a:solidFill>
                  <a:srgbClr val="00B050"/>
                </a:solidFill>
                <a:latin typeface="Times New Roman" panose="02020603050405020304" pitchFamily="18" charset="0"/>
                <a:cs typeface="Times New Roman" panose="02020603050405020304" pitchFamily="18" charset="0"/>
              </a:rPr>
              <a:t>2</a:t>
            </a:r>
            <a:r>
              <a:rPr lang="en-US" sz="2000" dirty="0" smtClean="0">
                <a:solidFill>
                  <a:srgbClr val="00B050"/>
                </a:solidFill>
                <a:latin typeface="Times New Roman" panose="02020603050405020304" pitchFamily="18" charset="0"/>
                <a:cs typeface="Times New Roman" panose="02020603050405020304" pitchFamily="18" charset="0"/>
              </a:rPr>
              <a:t>–CH</a:t>
            </a:r>
            <a:r>
              <a:rPr lang="en-US" sz="2000" baseline="-25000" dirty="0" smtClean="0">
                <a:solidFill>
                  <a:srgbClr val="00B050"/>
                </a:solidFill>
                <a:latin typeface="Times New Roman" panose="02020603050405020304" pitchFamily="18" charset="0"/>
                <a:cs typeface="Times New Roman" panose="02020603050405020304" pitchFamily="18" charset="0"/>
              </a:rPr>
              <a:t>2</a:t>
            </a:r>
            <a:r>
              <a:rPr lang="en-US" sz="2000" dirty="0" smtClean="0">
                <a:solidFill>
                  <a:srgbClr val="00B050"/>
                </a:solidFill>
                <a:latin typeface="Times New Roman" panose="02020603050405020304" pitchFamily="18" charset="0"/>
                <a:cs typeface="Times New Roman" panose="02020603050405020304" pitchFamily="18" charset="0"/>
              </a:rPr>
              <a:t>–CH</a:t>
            </a:r>
            <a:r>
              <a:rPr lang="en-US" sz="2000" baseline="-25000" dirty="0" smtClean="0">
                <a:solidFill>
                  <a:srgbClr val="00B050"/>
                </a:solidFill>
                <a:latin typeface="Times New Roman" panose="02020603050405020304" pitchFamily="18" charset="0"/>
                <a:cs typeface="Times New Roman" panose="02020603050405020304" pitchFamily="18" charset="0"/>
              </a:rPr>
              <a:t>2</a:t>
            </a:r>
            <a:r>
              <a:rPr lang="en-US" sz="2000" dirty="0" smtClean="0">
                <a:solidFill>
                  <a:srgbClr val="00B050"/>
                </a:solidFill>
                <a:latin typeface="Times New Roman" panose="02020603050405020304" pitchFamily="18" charset="0"/>
                <a:cs typeface="Times New Roman" panose="02020603050405020304" pitchFamily="18" charset="0"/>
              </a:rPr>
              <a:t>–OH                          </a:t>
            </a:r>
            <a:r>
              <a:rPr lang="en-US" sz="2000" i="1" dirty="0" smtClean="0">
                <a:solidFill>
                  <a:srgbClr val="00B050"/>
                </a:solidFill>
                <a:latin typeface="Times New Roman" panose="02020603050405020304" pitchFamily="18" charset="0"/>
                <a:cs typeface="Times New Roman" panose="02020603050405020304" pitchFamily="18" charset="0"/>
              </a:rPr>
              <a:t>n</a:t>
            </a:r>
            <a:r>
              <a:rPr lang="en-US" sz="2000" dirty="0" smtClean="0">
                <a:solidFill>
                  <a:srgbClr val="00B050"/>
                </a:solidFill>
                <a:latin typeface="Times New Roman" panose="02020603050405020304" pitchFamily="18" charset="0"/>
                <a:cs typeface="Times New Roman" panose="02020603050405020304" pitchFamily="18" charset="0"/>
              </a:rPr>
              <a:t>-Butyl </a:t>
            </a:r>
            <a:r>
              <a:rPr lang="en-US" sz="2000" dirty="0">
                <a:solidFill>
                  <a:srgbClr val="00B050"/>
                </a:solidFill>
                <a:latin typeface="Times New Roman" panose="02020603050405020304" pitchFamily="18" charset="0"/>
                <a:cs typeface="Times New Roman" panose="02020603050405020304" pitchFamily="18" charset="0"/>
              </a:rPr>
              <a:t>alcohol </a:t>
            </a:r>
            <a:r>
              <a:rPr lang="en-US" sz="2000" dirty="0" smtClean="0">
                <a:solidFill>
                  <a:srgbClr val="00B050"/>
                </a:solidFill>
                <a:latin typeface="Times New Roman" panose="02020603050405020304" pitchFamily="18" charset="0"/>
                <a:cs typeface="Times New Roman" panose="02020603050405020304" pitchFamily="18" charset="0"/>
              </a:rPr>
              <a:t>                           Butan-1-ol</a:t>
            </a:r>
            <a:br>
              <a:rPr lang="en-US" sz="2000" dirty="0" smtClean="0">
                <a:solidFill>
                  <a:srgbClr val="00B050"/>
                </a:solidFill>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r>
              <a:rPr lang="en-US" sz="2000" dirty="0" smtClean="0">
                <a:solidFill>
                  <a:srgbClr val="7030A0"/>
                </a:solidFill>
                <a:latin typeface="Times New Roman" panose="02020603050405020304" pitchFamily="18" charset="0"/>
                <a:cs typeface="Times New Roman" panose="02020603050405020304" pitchFamily="18" charset="0"/>
              </a:rPr>
              <a:t>CH</a:t>
            </a:r>
            <a:r>
              <a:rPr lang="en-US" sz="2000" baseline="-25000" dirty="0" smtClean="0">
                <a:solidFill>
                  <a:srgbClr val="7030A0"/>
                </a:solidFill>
                <a:latin typeface="Times New Roman" panose="02020603050405020304" pitchFamily="18" charset="0"/>
                <a:cs typeface="Times New Roman" panose="02020603050405020304" pitchFamily="18" charset="0"/>
              </a:rPr>
              <a:t>3</a:t>
            </a:r>
            <a:r>
              <a:rPr lang="en-US" sz="2000" dirty="0" smtClean="0">
                <a:solidFill>
                  <a:srgbClr val="7030A0"/>
                </a:solidFill>
                <a:latin typeface="Times New Roman" panose="02020603050405020304" pitchFamily="18" charset="0"/>
                <a:cs typeface="Times New Roman" panose="02020603050405020304" pitchFamily="18" charset="0"/>
              </a:rPr>
              <a:t>–CH</a:t>
            </a:r>
            <a:r>
              <a:rPr lang="en-US" sz="2000" baseline="-25000" dirty="0" smtClean="0">
                <a:solidFill>
                  <a:srgbClr val="7030A0"/>
                </a:solidFill>
                <a:latin typeface="Times New Roman" panose="02020603050405020304" pitchFamily="18" charset="0"/>
                <a:cs typeface="Times New Roman" panose="02020603050405020304" pitchFamily="18" charset="0"/>
              </a:rPr>
              <a:t>2</a:t>
            </a:r>
            <a:r>
              <a:rPr lang="en-US" sz="2000" dirty="0" smtClean="0">
                <a:solidFill>
                  <a:srgbClr val="7030A0"/>
                </a:solidFill>
                <a:latin typeface="Times New Roman" panose="02020603050405020304" pitchFamily="18" charset="0"/>
                <a:cs typeface="Times New Roman" panose="02020603050405020304" pitchFamily="18" charset="0"/>
              </a:rPr>
              <a:t>–CH(CH</a:t>
            </a:r>
            <a:r>
              <a:rPr lang="en-US" sz="2000" baseline="-25000" dirty="0" smtClean="0">
                <a:solidFill>
                  <a:srgbClr val="7030A0"/>
                </a:solidFill>
                <a:latin typeface="Times New Roman" panose="02020603050405020304" pitchFamily="18" charset="0"/>
                <a:cs typeface="Times New Roman" panose="02020603050405020304" pitchFamily="18" charset="0"/>
              </a:rPr>
              <a:t>3</a:t>
            </a:r>
            <a:r>
              <a:rPr lang="en-US" sz="2000" dirty="0" smtClean="0">
                <a:solidFill>
                  <a:srgbClr val="7030A0"/>
                </a:solidFill>
                <a:latin typeface="Times New Roman" panose="02020603050405020304" pitchFamily="18" charset="0"/>
                <a:cs typeface="Times New Roman" panose="02020603050405020304" pitchFamily="18" charset="0"/>
              </a:rPr>
              <a:t>)–OH                         </a:t>
            </a:r>
            <a:r>
              <a:rPr lang="en-US" sz="2000" i="1" dirty="0" smtClean="0">
                <a:solidFill>
                  <a:srgbClr val="7030A0"/>
                </a:solidFill>
                <a:latin typeface="Times New Roman" panose="02020603050405020304" pitchFamily="18" charset="0"/>
                <a:cs typeface="Times New Roman" panose="02020603050405020304" pitchFamily="18" charset="0"/>
              </a:rPr>
              <a:t>sec</a:t>
            </a:r>
            <a:r>
              <a:rPr lang="en-US" sz="2000" dirty="0" smtClean="0">
                <a:solidFill>
                  <a:srgbClr val="7030A0"/>
                </a:solidFill>
                <a:latin typeface="Times New Roman" panose="02020603050405020304" pitchFamily="18" charset="0"/>
                <a:cs typeface="Times New Roman" panose="02020603050405020304" pitchFamily="18" charset="0"/>
              </a:rPr>
              <a:t>-Butyl </a:t>
            </a:r>
            <a:r>
              <a:rPr lang="en-US" sz="2000" dirty="0">
                <a:solidFill>
                  <a:srgbClr val="7030A0"/>
                </a:solidFill>
                <a:latin typeface="Times New Roman" panose="02020603050405020304" pitchFamily="18" charset="0"/>
                <a:cs typeface="Times New Roman" panose="02020603050405020304" pitchFamily="18" charset="0"/>
              </a:rPr>
              <a:t>alcohol </a:t>
            </a:r>
            <a:r>
              <a:rPr lang="en-US" sz="2000" dirty="0" smtClean="0">
                <a:solidFill>
                  <a:srgbClr val="7030A0"/>
                </a:solidFill>
                <a:latin typeface="Times New Roman" panose="02020603050405020304" pitchFamily="18" charset="0"/>
                <a:cs typeface="Times New Roman" panose="02020603050405020304" pitchFamily="18" charset="0"/>
              </a:rPr>
              <a:t>                        Butan-2-ol</a:t>
            </a:r>
            <a:br>
              <a:rPr lang="en-US" sz="2000" dirty="0" smtClean="0">
                <a:solidFill>
                  <a:srgbClr val="7030A0"/>
                </a:solidFill>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r>
              <a:rPr lang="en-US" sz="2000" dirty="0" smtClean="0">
                <a:solidFill>
                  <a:srgbClr val="C00000"/>
                </a:solidFill>
                <a:latin typeface="Times New Roman" panose="02020603050405020304" pitchFamily="18" charset="0"/>
                <a:cs typeface="Times New Roman" panose="02020603050405020304" pitchFamily="18" charset="0"/>
              </a:rPr>
              <a:t>CH3–CH(CH</a:t>
            </a:r>
            <a:r>
              <a:rPr lang="en-US" sz="2000" baseline="-25000" dirty="0" smtClean="0">
                <a:solidFill>
                  <a:srgbClr val="C00000"/>
                </a:solidFill>
                <a:latin typeface="Times New Roman" panose="02020603050405020304" pitchFamily="18" charset="0"/>
                <a:cs typeface="Times New Roman" panose="02020603050405020304" pitchFamily="18" charset="0"/>
              </a:rPr>
              <a:t>3</a:t>
            </a:r>
            <a:r>
              <a:rPr lang="en-US" sz="2000" dirty="0" smtClean="0">
                <a:solidFill>
                  <a:srgbClr val="C00000"/>
                </a:solidFill>
                <a:latin typeface="Times New Roman" panose="02020603050405020304" pitchFamily="18" charset="0"/>
                <a:cs typeface="Times New Roman" panose="02020603050405020304" pitchFamily="18" charset="0"/>
              </a:rPr>
              <a:t>)–CH</a:t>
            </a:r>
            <a:r>
              <a:rPr lang="en-US" sz="2000" baseline="-25000" dirty="0" smtClean="0">
                <a:solidFill>
                  <a:srgbClr val="C00000"/>
                </a:solidFill>
                <a:latin typeface="Times New Roman" panose="02020603050405020304" pitchFamily="18" charset="0"/>
                <a:cs typeface="Times New Roman" panose="02020603050405020304" pitchFamily="18" charset="0"/>
              </a:rPr>
              <a:t>2</a:t>
            </a:r>
            <a:r>
              <a:rPr lang="en-US" sz="2000" dirty="0" smtClean="0">
                <a:solidFill>
                  <a:srgbClr val="C00000"/>
                </a:solidFill>
                <a:latin typeface="Times New Roman" panose="02020603050405020304" pitchFamily="18" charset="0"/>
                <a:cs typeface="Times New Roman" panose="02020603050405020304" pitchFamily="18" charset="0"/>
              </a:rPr>
              <a:t>–OH                        Isobutyl </a:t>
            </a:r>
            <a:r>
              <a:rPr lang="en-US" sz="2000" dirty="0">
                <a:solidFill>
                  <a:srgbClr val="C00000"/>
                </a:solidFill>
                <a:latin typeface="Times New Roman" panose="02020603050405020304" pitchFamily="18" charset="0"/>
                <a:cs typeface="Times New Roman" panose="02020603050405020304" pitchFamily="18" charset="0"/>
              </a:rPr>
              <a:t>alcohol </a:t>
            </a:r>
            <a:r>
              <a:rPr lang="en-US" sz="2000" dirty="0" smtClean="0">
                <a:solidFill>
                  <a:srgbClr val="C00000"/>
                </a:solidFill>
                <a:latin typeface="Times New Roman" panose="02020603050405020304" pitchFamily="18" charset="0"/>
                <a:cs typeface="Times New Roman" panose="02020603050405020304" pitchFamily="18" charset="0"/>
              </a:rPr>
              <a:t>                          2-Methylpropan-1-ol</a:t>
            </a:r>
            <a:br>
              <a:rPr lang="en-US" sz="2000" dirty="0" smtClean="0">
                <a:solidFill>
                  <a:srgbClr val="C00000"/>
                </a:solidFill>
                <a:latin typeface="Times New Roman" panose="02020603050405020304" pitchFamily="18" charset="0"/>
                <a:cs typeface="Times New Roman" panose="02020603050405020304" pitchFamily="18" charset="0"/>
              </a:rPr>
            </a:br>
            <a:r>
              <a:rPr lang="en-US" sz="2000" dirty="0">
                <a:solidFill>
                  <a:srgbClr val="C00000"/>
                </a:solidFill>
                <a:latin typeface="Times New Roman" panose="02020603050405020304" pitchFamily="18" charset="0"/>
                <a:cs typeface="Times New Roman" panose="02020603050405020304" pitchFamily="18" charset="0"/>
              </a:rPr>
              <a:t/>
            </a:r>
            <a:br>
              <a:rPr lang="en-US" sz="2000" dirty="0">
                <a:solidFill>
                  <a:srgbClr val="C00000"/>
                </a:solidFill>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(CH</a:t>
            </a:r>
            <a:r>
              <a:rPr lang="en-US" sz="2000" baseline="-25000" dirty="0" smtClean="0">
                <a:latin typeface="Times New Roman" panose="02020603050405020304" pitchFamily="18" charset="0"/>
                <a:cs typeface="Times New Roman" panose="02020603050405020304" pitchFamily="18" charset="0"/>
              </a:rPr>
              <a:t>3</a:t>
            </a:r>
            <a:r>
              <a:rPr lang="en-US" sz="2000" dirty="0" smtClean="0">
                <a:latin typeface="Times New Roman" panose="02020603050405020304" pitchFamily="18" charset="0"/>
                <a:cs typeface="Times New Roman" panose="02020603050405020304" pitchFamily="18" charset="0"/>
              </a:rPr>
              <a:t>)</a:t>
            </a:r>
            <a:r>
              <a:rPr lang="en-US" sz="2000" baseline="-25000" dirty="0" smtClean="0">
                <a:latin typeface="Times New Roman" panose="02020603050405020304" pitchFamily="18" charset="0"/>
                <a:cs typeface="Times New Roman" panose="02020603050405020304" pitchFamily="18" charset="0"/>
              </a:rPr>
              <a:t>3</a:t>
            </a:r>
            <a:r>
              <a:rPr lang="en-US" sz="2000" dirty="0" smtClean="0">
                <a:latin typeface="Times New Roman" panose="02020603050405020304" pitchFamily="18" charset="0"/>
                <a:cs typeface="Times New Roman" panose="02020603050405020304" pitchFamily="18" charset="0"/>
              </a:rPr>
              <a:t>C–OH                                            </a:t>
            </a:r>
            <a:r>
              <a:rPr lang="en-US" sz="2000" i="1" dirty="0" err="1" smtClean="0">
                <a:latin typeface="Times New Roman" panose="02020603050405020304" pitchFamily="18" charset="0"/>
                <a:cs typeface="Times New Roman" panose="02020603050405020304" pitchFamily="18" charset="0"/>
              </a:rPr>
              <a:t>tert</a:t>
            </a:r>
            <a:r>
              <a:rPr lang="en-US" sz="2000" dirty="0" smtClean="0">
                <a:latin typeface="Times New Roman" panose="02020603050405020304" pitchFamily="18" charset="0"/>
                <a:cs typeface="Times New Roman" panose="02020603050405020304" pitchFamily="18" charset="0"/>
              </a:rPr>
              <a:t>-Butyl </a:t>
            </a:r>
            <a:r>
              <a:rPr lang="en-US" sz="2000" dirty="0">
                <a:latin typeface="Times New Roman" panose="02020603050405020304" pitchFamily="18" charset="0"/>
                <a:cs typeface="Times New Roman" panose="02020603050405020304" pitchFamily="18" charset="0"/>
              </a:rPr>
              <a:t>alcohol </a:t>
            </a:r>
            <a:r>
              <a:rPr lang="en-US" sz="2000" dirty="0" smtClean="0">
                <a:latin typeface="Times New Roman" panose="02020603050405020304" pitchFamily="18" charset="0"/>
                <a:cs typeface="Times New Roman" panose="02020603050405020304" pitchFamily="18" charset="0"/>
              </a:rPr>
              <a:t>                       2-Methylpropan-2-ol</a:t>
            </a:r>
            <a:br>
              <a:rPr lang="en-US" sz="2000" dirty="0" smtClean="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 </a:t>
            </a:r>
            <a:r>
              <a:rPr lang="en-US" sz="2000" dirty="0" smtClean="0">
                <a:solidFill>
                  <a:srgbClr val="00B0F0"/>
                </a:solidFill>
                <a:latin typeface="Times New Roman" panose="02020603050405020304" pitchFamily="18" charset="0"/>
                <a:cs typeface="Times New Roman" panose="02020603050405020304" pitchFamily="18" charset="0"/>
              </a:rPr>
              <a:t>HO-CH</a:t>
            </a:r>
            <a:r>
              <a:rPr lang="en-US" sz="2000" baseline="-25000" dirty="0" smtClean="0">
                <a:solidFill>
                  <a:srgbClr val="00B0F0"/>
                </a:solidFill>
                <a:latin typeface="Times New Roman" panose="02020603050405020304" pitchFamily="18" charset="0"/>
                <a:cs typeface="Times New Roman" panose="02020603050405020304" pitchFamily="18" charset="0"/>
              </a:rPr>
              <a:t>2</a:t>
            </a:r>
            <a:r>
              <a:rPr lang="en-US" sz="2000" dirty="0" smtClean="0">
                <a:solidFill>
                  <a:srgbClr val="00B0F0"/>
                </a:solidFill>
                <a:latin typeface="Times New Roman" panose="02020603050405020304" pitchFamily="18" charset="0"/>
                <a:cs typeface="Times New Roman" panose="02020603050405020304" pitchFamily="18" charset="0"/>
              </a:rPr>
              <a:t>-CH(OH)-CH</a:t>
            </a:r>
            <a:r>
              <a:rPr lang="en-US" sz="2000" baseline="-25000" dirty="0" smtClean="0">
                <a:solidFill>
                  <a:srgbClr val="00B0F0"/>
                </a:solidFill>
                <a:latin typeface="Times New Roman" panose="02020603050405020304" pitchFamily="18" charset="0"/>
                <a:cs typeface="Times New Roman" panose="02020603050405020304" pitchFamily="18" charset="0"/>
              </a:rPr>
              <a:t>2</a:t>
            </a:r>
            <a:r>
              <a:rPr lang="en-US" sz="2000" dirty="0" smtClean="0">
                <a:solidFill>
                  <a:srgbClr val="00B0F0"/>
                </a:solidFill>
                <a:latin typeface="Times New Roman" panose="02020603050405020304" pitchFamily="18" charset="0"/>
                <a:cs typeface="Times New Roman" panose="02020603050405020304" pitchFamily="18" charset="0"/>
              </a:rPr>
              <a:t>-OH                     </a:t>
            </a:r>
            <a:r>
              <a:rPr lang="it-IT" sz="2000" dirty="0" smtClean="0">
                <a:solidFill>
                  <a:srgbClr val="00B0F0"/>
                </a:solidFill>
                <a:latin typeface="Times New Roman" panose="02020603050405020304" pitchFamily="18" charset="0"/>
                <a:cs typeface="Times New Roman" panose="02020603050405020304" pitchFamily="18" charset="0"/>
              </a:rPr>
              <a:t>Glycerol                                       Propane </a:t>
            </a:r>
            <a:r>
              <a:rPr lang="it-IT" sz="2000" dirty="0">
                <a:solidFill>
                  <a:srgbClr val="00B0F0"/>
                </a:solidFill>
                <a:latin typeface="Times New Roman" panose="02020603050405020304" pitchFamily="18" charset="0"/>
                <a:cs typeface="Times New Roman" panose="02020603050405020304" pitchFamily="18" charset="0"/>
              </a:rPr>
              <a:t>-1, 2, </a:t>
            </a:r>
            <a:r>
              <a:rPr lang="it-IT" sz="2000" dirty="0" smtClean="0">
                <a:solidFill>
                  <a:srgbClr val="00B0F0"/>
                </a:solidFill>
                <a:latin typeface="Times New Roman" panose="02020603050405020304" pitchFamily="18" charset="0"/>
                <a:cs typeface="Times New Roman" panose="02020603050405020304" pitchFamily="18" charset="0"/>
              </a:rPr>
              <a:t>3-triol</a:t>
            </a:r>
            <a:br>
              <a:rPr lang="it-IT" sz="2000" dirty="0" smtClean="0">
                <a:solidFill>
                  <a:srgbClr val="00B0F0"/>
                </a:solidFill>
                <a:latin typeface="Times New Roman" panose="02020603050405020304" pitchFamily="18" charset="0"/>
                <a:cs typeface="Times New Roman" panose="02020603050405020304" pitchFamily="18" charset="0"/>
              </a:rPr>
            </a:br>
            <a:r>
              <a:rPr lang="it-IT" sz="2000" dirty="0">
                <a:latin typeface="Times New Roman" panose="02020603050405020304" pitchFamily="18" charset="0"/>
                <a:cs typeface="Times New Roman" panose="02020603050405020304" pitchFamily="18" charset="0"/>
              </a:rPr>
              <a:t/>
            </a:r>
            <a:br>
              <a:rPr lang="it-IT"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Cyclic alcohols are named using the prefix </a:t>
            </a:r>
            <a:r>
              <a:rPr lang="en-US" sz="2000" dirty="0" err="1">
                <a:latin typeface="Times New Roman" panose="02020603050405020304" pitchFamily="18" charset="0"/>
                <a:cs typeface="Times New Roman" panose="02020603050405020304" pitchFamily="18" charset="0"/>
              </a:rPr>
              <a:t>cyclo</a:t>
            </a:r>
            <a:r>
              <a:rPr lang="en-US" sz="2000" dirty="0">
                <a:latin typeface="Times New Roman" panose="02020603050405020304" pitchFamily="18" charset="0"/>
                <a:cs typeface="Times New Roman" panose="02020603050405020304" pitchFamily="18" charset="0"/>
              </a:rPr>
              <a:t> and considering</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2129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99461"/>
          </a:xfrm>
        </p:spPr>
        <p:txBody>
          <a:bodyPr>
            <a:normAutofit/>
          </a:bodyPr>
          <a:lstStyle/>
          <a:p>
            <a:r>
              <a:rPr lang="en-US" dirty="0">
                <a:solidFill>
                  <a:srgbClr val="00B0F0"/>
                </a:solidFill>
                <a:latin typeface="Times New Roman" panose="02020603050405020304" pitchFamily="18" charset="0"/>
                <a:cs typeface="Times New Roman" panose="02020603050405020304" pitchFamily="18" charset="0"/>
              </a:rPr>
              <a:t>Cyclic alcohols are named using the prefix </a:t>
            </a:r>
            <a:r>
              <a:rPr lang="en-US" dirty="0" err="1">
                <a:solidFill>
                  <a:srgbClr val="00B0F0"/>
                </a:solidFill>
                <a:latin typeface="Times New Roman" panose="02020603050405020304" pitchFamily="18" charset="0"/>
                <a:cs typeface="Times New Roman" panose="02020603050405020304" pitchFamily="18" charset="0"/>
              </a:rPr>
              <a:t>cyclo</a:t>
            </a:r>
            <a:r>
              <a:rPr lang="en-US" dirty="0">
                <a:solidFill>
                  <a:srgbClr val="00B0F0"/>
                </a:solidFill>
                <a:latin typeface="Times New Roman" panose="02020603050405020304" pitchFamily="18" charset="0"/>
                <a:cs typeface="Times New Roman" panose="02020603050405020304" pitchFamily="18" charset="0"/>
              </a:rPr>
              <a:t> and </a:t>
            </a:r>
            <a:r>
              <a:rPr lang="en-US" dirty="0" smtClean="0">
                <a:solidFill>
                  <a:srgbClr val="00B0F0"/>
                </a:solidFill>
                <a:latin typeface="Times New Roman" panose="02020603050405020304" pitchFamily="18" charset="0"/>
                <a:cs typeface="Times New Roman" panose="02020603050405020304" pitchFamily="18" charset="0"/>
              </a:rPr>
              <a:t>considering the </a:t>
            </a:r>
            <a:r>
              <a:rPr lang="en-US" dirty="0">
                <a:solidFill>
                  <a:srgbClr val="00B0F0"/>
                </a:solidFill>
                <a:latin typeface="Times New Roman" panose="02020603050405020304" pitchFamily="18" charset="0"/>
                <a:cs typeface="Times New Roman" panose="02020603050405020304" pitchFamily="18" charset="0"/>
              </a:rPr>
              <a:t>—OH group attached to C–1</a:t>
            </a:r>
            <a:r>
              <a:rPr lang="en-US" dirty="0" smtClean="0">
                <a:solidFill>
                  <a:srgbClr val="00B0F0"/>
                </a:solidFill>
                <a:latin typeface="Times New Roman" panose="02020603050405020304" pitchFamily="18" charset="0"/>
                <a:cs typeface="Times New Roman" panose="02020603050405020304" pitchFamily="18" charset="0"/>
              </a:rPr>
              <a:t>.</a:t>
            </a:r>
            <a:br>
              <a:rPr lang="en-US" dirty="0" smtClean="0">
                <a:solidFill>
                  <a:srgbClr val="00B0F0"/>
                </a:solidFill>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OH                                 </a:t>
            </a:r>
            <a:r>
              <a:rPr lang="en-US" dirty="0" err="1" smtClean="0">
                <a:latin typeface="Times New Roman" panose="02020603050405020304" pitchFamily="18" charset="0"/>
                <a:cs typeface="Times New Roman" panose="02020603050405020304" pitchFamily="18" charset="0"/>
              </a:rPr>
              <a:t>OH</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CH</a:t>
            </a:r>
            <a:r>
              <a:rPr lang="en-US" baseline="-25000" dirty="0" smtClean="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err="1">
                <a:solidFill>
                  <a:srgbClr val="FF0000"/>
                </a:solidFill>
                <a:latin typeface="Times New Roman" panose="02020603050405020304" pitchFamily="18" charset="0"/>
                <a:cs typeface="Times New Roman" panose="02020603050405020304" pitchFamily="18" charset="0"/>
              </a:rPr>
              <a:t>Cyclohexanol</a:t>
            </a:r>
            <a:r>
              <a:rPr lang="en-US" dirty="0">
                <a:solidFill>
                  <a:srgbClr val="FF0000"/>
                </a:solidFill>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             2-Methylcyclopentanol</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Hexagon 2"/>
          <p:cNvSpPr/>
          <p:nvPr/>
        </p:nvSpPr>
        <p:spPr>
          <a:xfrm rot="5400000">
            <a:off x="1430448" y="3847723"/>
            <a:ext cx="1060704" cy="914400"/>
          </a:xfrm>
          <a:prstGeom prst="hexag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 name="Straight Connector 4"/>
          <p:cNvCxnSpPr>
            <a:endCxn id="3" idx="3"/>
          </p:cNvCxnSpPr>
          <p:nvPr/>
        </p:nvCxnSpPr>
        <p:spPr>
          <a:xfrm>
            <a:off x="1960800" y="3576119"/>
            <a:ext cx="0" cy="198452"/>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7373264" y="3576119"/>
            <a:ext cx="0" cy="198452"/>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flipH="1">
            <a:off x="7965875" y="4001632"/>
            <a:ext cx="82657" cy="199176"/>
          </a:xfrm>
          <a:prstGeom prst="line">
            <a:avLst/>
          </a:prstGeom>
        </p:spPr>
        <p:style>
          <a:lnRef idx="1">
            <a:schemeClr val="dk1"/>
          </a:lnRef>
          <a:fillRef idx="0">
            <a:schemeClr val="dk1"/>
          </a:fillRef>
          <a:effectRef idx="0">
            <a:schemeClr val="dk1"/>
          </a:effectRef>
          <a:fontRef idx="minor">
            <a:schemeClr val="tx1"/>
          </a:fontRef>
        </p:style>
      </p:cxnSp>
      <p:sp>
        <p:nvSpPr>
          <p:cNvPr id="14" name="Regular Pentagon 13"/>
          <p:cNvSpPr/>
          <p:nvPr/>
        </p:nvSpPr>
        <p:spPr>
          <a:xfrm flipH="1">
            <a:off x="6780653" y="3761715"/>
            <a:ext cx="1185222" cy="1086416"/>
          </a:xfrm>
          <a:prstGeom prst="pentag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81667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0000"/>
                </a:solidFill>
                <a:latin typeface="Times New Roman" panose="02020603050405020304" pitchFamily="18" charset="0"/>
                <a:cs typeface="Times New Roman" panose="02020603050405020304" pitchFamily="18" charset="0"/>
              </a:rPr>
              <a:t>Give IUPAC names of the following compounds:</a:t>
            </a:r>
          </a:p>
        </p:txBody>
      </p:sp>
      <p:pic>
        <p:nvPicPr>
          <p:cNvPr id="4" name="Content Placeholder 3" descr="11.pdf - Adobe Acrobat Reader DC"/>
          <p:cNvPicPr>
            <a:picLocks noGrp="1" noChangeAspect="1"/>
          </p:cNvPicPr>
          <p:nvPr>
            <p:ph idx="1"/>
          </p:nvPr>
        </p:nvPicPr>
        <p:blipFill rotWithShape="1">
          <a:blip r:embed="rId2">
            <a:extLst>
              <a:ext uri="{28A0092B-C50C-407E-A947-70E740481C1C}">
                <a14:useLocalDpi xmlns:a14="http://schemas.microsoft.com/office/drawing/2010/main" val="0"/>
              </a:ext>
            </a:extLst>
          </a:blip>
          <a:srcRect l="16782" t="48648" r="20284" b="19723"/>
          <a:stretch/>
        </p:blipFill>
        <p:spPr>
          <a:xfrm>
            <a:off x="651850" y="1946495"/>
            <a:ext cx="10864158" cy="33316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58068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44445"/>
            <a:ext cx="10515600" cy="570367"/>
          </a:xfrm>
        </p:spPr>
        <p:txBody>
          <a:bodyPr>
            <a:normAutofit fontScale="90000"/>
          </a:bodyPr>
          <a:lstStyle/>
          <a:p>
            <a:pPr algn="ctr"/>
            <a:r>
              <a:rPr lang="en-US" sz="4000" dirty="0" smtClean="0">
                <a:solidFill>
                  <a:srgbClr val="FF0000"/>
                </a:solidFill>
                <a:latin typeface="Times New Roman" panose="02020603050405020304" pitchFamily="18" charset="0"/>
                <a:cs typeface="Times New Roman" panose="02020603050405020304" pitchFamily="18" charset="0"/>
              </a:rPr>
              <a:t>Structure of Functional Group</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831850" y="878187"/>
            <a:ext cx="10515600" cy="5211464"/>
          </a:xfrm>
        </p:spPr>
        <p:txBody>
          <a:bodyPr>
            <a:normAutofit/>
          </a:bodyPr>
          <a:lstStyle/>
          <a:p>
            <a:endParaRPr lang="en-US" dirty="0">
              <a:solidFill>
                <a:srgbClr val="000000"/>
              </a:solidFill>
              <a:latin typeface="Times New Roman" panose="02020603050405020304" pitchFamily="18" charset="0"/>
              <a:cs typeface="Times New Roman" panose="02020603050405020304" pitchFamily="18" charset="0"/>
            </a:endParaRPr>
          </a:p>
          <a:p>
            <a:r>
              <a:rPr lang="en-US" dirty="0">
                <a:solidFill>
                  <a:srgbClr val="00B050"/>
                </a:solidFill>
                <a:latin typeface="Times New Roman" panose="02020603050405020304" pitchFamily="18" charset="0"/>
                <a:cs typeface="Times New Roman" panose="02020603050405020304" pitchFamily="18" charset="0"/>
              </a:rPr>
              <a:t>In alcohols, the oxygen of the </a:t>
            </a:r>
            <a:r>
              <a:rPr lang="en-US" dirty="0">
                <a:solidFill>
                  <a:srgbClr val="7030A0"/>
                </a:solidFill>
                <a:latin typeface="Times New Roman" panose="02020603050405020304" pitchFamily="18" charset="0"/>
                <a:cs typeface="Times New Roman" panose="02020603050405020304" pitchFamily="18" charset="0"/>
              </a:rPr>
              <a:t>–OH </a:t>
            </a:r>
            <a:r>
              <a:rPr lang="en-US" dirty="0">
                <a:solidFill>
                  <a:srgbClr val="00B050"/>
                </a:solidFill>
                <a:latin typeface="Times New Roman" panose="02020603050405020304" pitchFamily="18" charset="0"/>
                <a:cs typeface="Times New Roman" panose="02020603050405020304" pitchFamily="18" charset="0"/>
              </a:rPr>
              <a:t>group is attached to carbon by </a:t>
            </a:r>
            <a:r>
              <a:rPr lang="en-US" dirty="0" smtClean="0">
                <a:solidFill>
                  <a:srgbClr val="00B050"/>
                </a:solidFill>
                <a:latin typeface="Times New Roman" panose="02020603050405020304" pitchFamily="18" charset="0"/>
                <a:cs typeface="Times New Roman" panose="02020603050405020304" pitchFamily="18" charset="0"/>
              </a:rPr>
              <a:t>a sigma (</a:t>
            </a:r>
            <a:r>
              <a:rPr lang="en-US" dirty="0">
                <a:solidFill>
                  <a:srgbClr val="00B050"/>
                </a:solidFill>
                <a:latin typeface="Times New Roman" panose="02020603050405020304" pitchFamily="18" charset="0"/>
                <a:cs typeface="Times New Roman" panose="02020603050405020304" pitchFamily="18" charset="0"/>
              </a:rPr>
              <a:t>σ</a:t>
            </a:r>
            <a:r>
              <a:rPr lang="en-US" dirty="0" smtClean="0">
                <a:solidFill>
                  <a:srgbClr val="00B050"/>
                </a:solidFill>
                <a:latin typeface="Times New Roman" panose="02020603050405020304" pitchFamily="18" charset="0"/>
                <a:cs typeface="Times New Roman" panose="02020603050405020304" pitchFamily="18" charset="0"/>
              </a:rPr>
              <a:t>) </a:t>
            </a:r>
            <a:r>
              <a:rPr lang="en-US" dirty="0">
                <a:solidFill>
                  <a:srgbClr val="00B050"/>
                </a:solidFill>
                <a:latin typeface="Times New Roman" panose="02020603050405020304" pitchFamily="18" charset="0"/>
                <a:cs typeface="Times New Roman" panose="02020603050405020304" pitchFamily="18" charset="0"/>
              </a:rPr>
              <a:t>bond formed by the overlap of a </a:t>
            </a:r>
            <a:r>
              <a:rPr lang="en-US" i="1" dirty="0" smtClean="0">
                <a:solidFill>
                  <a:srgbClr val="7030A0"/>
                </a:solidFill>
                <a:latin typeface="Times New Roman" panose="02020603050405020304" pitchFamily="18" charset="0"/>
                <a:cs typeface="Times New Roman" panose="02020603050405020304" pitchFamily="18" charset="0"/>
              </a:rPr>
              <a:t>sp</a:t>
            </a:r>
            <a:r>
              <a:rPr lang="en-US" i="1" baseline="30000" dirty="0" smtClean="0">
                <a:solidFill>
                  <a:srgbClr val="7030A0"/>
                </a:solidFill>
                <a:latin typeface="Times New Roman" panose="02020603050405020304" pitchFamily="18" charset="0"/>
                <a:cs typeface="Times New Roman" panose="02020603050405020304" pitchFamily="18" charset="0"/>
              </a:rPr>
              <a:t>3</a:t>
            </a:r>
            <a:r>
              <a:rPr lang="en-US" sz="800" dirty="0" smtClean="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hybridised</a:t>
            </a:r>
            <a:r>
              <a:rPr lang="en-US" dirty="0">
                <a:solidFill>
                  <a:srgbClr val="00B050"/>
                </a:solidFill>
                <a:latin typeface="Times New Roman" panose="02020603050405020304" pitchFamily="18" charset="0"/>
                <a:cs typeface="Times New Roman" panose="02020603050405020304" pitchFamily="18" charset="0"/>
              </a:rPr>
              <a:t> orbital </a:t>
            </a:r>
            <a:r>
              <a:rPr lang="en-US" dirty="0" smtClean="0">
                <a:solidFill>
                  <a:srgbClr val="00B050"/>
                </a:solidFill>
                <a:latin typeface="Times New Roman" panose="02020603050405020304" pitchFamily="18" charset="0"/>
                <a:cs typeface="Times New Roman" panose="02020603050405020304" pitchFamily="18" charset="0"/>
              </a:rPr>
              <a:t>of carbon </a:t>
            </a:r>
            <a:r>
              <a:rPr lang="en-US" dirty="0">
                <a:solidFill>
                  <a:srgbClr val="00B050"/>
                </a:solidFill>
                <a:latin typeface="Times New Roman" panose="02020603050405020304" pitchFamily="18" charset="0"/>
                <a:cs typeface="Times New Roman" panose="02020603050405020304" pitchFamily="18" charset="0"/>
              </a:rPr>
              <a:t>with a </a:t>
            </a:r>
            <a:r>
              <a:rPr lang="en-US" i="1" dirty="0" smtClean="0">
                <a:solidFill>
                  <a:srgbClr val="7030A0"/>
                </a:solidFill>
                <a:latin typeface="Times New Roman" panose="02020603050405020304" pitchFamily="18" charset="0"/>
                <a:cs typeface="Times New Roman" panose="02020603050405020304" pitchFamily="18" charset="0"/>
              </a:rPr>
              <a:t>sp</a:t>
            </a:r>
            <a:r>
              <a:rPr lang="en-US" i="1" baseline="30000" dirty="0" smtClean="0">
                <a:solidFill>
                  <a:srgbClr val="7030A0"/>
                </a:solidFill>
                <a:latin typeface="Times New Roman" panose="02020603050405020304" pitchFamily="18" charset="0"/>
                <a:cs typeface="Times New Roman" panose="02020603050405020304" pitchFamily="18" charset="0"/>
              </a:rPr>
              <a:t>3</a:t>
            </a:r>
            <a:r>
              <a:rPr lang="en-US" sz="800" dirty="0" smtClean="0">
                <a:solidFill>
                  <a:srgbClr val="7030A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hybridised</a:t>
            </a:r>
            <a:r>
              <a:rPr lang="en-US" dirty="0">
                <a:solidFill>
                  <a:srgbClr val="00B050"/>
                </a:solidFill>
                <a:latin typeface="Times New Roman" panose="02020603050405020304" pitchFamily="18" charset="0"/>
                <a:cs typeface="Times New Roman" panose="02020603050405020304" pitchFamily="18" charset="0"/>
              </a:rPr>
              <a:t> orbital of oxygen. </a:t>
            </a:r>
            <a:r>
              <a:rPr lang="en-US" dirty="0" smtClean="0">
                <a:solidFill>
                  <a:srgbClr val="00B050"/>
                </a:solidFill>
                <a:latin typeface="Times New Roman" panose="02020603050405020304" pitchFamily="18" charset="0"/>
                <a:cs typeface="Times New Roman" panose="02020603050405020304" pitchFamily="18" charset="0"/>
              </a:rPr>
              <a:t>Fig. depicts structural </a:t>
            </a:r>
            <a:r>
              <a:rPr lang="en-US" dirty="0">
                <a:solidFill>
                  <a:srgbClr val="00B050"/>
                </a:solidFill>
                <a:latin typeface="Times New Roman" panose="02020603050405020304" pitchFamily="18" charset="0"/>
                <a:cs typeface="Times New Roman" panose="02020603050405020304" pitchFamily="18" charset="0"/>
              </a:rPr>
              <a:t>aspects of </a:t>
            </a:r>
            <a:r>
              <a:rPr lang="en-US" dirty="0" smtClean="0">
                <a:solidFill>
                  <a:srgbClr val="00B050"/>
                </a:solidFill>
                <a:latin typeface="Times New Roman" panose="02020603050405020304" pitchFamily="18" charset="0"/>
                <a:cs typeface="Times New Roman" panose="02020603050405020304" pitchFamily="18" charset="0"/>
              </a:rPr>
              <a:t>methanol.</a:t>
            </a:r>
          </a:p>
          <a:p>
            <a:endParaRPr lang="en-US" dirty="0">
              <a:latin typeface="Times New Roman" panose="02020603050405020304" pitchFamily="18" charset="0"/>
              <a:cs typeface="Times New Roman" panose="02020603050405020304" pitchFamily="18" charset="0"/>
            </a:endParaRPr>
          </a:p>
        </p:txBody>
      </p:sp>
      <p:pic>
        <p:nvPicPr>
          <p:cNvPr id="4" name="Picture 3" descr="11.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26807" t="45876" r="55445" b="32733"/>
          <a:stretch/>
        </p:blipFill>
        <p:spPr>
          <a:xfrm>
            <a:off x="2716040" y="2906163"/>
            <a:ext cx="5069939" cy="2634558"/>
          </a:xfrm>
          <a:prstGeom prst="rect">
            <a:avLst/>
          </a:prstGeom>
        </p:spPr>
      </p:pic>
    </p:spTree>
    <p:extLst>
      <p:ext uri="{BB962C8B-B14F-4D97-AF65-F5344CB8AC3E}">
        <p14:creationId xmlns:p14="http://schemas.microsoft.com/office/powerpoint/2010/main" val="7907445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230"/>
            <a:ext cx="10515600" cy="6446067"/>
          </a:xfrm>
        </p:spPr>
        <p:txBody>
          <a:bodyPr>
            <a:noAutofit/>
          </a:bodyPr>
          <a:lstStyle/>
          <a:p>
            <a:r>
              <a:rPr lang="en-US" sz="3200" dirty="0">
                <a:solidFill>
                  <a:srgbClr val="0070C0"/>
                </a:solidFill>
                <a:latin typeface="Times New Roman" panose="02020603050405020304" pitchFamily="18" charset="0"/>
                <a:cs typeface="Times New Roman" panose="02020603050405020304" pitchFamily="18" charset="0"/>
              </a:rPr>
              <a:t>The bond </a:t>
            </a:r>
            <a:r>
              <a:rPr lang="en-US" sz="3200" dirty="0" smtClean="0">
                <a:solidFill>
                  <a:srgbClr val="0070C0"/>
                </a:solidFill>
                <a:latin typeface="Times New Roman" panose="02020603050405020304" pitchFamily="18" charset="0"/>
                <a:cs typeface="Times New Roman" panose="02020603050405020304" pitchFamily="18" charset="0"/>
              </a:rPr>
              <a:t>angle               </a:t>
            </a:r>
            <a:r>
              <a:rPr lang="en-US" sz="3200" dirty="0">
                <a:solidFill>
                  <a:srgbClr val="0070C0"/>
                </a:solidFill>
                <a:latin typeface="Times New Roman" panose="02020603050405020304" pitchFamily="18" charset="0"/>
                <a:cs typeface="Times New Roman" panose="02020603050405020304" pitchFamily="18" charset="0"/>
              </a:rPr>
              <a:t>in alcohols is slightly less than the </a:t>
            </a:r>
            <a:r>
              <a:rPr lang="en-US" sz="3200" dirty="0" smtClean="0">
                <a:solidFill>
                  <a:srgbClr val="0070C0"/>
                </a:solidFill>
                <a:latin typeface="Times New Roman" panose="02020603050405020304" pitchFamily="18" charset="0"/>
                <a:cs typeface="Times New Roman" panose="02020603050405020304" pitchFamily="18" charset="0"/>
              </a:rPr>
              <a:t>tetrahedral angle </a:t>
            </a:r>
            <a:r>
              <a:rPr lang="en-US" sz="3200" dirty="0">
                <a:solidFill>
                  <a:srgbClr val="0070C0"/>
                </a:solidFill>
                <a:latin typeface="Times New Roman" panose="02020603050405020304" pitchFamily="18" charset="0"/>
                <a:cs typeface="Times New Roman" panose="02020603050405020304" pitchFamily="18" charset="0"/>
              </a:rPr>
              <a:t>(</a:t>
            </a:r>
            <a:r>
              <a:rPr lang="en-US" sz="3200" dirty="0" smtClean="0">
                <a:solidFill>
                  <a:srgbClr val="0070C0"/>
                </a:solidFill>
                <a:latin typeface="Times New Roman" panose="02020603050405020304" pitchFamily="18" charset="0"/>
                <a:cs typeface="Times New Roman" panose="02020603050405020304" pitchFamily="18" charset="0"/>
              </a:rPr>
              <a:t>109°.28</a:t>
            </a:r>
            <a:r>
              <a:rPr lang="el-GR" sz="3200" dirty="0" smtClean="0">
                <a:solidFill>
                  <a:srgbClr val="0070C0"/>
                </a:solidFill>
                <a:latin typeface="Times New Roman" panose="02020603050405020304" pitchFamily="18" charset="0"/>
                <a:cs typeface="Times New Roman" panose="02020603050405020304" pitchFamily="18" charset="0"/>
              </a:rPr>
              <a:t>ʹ</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a:solidFill>
                  <a:srgbClr val="0070C0"/>
                </a:solidFill>
                <a:latin typeface="Times New Roman" panose="02020603050405020304" pitchFamily="18" charset="0"/>
                <a:cs typeface="Times New Roman" panose="02020603050405020304" pitchFamily="18" charset="0"/>
              </a:rPr>
              <a:t>It is due to the repulsion between the </a:t>
            </a:r>
            <a:r>
              <a:rPr lang="en-US" sz="3200" dirty="0" smtClean="0">
                <a:solidFill>
                  <a:srgbClr val="0070C0"/>
                </a:solidFill>
                <a:latin typeface="Times New Roman" panose="02020603050405020304" pitchFamily="18" charset="0"/>
                <a:cs typeface="Times New Roman" panose="02020603050405020304" pitchFamily="18" charset="0"/>
              </a:rPr>
              <a:t>unshared</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smtClean="0">
                <a:solidFill>
                  <a:srgbClr val="0070C0"/>
                </a:solidFill>
                <a:latin typeface="Times New Roman" panose="02020603050405020304" pitchFamily="18" charset="0"/>
                <a:cs typeface="Times New Roman" panose="02020603050405020304" pitchFamily="18" charset="0"/>
              </a:rPr>
              <a:t>electron </a:t>
            </a:r>
            <a:r>
              <a:rPr lang="en-US" sz="3200" dirty="0">
                <a:solidFill>
                  <a:srgbClr val="0070C0"/>
                </a:solidFill>
                <a:latin typeface="Times New Roman" panose="02020603050405020304" pitchFamily="18" charset="0"/>
                <a:cs typeface="Times New Roman" panose="02020603050405020304" pitchFamily="18" charset="0"/>
              </a:rPr>
              <a:t>pairs of oxygen</a:t>
            </a:r>
            <a:r>
              <a:rPr lang="en-US" sz="2800" dirty="0">
                <a:latin typeface="Times New Roman" panose="02020603050405020304" pitchFamily="18" charset="0"/>
                <a:cs typeface="Times New Roman" panose="02020603050405020304" pitchFamily="18" charset="0"/>
              </a:rPr>
              <a:t>. </a:t>
            </a:r>
          </a:p>
        </p:txBody>
      </p:sp>
      <p:pic>
        <p:nvPicPr>
          <p:cNvPr id="5" name="Picture 4" descr="11.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38539" t="39461" r="56634" b="51613"/>
          <a:stretch/>
        </p:blipFill>
        <p:spPr>
          <a:xfrm>
            <a:off x="3675708" y="2100404"/>
            <a:ext cx="1158842" cy="787752"/>
          </a:xfrm>
          <a:prstGeom prst="rect">
            <a:avLst/>
          </a:prstGeom>
        </p:spPr>
      </p:pic>
    </p:spTree>
    <p:extLst>
      <p:ext uri="{BB962C8B-B14F-4D97-AF65-F5344CB8AC3E}">
        <p14:creationId xmlns:p14="http://schemas.microsoft.com/office/powerpoint/2010/main" val="2695110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325926"/>
            <a:ext cx="10515600" cy="742383"/>
          </a:xfrm>
        </p:spPr>
        <p:txBody>
          <a:bodyPr>
            <a:normAutofit fontScale="90000"/>
          </a:bodyPr>
          <a:lstStyle/>
          <a:p>
            <a:pPr algn="ctr"/>
            <a:r>
              <a:rPr lang="en-US" sz="4800" dirty="0">
                <a:solidFill>
                  <a:srgbClr val="FF0000"/>
                </a:solidFill>
                <a:latin typeface="Times New Roman" panose="02020603050405020304" pitchFamily="18" charset="0"/>
                <a:cs typeface="Times New Roman" panose="02020603050405020304" pitchFamily="18" charset="0"/>
              </a:rPr>
              <a:t>Preparation of Alcohols</a:t>
            </a:r>
          </a:p>
        </p:txBody>
      </p:sp>
      <p:sp>
        <p:nvSpPr>
          <p:cNvPr id="3" name="Text Placeholder 2"/>
          <p:cNvSpPr>
            <a:spLocks noGrp="1"/>
          </p:cNvSpPr>
          <p:nvPr>
            <p:ph type="body" idx="1"/>
          </p:nvPr>
        </p:nvSpPr>
        <p:spPr>
          <a:xfrm>
            <a:off x="831850" y="1176951"/>
            <a:ext cx="10515600" cy="5359652"/>
          </a:xfrm>
        </p:spPr>
        <p:txBody>
          <a:bodyPr/>
          <a:lstStyle/>
          <a:p>
            <a:r>
              <a:rPr lang="en-US" dirty="0">
                <a:solidFill>
                  <a:srgbClr val="0070C0"/>
                </a:solidFill>
                <a:latin typeface="Times New Roman" panose="02020603050405020304" pitchFamily="18" charset="0"/>
                <a:cs typeface="Times New Roman" panose="02020603050405020304" pitchFamily="18" charset="0"/>
              </a:rPr>
              <a:t>Alcohols are prepared by the following methods:</a:t>
            </a:r>
          </a:p>
          <a:p>
            <a:r>
              <a:rPr lang="en-US" i="1" dirty="0">
                <a:solidFill>
                  <a:srgbClr val="00B050"/>
                </a:solidFill>
                <a:latin typeface="Times New Roman" panose="02020603050405020304" pitchFamily="18" charset="0"/>
                <a:cs typeface="Times New Roman" panose="02020603050405020304" pitchFamily="18" charset="0"/>
              </a:rPr>
              <a:t>1. From alkenes</a:t>
            </a:r>
          </a:p>
          <a:p>
            <a:pPr marL="514350" indent="-514350">
              <a:buAutoNum type="romanLcParenBoth"/>
            </a:pPr>
            <a:r>
              <a:rPr lang="en-US" i="1" dirty="0" smtClean="0">
                <a:solidFill>
                  <a:srgbClr val="C00000"/>
                </a:solidFill>
                <a:latin typeface="Times New Roman" panose="02020603050405020304" pitchFamily="18" charset="0"/>
                <a:cs typeface="Times New Roman" panose="02020603050405020304" pitchFamily="18" charset="0"/>
              </a:rPr>
              <a:t>By </a:t>
            </a:r>
            <a:r>
              <a:rPr lang="en-US" i="1" dirty="0">
                <a:solidFill>
                  <a:srgbClr val="C00000"/>
                </a:solidFill>
                <a:latin typeface="Times New Roman" panose="02020603050405020304" pitchFamily="18" charset="0"/>
                <a:cs typeface="Times New Roman" panose="02020603050405020304" pitchFamily="18" charset="0"/>
              </a:rPr>
              <a:t>acid </a:t>
            </a:r>
            <a:r>
              <a:rPr lang="en-US" i="1" dirty="0" err="1">
                <a:solidFill>
                  <a:srgbClr val="C00000"/>
                </a:solidFill>
                <a:latin typeface="Times New Roman" panose="02020603050405020304" pitchFamily="18" charset="0"/>
                <a:cs typeface="Times New Roman" panose="02020603050405020304" pitchFamily="18" charset="0"/>
              </a:rPr>
              <a:t>catalysed</a:t>
            </a:r>
            <a:r>
              <a:rPr lang="en-US" i="1" dirty="0">
                <a:solidFill>
                  <a:srgbClr val="C00000"/>
                </a:solidFill>
                <a:latin typeface="Times New Roman" panose="02020603050405020304" pitchFamily="18" charset="0"/>
                <a:cs typeface="Times New Roman" panose="02020603050405020304" pitchFamily="18" charset="0"/>
              </a:rPr>
              <a:t> hydration: </a:t>
            </a:r>
            <a:r>
              <a:rPr lang="en-US" dirty="0">
                <a:solidFill>
                  <a:srgbClr val="C00000"/>
                </a:solidFill>
                <a:latin typeface="Times New Roman" panose="02020603050405020304" pitchFamily="18" charset="0"/>
                <a:cs typeface="Times New Roman" panose="02020603050405020304" pitchFamily="18" charset="0"/>
              </a:rPr>
              <a:t>Alkenes react with water in </a:t>
            </a:r>
            <a:r>
              <a:rPr lang="en-US" dirty="0" smtClean="0">
                <a:solidFill>
                  <a:srgbClr val="C00000"/>
                </a:solidFill>
                <a:latin typeface="Times New Roman" panose="02020603050405020304" pitchFamily="18" charset="0"/>
                <a:cs typeface="Times New Roman" panose="02020603050405020304" pitchFamily="18" charset="0"/>
              </a:rPr>
              <a:t>the presence </a:t>
            </a:r>
            <a:r>
              <a:rPr lang="en-US" dirty="0">
                <a:solidFill>
                  <a:srgbClr val="C00000"/>
                </a:solidFill>
                <a:latin typeface="Times New Roman" panose="02020603050405020304" pitchFamily="18" charset="0"/>
                <a:cs typeface="Times New Roman" panose="02020603050405020304" pitchFamily="18" charset="0"/>
              </a:rPr>
              <a:t>of acid as catalyst to form alcohols. In case </a:t>
            </a:r>
            <a:r>
              <a:rPr lang="en-US" dirty="0" smtClean="0">
                <a:solidFill>
                  <a:srgbClr val="C00000"/>
                </a:solidFill>
                <a:latin typeface="Times New Roman" panose="02020603050405020304" pitchFamily="18" charset="0"/>
                <a:cs typeface="Times New Roman" panose="02020603050405020304" pitchFamily="18" charset="0"/>
              </a:rPr>
              <a:t>of unsymmetrical </a:t>
            </a:r>
            <a:r>
              <a:rPr lang="en-US" dirty="0">
                <a:solidFill>
                  <a:srgbClr val="C00000"/>
                </a:solidFill>
                <a:latin typeface="Times New Roman" panose="02020603050405020304" pitchFamily="18" charset="0"/>
                <a:cs typeface="Times New Roman" panose="02020603050405020304" pitchFamily="18" charset="0"/>
              </a:rPr>
              <a:t>alkenes, the addition reaction takes place </a:t>
            </a:r>
            <a:r>
              <a:rPr lang="en-US" dirty="0" smtClean="0">
                <a:solidFill>
                  <a:srgbClr val="C00000"/>
                </a:solidFill>
                <a:latin typeface="Times New Roman" panose="02020603050405020304" pitchFamily="18" charset="0"/>
                <a:cs typeface="Times New Roman" panose="02020603050405020304" pitchFamily="18" charset="0"/>
              </a:rPr>
              <a:t>in accordance </a:t>
            </a:r>
            <a:r>
              <a:rPr lang="en-US" dirty="0">
                <a:solidFill>
                  <a:srgbClr val="C00000"/>
                </a:solidFill>
                <a:latin typeface="Times New Roman" panose="02020603050405020304" pitchFamily="18" charset="0"/>
                <a:cs typeface="Times New Roman" panose="02020603050405020304" pitchFamily="18" charset="0"/>
              </a:rPr>
              <a:t>with </a:t>
            </a:r>
            <a:r>
              <a:rPr lang="en-US" dirty="0" err="1">
                <a:solidFill>
                  <a:srgbClr val="C00000"/>
                </a:solidFill>
                <a:latin typeface="Times New Roman" panose="02020603050405020304" pitchFamily="18" charset="0"/>
                <a:cs typeface="Times New Roman" panose="02020603050405020304" pitchFamily="18" charset="0"/>
              </a:rPr>
              <a:t>Markovnikov’s</a:t>
            </a:r>
            <a:r>
              <a:rPr lang="en-US" dirty="0">
                <a:solidFill>
                  <a:srgbClr val="C00000"/>
                </a:solidFill>
                <a:latin typeface="Times New Roman" panose="02020603050405020304" pitchFamily="18" charset="0"/>
                <a:cs typeface="Times New Roman" panose="02020603050405020304" pitchFamily="18" charset="0"/>
              </a:rPr>
              <a:t> </a:t>
            </a:r>
            <a:r>
              <a:rPr lang="en-US" dirty="0" smtClean="0">
                <a:solidFill>
                  <a:srgbClr val="C00000"/>
                </a:solidFill>
                <a:latin typeface="Times New Roman" panose="02020603050405020304" pitchFamily="18" charset="0"/>
                <a:cs typeface="Times New Roman" panose="02020603050405020304" pitchFamily="18" charset="0"/>
              </a:rPr>
              <a:t>rule.</a:t>
            </a:r>
          </a:p>
          <a:p>
            <a:endParaRPr lang="en-US" dirty="0" smtClean="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p:txBody>
      </p:sp>
      <p:pic>
        <p:nvPicPr>
          <p:cNvPr id="6" name="Picture 5" descr="11.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25099" t="45778" r="35991" b="34721"/>
          <a:stretch/>
        </p:blipFill>
        <p:spPr>
          <a:xfrm>
            <a:off x="1511928" y="3150606"/>
            <a:ext cx="8238653" cy="2869948"/>
          </a:xfrm>
          <a:prstGeom prst="rect">
            <a:avLst/>
          </a:prstGeom>
        </p:spPr>
      </p:pic>
    </p:spTree>
    <p:extLst>
      <p:ext uri="{BB962C8B-B14F-4D97-AF65-F5344CB8AC3E}">
        <p14:creationId xmlns:p14="http://schemas.microsoft.com/office/powerpoint/2010/main" val="394383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90820"/>
          </a:xfrm>
        </p:spPr>
        <p:txBody>
          <a:bodyPr>
            <a:normAutofit/>
          </a:bodyPr>
          <a:lstStyle/>
          <a:p>
            <a:r>
              <a:rPr lang="en-US" b="0" i="1" u="none" strike="noStrike" baseline="0" dirty="0" smtClean="0">
                <a:solidFill>
                  <a:srgbClr val="00B050"/>
                </a:solidFill>
                <a:latin typeface="Times New Roman" panose="02020603050405020304" pitchFamily="18" charset="0"/>
                <a:cs typeface="Times New Roman" panose="02020603050405020304" pitchFamily="18" charset="0"/>
              </a:rPr>
              <a:t>Alcohols, phenols and ethers are the basic compounds for the</a:t>
            </a:r>
            <a:r>
              <a:rPr lang="en-US" b="0" i="1" u="none" strike="noStrike" dirty="0" smtClean="0">
                <a:solidFill>
                  <a:srgbClr val="00B050"/>
                </a:solidFill>
                <a:latin typeface="Times New Roman" panose="02020603050405020304" pitchFamily="18" charset="0"/>
                <a:cs typeface="Times New Roman" panose="02020603050405020304" pitchFamily="18" charset="0"/>
              </a:rPr>
              <a:t> </a:t>
            </a:r>
            <a:r>
              <a:rPr lang="en-US" b="0" i="1" u="none" strike="noStrike" baseline="0" dirty="0" smtClean="0">
                <a:solidFill>
                  <a:srgbClr val="00B050"/>
                </a:solidFill>
                <a:latin typeface="Times New Roman" panose="02020603050405020304" pitchFamily="18" charset="0"/>
                <a:cs typeface="Times New Roman" panose="02020603050405020304" pitchFamily="18" charset="0"/>
              </a:rPr>
              <a:t>formation  of detergents, antiseptics and fragrances, respectively.</a:t>
            </a:r>
            <a:endParaRPr lang="en-US" dirty="0">
              <a:solidFill>
                <a:srgbClr val="00B050"/>
              </a:solidFill>
            </a:endParaRPr>
          </a:p>
        </p:txBody>
      </p:sp>
    </p:spTree>
    <p:extLst>
      <p:ext uri="{BB962C8B-B14F-4D97-AF65-F5344CB8AC3E}">
        <p14:creationId xmlns:p14="http://schemas.microsoft.com/office/powerpoint/2010/main" val="32016950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91643"/>
          </a:xfrm>
        </p:spPr>
        <p:txBody>
          <a:bodyPr/>
          <a:lstStyle/>
          <a:p>
            <a:endParaRPr lang="en-US" dirty="0"/>
          </a:p>
        </p:txBody>
      </p:sp>
      <p:pic>
        <p:nvPicPr>
          <p:cNvPr id="3" name="Picture 2" descr="11.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25322" t="28613" r="24628" b="12615"/>
          <a:stretch/>
        </p:blipFill>
        <p:spPr>
          <a:xfrm>
            <a:off x="950614" y="624689"/>
            <a:ext cx="9922597" cy="5269118"/>
          </a:xfrm>
          <a:prstGeom prst="rect">
            <a:avLst/>
          </a:prstGeom>
        </p:spPr>
      </p:pic>
    </p:spTree>
    <p:extLst>
      <p:ext uri="{BB962C8B-B14F-4D97-AF65-F5344CB8AC3E}">
        <p14:creationId xmlns:p14="http://schemas.microsoft.com/office/powerpoint/2010/main" val="25286199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90820"/>
          </a:xfrm>
        </p:spPr>
        <p:txBody>
          <a:bodyPr/>
          <a:lstStyle/>
          <a:p>
            <a:endParaRPr lang="en-US" dirty="0"/>
          </a:p>
        </p:txBody>
      </p:sp>
      <p:pic>
        <p:nvPicPr>
          <p:cNvPr id="3" name="Picture 2" descr="11.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28070" t="20373" r="22030" b="5199"/>
          <a:stretch/>
        </p:blipFill>
        <p:spPr>
          <a:xfrm>
            <a:off x="838200" y="365125"/>
            <a:ext cx="10433364" cy="6017568"/>
          </a:xfrm>
          <a:prstGeom prst="rect">
            <a:avLst/>
          </a:prstGeom>
        </p:spPr>
      </p:pic>
    </p:spTree>
    <p:extLst>
      <p:ext uri="{BB962C8B-B14F-4D97-AF65-F5344CB8AC3E}">
        <p14:creationId xmlns:p14="http://schemas.microsoft.com/office/powerpoint/2010/main" val="32738360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21840" cy="6252958"/>
          </a:xfrm>
        </p:spPr>
        <p:txBody>
          <a:bodyPr>
            <a:noAutofit/>
          </a:bodyPr>
          <a:lstStyle/>
          <a:p>
            <a:r>
              <a:rPr lang="en-US" sz="3200" i="1" dirty="0">
                <a:solidFill>
                  <a:srgbClr val="C00000"/>
                </a:solidFill>
                <a:latin typeface="Times New Roman" panose="02020603050405020304" pitchFamily="18" charset="0"/>
                <a:cs typeface="Times New Roman" panose="02020603050405020304" pitchFamily="18" charset="0"/>
              </a:rPr>
              <a:t>2. From carbonyl </a:t>
            </a:r>
            <a:r>
              <a:rPr lang="en-US" sz="3200" i="1" dirty="0" smtClean="0">
                <a:solidFill>
                  <a:srgbClr val="C00000"/>
                </a:solidFill>
                <a:latin typeface="Times New Roman" panose="02020603050405020304" pitchFamily="18" charset="0"/>
                <a:cs typeface="Times New Roman" panose="02020603050405020304" pitchFamily="18" charset="0"/>
              </a:rPr>
              <a:t>compounds</a:t>
            </a:r>
            <a:r>
              <a:rPr lang="en-US" sz="3200" i="1" dirty="0" smtClean="0">
                <a:latin typeface="Times New Roman" panose="02020603050405020304" pitchFamily="18" charset="0"/>
                <a:cs typeface="Times New Roman" panose="02020603050405020304" pitchFamily="18" charset="0"/>
              </a:rPr>
              <a:t/>
            </a:r>
            <a:br>
              <a:rPr lang="en-US" sz="3200" i="1" dirty="0" smtClean="0">
                <a:latin typeface="Times New Roman" panose="02020603050405020304" pitchFamily="18" charset="0"/>
                <a:cs typeface="Times New Roman" panose="02020603050405020304" pitchFamily="18" charset="0"/>
              </a:rPr>
            </a:br>
            <a:r>
              <a:rPr lang="en-US" sz="3200" i="1" dirty="0">
                <a:latin typeface="Times New Roman" panose="02020603050405020304" pitchFamily="18" charset="0"/>
                <a:cs typeface="Times New Roman" panose="02020603050405020304" pitchFamily="18" charset="0"/>
              </a:rPr>
              <a:t/>
            </a:r>
            <a:br>
              <a:rPr lang="en-US" sz="3200" i="1" dirty="0">
                <a:latin typeface="Times New Roman" panose="02020603050405020304" pitchFamily="18" charset="0"/>
                <a:cs typeface="Times New Roman" panose="02020603050405020304" pitchFamily="18" charset="0"/>
              </a:rPr>
            </a:br>
            <a:r>
              <a:rPr lang="en-US" sz="3200" dirty="0">
                <a:solidFill>
                  <a:srgbClr val="7030A0"/>
                </a:solidFill>
                <a:latin typeface="Times New Roman" panose="02020603050405020304" pitchFamily="18" charset="0"/>
                <a:cs typeface="Times New Roman" panose="02020603050405020304" pitchFamily="18" charset="0"/>
              </a:rPr>
              <a:t>(</a:t>
            </a:r>
            <a:r>
              <a:rPr lang="en-US" sz="3200" dirty="0" err="1">
                <a:solidFill>
                  <a:srgbClr val="7030A0"/>
                </a:solidFill>
                <a:latin typeface="Times New Roman" panose="02020603050405020304" pitchFamily="18" charset="0"/>
                <a:cs typeface="Times New Roman" panose="02020603050405020304" pitchFamily="18" charset="0"/>
              </a:rPr>
              <a:t>i</a:t>
            </a:r>
            <a:r>
              <a:rPr lang="en-US" sz="3200" dirty="0">
                <a:solidFill>
                  <a:srgbClr val="7030A0"/>
                </a:solidFill>
                <a:latin typeface="Times New Roman" panose="02020603050405020304" pitchFamily="18" charset="0"/>
                <a:cs typeface="Times New Roman" panose="02020603050405020304" pitchFamily="18" charset="0"/>
              </a:rPr>
              <a:t>) </a:t>
            </a:r>
            <a:r>
              <a:rPr lang="en-US" sz="3200" i="1" dirty="0">
                <a:solidFill>
                  <a:srgbClr val="7030A0"/>
                </a:solidFill>
                <a:latin typeface="Times New Roman" panose="02020603050405020304" pitchFamily="18" charset="0"/>
                <a:cs typeface="Times New Roman" panose="02020603050405020304" pitchFamily="18" charset="0"/>
              </a:rPr>
              <a:t>By reduction of aldehydes and ketones</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a:solidFill>
                  <a:srgbClr val="C00000"/>
                </a:solidFill>
                <a:latin typeface="Times New Roman" panose="02020603050405020304" pitchFamily="18" charset="0"/>
                <a:cs typeface="Times New Roman" panose="02020603050405020304" pitchFamily="18" charset="0"/>
              </a:rPr>
              <a:t>Aldehydes and ketones</a:t>
            </a:r>
            <a:br>
              <a:rPr lang="en-US" sz="3200" dirty="0">
                <a:solidFill>
                  <a:srgbClr val="C00000"/>
                </a:solidFill>
                <a:latin typeface="Times New Roman" panose="02020603050405020304" pitchFamily="18" charset="0"/>
                <a:cs typeface="Times New Roman" panose="02020603050405020304" pitchFamily="18" charset="0"/>
              </a:rPr>
            </a:br>
            <a:r>
              <a:rPr lang="en-US" sz="3200" dirty="0">
                <a:solidFill>
                  <a:srgbClr val="C00000"/>
                </a:solidFill>
                <a:latin typeface="Times New Roman" panose="02020603050405020304" pitchFamily="18" charset="0"/>
                <a:cs typeface="Times New Roman" panose="02020603050405020304" pitchFamily="18" charset="0"/>
              </a:rPr>
              <a:t>are reduced to the corresponding alcohols by addition of</a:t>
            </a:r>
            <a:br>
              <a:rPr lang="en-US" sz="3200" dirty="0">
                <a:solidFill>
                  <a:srgbClr val="C00000"/>
                </a:solidFill>
                <a:latin typeface="Times New Roman" panose="02020603050405020304" pitchFamily="18" charset="0"/>
                <a:cs typeface="Times New Roman" panose="02020603050405020304" pitchFamily="18" charset="0"/>
              </a:rPr>
            </a:br>
            <a:r>
              <a:rPr lang="en-US" sz="3200" dirty="0">
                <a:solidFill>
                  <a:srgbClr val="C00000"/>
                </a:solidFill>
                <a:latin typeface="Times New Roman" panose="02020603050405020304" pitchFamily="18" charset="0"/>
                <a:cs typeface="Times New Roman" panose="02020603050405020304" pitchFamily="18" charset="0"/>
              </a:rPr>
              <a:t>hydrogen in the presence of catalysts (catalytic hydrogenation).</a:t>
            </a:r>
            <a:br>
              <a:rPr lang="en-US" sz="3200" dirty="0">
                <a:solidFill>
                  <a:srgbClr val="C00000"/>
                </a:solidFill>
                <a:latin typeface="Times New Roman" panose="02020603050405020304" pitchFamily="18" charset="0"/>
                <a:cs typeface="Times New Roman" panose="02020603050405020304" pitchFamily="18" charset="0"/>
              </a:rPr>
            </a:br>
            <a:r>
              <a:rPr lang="en-US" sz="3200" dirty="0">
                <a:solidFill>
                  <a:srgbClr val="C00000"/>
                </a:solidFill>
                <a:latin typeface="Times New Roman" panose="02020603050405020304" pitchFamily="18" charset="0"/>
                <a:cs typeface="Times New Roman" panose="02020603050405020304" pitchFamily="18" charset="0"/>
              </a:rPr>
              <a:t>The usual catalyst is a finely divided metal such as </a:t>
            </a:r>
            <a:r>
              <a:rPr lang="en-US" sz="3200" dirty="0" err="1" smtClean="0">
                <a:solidFill>
                  <a:srgbClr val="C00000"/>
                </a:solidFill>
                <a:latin typeface="Times New Roman" panose="02020603050405020304" pitchFamily="18" charset="0"/>
                <a:cs typeface="Times New Roman" panose="02020603050405020304" pitchFamily="18" charset="0"/>
              </a:rPr>
              <a:t>Pt,Pd</a:t>
            </a:r>
            <a:r>
              <a:rPr lang="en-US" sz="3200" dirty="0" smtClean="0">
                <a:solidFill>
                  <a:srgbClr val="C00000"/>
                </a:solidFill>
                <a:latin typeface="Times New Roman" panose="02020603050405020304" pitchFamily="18" charset="0"/>
                <a:cs typeface="Times New Roman" panose="02020603050405020304" pitchFamily="18" charset="0"/>
              </a:rPr>
              <a:t> &amp;Ni.</a:t>
            </a:r>
            <a:r>
              <a:rPr lang="en-US" sz="3200" dirty="0">
                <a:solidFill>
                  <a:srgbClr val="C00000"/>
                </a:solidFill>
                <a:latin typeface="Times New Roman" panose="02020603050405020304" pitchFamily="18" charset="0"/>
                <a:cs typeface="Times New Roman" panose="02020603050405020304" pitchFamily="18" charset="0"/>
              </a:rPr>
              <a:t/>
            </a:r>
            <a:br>
              <a:rPr lang="en-US" sz="3200" dirty="0">
                <a:solidFill>
                  <a:srgbClr val="C00000"/>
                </a:solidFill>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smtClean="0">
                <a:solidFill>
                  <a:srgbClr val="00B050"/>
                </a:solidFill>
                <a:latin typeface="Times New Roman" panose="02020603050405020304" pitchFamily="18" charset="0"/>
                <a:cs typeface="Times New Roman" panose="02020603050405020304" pitchFamily="18" charset="0"/>
              </a:rPr>
              <a:t>It </a:t>
            </a:r>
            <a:r>
              <a:rPr lang="en-US" sz="3200" dirty="0">
                <a:solidFill>
                  <a:srgbClr val="00B050"/>
                </a:solidFill>
                <a:latin typeface="Times New Roman" panose="02020603050405020304" pitchFamily="18" charset="0"/>
                <a:cs typeface="Times New Roman" panose="02020603050405020304" pitchFamily="18" charset="0"/>
              </a:rPr>
              <a:t>is also prepared by treating </a:t>
            </a:r>
            <a:r>
              <a:rPr lang="en-US" sz="3200" dirty="0" smtClean="0">
                <a:solidFill>
                  <a:srgbClr val="00B050"/>
                </a:solidFill>
                <a:latin typeface="Times New Roman" panose="02020603050405020304" pitchFamily="18" charset="0"/>
                <a:cs typeface="Times New Roman" panose="02020603050405020304" pitchFamily="18" charset="0"/>
              </a:rPr>
              <a:t>aldehydes and </a:t>
            </a:r>
            <a:r>
              <a:rPr lang="en-US" sz="3200" dirty="0">
                <a:solidFill>
                  <a:srgbClr val="00B050"/>
                </a:solidFill>
                <a:latin typeface="Times New Roman" panose="02020603050405020304" pitchFamily="18" charset="0"/>
                <a:cs typeface="Times New Roman" panose="02020603050405020304" pitchFamily="18" charset="0"/>
              </a:rPr>
              <a:t>ketones with sodium </a:t>
            </a:r>
            <a:r>
              <a:rPr lang="en-US" sz="3200" dirty="0" err="1">
                <a:solidFill>
                  <a:srgbClr val="00B050"/>
                </a:solidFill>
                <a:latin typeface="Times New Roman" panose="02020603050405020304" pitchFamily="18" charset="0"/>
                <a:cs typeface="Times New Roman" panose="02020603050405020304" pitchFamily="18" charset="0"/>
              </a:rPr>
              <a:t>borohydride</a:t>
            </a:r>
            <a:r>
              <a:rPr lang="en-US" sz="3200" dirty="0">
                <a:solidFill>
                  <a:srgbClr val="00B050"/>
                </a:solidFill>
                <a:latin typeface="Times New Roman" panose="02020603050405020304" pitchFamily="18" charset="0"/>
                <a:cs typeface="Times New Roman" panose="02020603050405020304" pitchFamily="18" charset="0"/>
              </a:rPr>
              <a:t> (NaBH</a:t>
            </a:r>
            <a:r>
              <a:rPr lang="en-US" sz="3200" baseline="-25000" dirty="0">
                <a:solidFill>
                  <a:srgbClr val="00B050"/>
                </a:solidFill>
                <a:latin typeface="Times New Roman" panose="02020603050405020304" pitchFamily="18" charset="0"/>
                <a:cs typeface="Times New Roman" panose="02020603050405020304" pitchFamily="18" charset="0"/>
              </a:rPr>
              <a:t>4</a:t>
            </a:r>
            <a:r>
              <a:rPr lang="en-US" sz="3200" dirty="0">
                <a:solidFill>
                  <a:srgbClr val="00B050"/>
                </a:solidFill>
                <a:latin typeface="Times New Roman" panose="02020603050405020304" pitchFamily="18" charset="0"/>
                <a:cs typeface="Times New Roman" panose="02020603050405020304" pitchFamily="18" charset="0"/>
              </a:rPr>
              <a:t>) or </a:t>
            </a:r>
            <a:r>
              <a:rPr lang="en-US" sz="3200" dirty="0" smtClean="0">
                <a:solidFill>
                  <a:srgbClr val="00B050"/>
                </a:solidFill>
                <a:latin typeface="Times New Roman" panose="02020603050405020304" pitchFamily="18" charset="0"/>
                <a:cs typeface="Times New Roman" panose="02020603050405020304" pitchFamily="18" charset="0"/>
              </a:rPr>
              <a:t>lithium </a:t>
            </a:r>
            <a:r>
              <a:rPr lang="en-US" sz="3200" dirty="0" err="1" smtClean="0">
                <a:solidFill>
                  <a:srgbClr val="00B050"/>
                </a:solidFill>
                <a:latin typeface="Times New Roman" panose="02020603050405020304" pitchFamily="18" charset="0"/>
                <a:cs typeface="Times New Roman" panose="02020603050405020304" pitchFamily="18" charset="0"/>
              </a:rPr>
              <a:t>aluminium</a:t>
            </a:r>
            <a:r>
              <a:rPr lang="en-US" sz="3200" dirty="0" smtClean="0">
                <a:solidFill>
                  <a:srgbClr val="00B050"/>
                </a:solidFill>
                <a:latin typeface="Times New Roman" panose="02020603050405020304" pitchFamily="18" charset="0"/>
                <a:cs typeface="Times New Roman" panose="02020603050405020304" pitchFamily="18" charset="0"/>
              </a:rPr>
              <a:t> </a:t>
            </a:r>
            <a:r>
              <a:rPr lang="en-US" sz="3200" dirty="0">
                <a:solidFill>
                  <a:srgbClr val="00B050"/>
                </a:solidFill>
                <a:latin typeface="Times New Roman" panose="02020603050405020304" pitchFamily="18" charset="0"/>
                <a:cs typeface="Times New Roman" panose="02020603050405020304" pitchFamily="18" charset="0"/>
              </a:rPr>
              <a:t>hydride (LiAlH</a:t>
            </a:r>
            <a:r>
              <a:rPr lang="en-US" sz="3200" baseline="-25000" dirty="0">
                <a:solidFill>
                  <a:srgbClr val="00B050"/>
                </a:solidFill>
                <a:latin typeface="Times New Roman" panose="02020603050405020304" pitchFamily="18" charset="0"/>
                <a:cs typeface="Times New Roman" panose="02020603050405020304" pitchFamily="18" charset="0"/>
              </a:rPr>
              <a:t>4</a:t>
            </a:r>
            <a:r>
              <a:rPr lang="en-US" sz="3200" dirty="0" smtClean="0">
                <a:solidFill>
                  <a:srgbClr val="00B050"/>
                </a:solidFill>
                <a:latin typeface="Times New Roman" panose="02020603050405020304" pitchFamily="18" charset="0"/>
                <a:cs typeface="Times New Roman" panose="02020603050405020304" pitchFamily="18" charset="0"/>
              </a:rPr>
              <a:t>).</a:t>
            </a:r>
            <a:br>
              <a:rPr lang="en-US" sz="3200" dirty="0" smtClean="0">
                <a:solidFill>
                  <a:srgbClr val="00B050"/>
                </a:solidFill>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Aldehydes </a:t>
            </a:r>
            <a:r>
              <a:rPr lang="en-US" sz="3200" dirty="0">
                <a:latin typeface="Times New Roman" panose="02020603050405020304" pitchFamily="18" charset="0"/>
                <a:cs typeface="Times New Roman" panose="02020603050405020304" pitchFamily="18" charset="0"/>
              </a:rPr>
              <a:t>yield primary </a:t>
            </a:r>
            <a:r>
              <a:rPr lang="en-US" sz="3200" dirty="0" smtClean="0">
                <a:latin typeface="Times New Roman" panose="02020603050405020304" pitchFamily="18" charset="0"/>
                <a:cs typeface="Times New Roman" panose="02020603050405020304" pitchFamily="18" charset="0"/>
              </a:rPr>
              <a:t>alcohols whereas </a:t>
            </a:r>
            <a:r>
              <a:rPr lang="en-US" sz="3200" dirty="0">
                <a:latin typeface="Times New Roman" panose="02020603050405020304" pitchFamily="18" charset="0"/>
                <a:cs typeface="Times New Roman" panose="02020603050405020304" pitchFamily="18" charset="0"/>
              </a:rPr>
              <a:t>ketones give secondary alcohols.</a:t>
            </a:r>
          </a:p>
        </p:txBody>
      </p:sp>
    </p:spTree>
    <p:extLst>
      <p:ext uri="{BB962C8B-B14F-4D97-AF65-F5344CB8AC3E}">
        <p14:creationId xmlns:p14="http://schemas.microsoft.com/office/powerpoint/2010/main" val="29222850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17980"/>
          </a:xfrm>
        </p:spPr>
        <p:txBody>
          <a:bodyPr/>
          <a:lstStyle/>
          <a:p>
            <a:endParaRPr lang="en-US" dirty="0"/>
          </a:p>
        </p:txBody>
      </p:sp>
      <p:pic>
        <p:nvPicPr>
          <p:cNvPr id="3" name="Picture 2" descr="11.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30965" t="43306" r="22178" b="42962"/>
          <a:stretch/>
        </p:blipFill>
        <p:spPr>
          <a:xfrm>
            <a:off x="970832" y="1321805"/>
            <a:ext cx="9947648" cy="4074059"/>
          </a:xfrm>
          <a:prstGeom prst="rect">
            <a:avLst/>
          </a:prstGeom>
        </p:spPr>
      </p:pic>
    </p:spTree>
    <p:extLst>
      <p:ext uri="{BB962C8B-B14F-4D97-AF65-F5344CB8AC3E}">
        <p14:creationId xmlns:p14="http://schemas.microsoft.com/office/powerpoint/2010/main" val="3767103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925" y="144855"/>
            <a:ext cx="11615596" cy="8648521"/>
          </a:xfrm>
          <a:prstGeom prst="rect">
            <a:avLst/>
          </a:prstGeom>
        </p:spPr>
        <p:txBody>
          <a:bodyPr wrap="square">
            <a:spAutoFit/>
          </a:bodyPr>
          <a:lstStyle/>
          <a:p>
            <a:r>
              <a:rPr lang="en-US" sz="4400" dirty="0">
                <a:solidFill>
                  <a:srgbClr val="FF0000"/>
                </a:solidFill>
                <a:latin typeface="Times New Roman" panose="02020603050405020304" pitchFamily="18" charset="0"/>
                <a:cs typeface="Times New Roman" panose="02020603050405020304" pitchFamily="18" charset="0"/>
              </a:rPr>
              <a:t>(ii) </a:t>
            </a:r>
            <a:r>
              <a:rPr lang="en-US" sz="4400" i="1" dirty="0">
                <a:solidFill>
                  <a:srgbClr val="FF0000"/>
                </a:solidFill>
                <a:latin typeface="Times New Roman" panose="02020603050405020304" pitchFamily="18" charset="0"/>
                <a:cs typeface="Times New Roman" panose="02020603050405020304" pitchFamily="18" charset="0"/>
              </a:rPr>
              <a:t>By reduction of carboxylic acids and esters</a:t>
            </a:r>
            <a:r>
              <a:rPr lang="en-US" sz="4400" dirty="0">
                <a:solidFill>
                  <a:srgbClr val="FF0000"/>
                </a:solidFill>
                <a:latin typeface="Times New Roman" panose="02020603050405020304" pitchFamily="18" charset="0"/>
                <a:cs typeface="Times New Roman" panose="02020603050405020304" pitchFamily="18" charset="0"/>
              </a:rPr>
              <a:t>: </a:t>
            </a:r>
            <a:r>
              <a:rPr lang="en-US" sz="2800" dirty="0">
                <a:solidFill>
                  <a:srgbClr val="00B050"/>
                </a:solidFill>
                <a:latin typeface="Times New Roman" panose="02020603050405020304" pitchFamily="18" charset="0"/>
                <a:cs typeface="Times New Roman" panose="02020603050405020304" pitchFamily="18" charset="0"/>
              </a:rPr>
              <a:t>Carboxylic </a:t>
            </a:r>
            <a:r>
              <a:rPr lang="en-US" sz="2800" dirty="0" smtClean="0">
                <a:solidFill>
                  <a:srgbClr val="00B050"/>
                </a:solidFill>
                <a:latin typeface="Times New Roman" panose="02020603050405020304" pitchFamily="18" charset="0"/>
                <a:cs typeface="Times New Roman" panose="02020603050405020304" pitchFamily="18" charset="0"/>
              </a:rPr>
              <a:t>acids are </a:t>
            </a:r>
            <a:r>
              <a:rPr lang="en-US" sz="2800" dirty="0">
                <a:solidFill>
                  <a:srgbClr val="00B050"/>
                </a:solidFill>
                <a:latin typeface="Times New Roman" panose="02020603050405020304" pitchFamily="18" charset="0"/>
                <a:cs typeface="Times New Roman" panose="02020603050405020304" pitchFamily="18" charset="0"/>
              </a:rPr>
              <a:t>reduced to primary alcohols in excellent yields by </a:t>
            </a:r>
            <a:r>
              <a:rPr lang="en-US" sz="2800" dirty="0" smtClean="0">
                <a:solidFill>
                  <a:srgbClr val="00B050"/>
                </a:solidFill>
                <a:latin typeface="Times New Roman" panose="02020603050405020304" pitchFamily="18" charset="0"/>
                <a:cs typeface="Times New Roman" panose="02020603050405020304" pitchFamily="18" charset="0"/>
              </a:rPr>
              <a:t>LiAlH</a:t>
            </a:r>
            <a:r>
              <a:rPr lang="en-US" sz="2800" baseline="-25000" dirty="0" smtClean="0">
                <a:solidFill>
                  <a:srgbClr val="00B050"/>
                </a:solidFill>
                <a:latin typeface="Times New Roman" panose="02020603050405020304" pitchFamily="18" charset="0"/>
                <a:cs typeface="Times New Roman" panose="02020603050405020304" pitchFamily="18" charset="0"/>
              </a:rPr>
              <a:t>4</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a:solidFill>
                  <a:srgbClr val="00B050"/>
                </a:solidFill>
                <a:latin typeface="Times New Roman" panose="02020603050405020304" pitchFamily="18" charset="0"/>
                <a:cs typeface="Times New Roman" panose="02020603050405020304" pitchFamily="18" charset="0"/>
              </a:rPr>
              <a:t>a strong reducing </a:t>
            </a:r>
            <a:r>
              <a:rPr lang="en-US" sz="2800" dirty="0" smtClean="0">
                <a:solidFill>
                  <a:srgbClr val="00B050"/>
                </a:solidFill>
                <a:latin typeface="Times New Roman" panose="02020603050405020304" pitchFamily="18" charset="0"/>
                <a:cs typeface="Times New Roman" panose="02020603050405020304" pitchFamily="18" charset="0"/>
              </a:rPr>
              <a:t>agent. </a:t>
            </a:r>
            <a:r>
              <a:rPr lang="en-US" sz="2800" dirty="0">
                <a:solidFill>
                  <a:srgbClr val="00B050"/>
                </a:solidFill>
                <a:latin typeface="Times New Roman" panose="02020603050405020304" pitchFamily="18" charset="0"/>
                <a:cs typeface="Times New Roman" panose="02020603050405020304" pitchFamily="18" charset="0"/>
              </a:rPr>
              <a:t>However, LiAlH</a:t>
            </a:r>
            <a:r>
              <a:rPr lang="en-US" sz="2800" baseline="-25000" dirty="0">
                <a:solidFill>
                  <a:srgbClr val="00B050"/>
                </a:solidFill>
                <a:latin typeface="Times New Roman" panose="02020603050405020304" pitchFamily="18" charset="0"/>
                <a:cs typeface="Times New Roman" panose="02020603050405020304" pitchFamily="18" charset="0"/>
              </a:rPr>
              <a:t>4</a:t>
            </a:r>
            <a:r>
              <a:rPr lang="en-US" sz="2800" dirty="0">
                <a:solidFill>
                  <a:srgbClr val="00B050"/>
                </a:solidFill>
                <a:latin typeface="Times New Roman" panose="02020603050405020304" pitchFamily="18" charset="0"/>
                <a:cs typeface="Times New Roman" panose="02020603050405020304" pitchFamily="18" charset="0"/>
              </a:rPr>
              <a:t> is an expensive reagent, and therefore, </a:t>
            </a:r>
            <a:r>
              <a:rPr lang="en-US" sz="2800" dirty="0" smtClean="0">
                <a:solidFill>
                  <a:srgbClr val="00B050"/>
                </a:solidFill>
                <a:latin typeface="Times New Roman" panose="02020603050405020304" pitchFamily="18" charset="0"/>
                <a:cs typeface="Times New Roman" panose="02020603050405020304" pitchFamily="18" charset="0"/>
              </a:rPr>
              <a:t>used for </a:t>
            </a:r>
            <a:r>
              <a:rPr lang="en-US" sz="2800" dirty="0">
                <a:solidFill>
                  <a:srgbClr val="00B050"/>
                </a:solidFill>
                <a:latin typeface="Times New Roman" panose="02020603050405020304" pitchFamily="18" charset="0"/>
                <a:cs typeface="Times New Roman" panose="02020603050405020304" pitchFamily="18" charset="0"/>
              </a:rPr>
              <a:t>preparing special chemicals only</a:t>
            </a:r>
            <a:r>
              <a:rPr lang="en-US" sz="2800" dirty="0" smtClean="0">
                <a:solidFill>
                  <a:srgbClr val="00B050"/>
                </a:solidFill>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  </a:t>
            </a:r>
            <a:r>
              <a:rPr lang="en-US" sz="3600" dirty="0" smtClean="0">
                <a:latin typeface="Times New Roman" panose="02020603050405020304" pitchFamily="18" charset="0"/>
                <a:cs typeface="Times New Roman" panose="02020603050405020304" pitchFamily="18" charset="0"/>
              </a:rPr>
              <a:t>+ H</a:t>
            </a:r>
            <a:r>
              <a:rPr lang="en-US" sz="3600" baseline="-25000" dirty="0" smtClean="0">
                <a:latin typeface="Times New Roman" panose="02020603050405020304" pitchFamily="18" charset="0"/>
                <a:cs typeface="Times New Roman" panose="02020603050405020304" pitchFamily="18" charset="0"/>
              </a:rPr>
              <a:t>2</a:t>
            </a:r>
            <a:r>
              <a:rPr lang="en-US" sz="3600" dirty="0" smtClean="0">
                <a:latin typeface="Times New Roman" panose="02020603050405020304" pitchFamily="18" charset="0"/>
                <a:cs typeface="Times New Roman" panose="02020603050405020304" pitchFamily="18" charset="0"/>
              </a:rPr>
              <a:t>O</a:t>
            </a:r>
          </a:p>
          <a:p>
            <a:endParaRPr lang="en-US" sz="2800" dirty="0" smtClean="0">
              <a:solidFill>
                <a:srgbClr val="00000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Commercially</a:t>
            </a:r>
            <a:r>
              <a:rPr lang="en-US" sz="2800" dirty="0">
                <a:solidFill>
                  <a:srgbClr val="0070C0"/>
                </a:solidFill>
                <a:latin typeface="Times New Roman" panose="02020603050405020304" pitchFamily="18" charset="0"/>
                <a:cs typeface="Times New Roman" panose="02020603050405020304" pitchFamily="18" charset="0"/>
              </a:rPr>
              <a:t>, acids </a:t>
            </a:r>
            <a:r>
              <a:rPr lang="en-US" sz="2800" dirty="0" smtClean="0">
                <a:solidFill>
                  <a:srgbClr val="0070C0"/>
                </a:solidFill>
                <a:latin typeface="Times New Roman" panose="02020603050405020304" pitchFamily="18" charset="0"/>
                <a:cs typeface="Times New Roman" panose="02020603050405020304" pitchFamily="18" charset="0"/>
              </a:rPr>
              <a:t>are reduced </a:t>
            </a:r>
            <a:r>
              <a:rPr lang="en-US" sz="2800" dirty="0">
                <a:solidFill>
                  <a:srgbClr val="0070C0"/>
                </a:solidFill>
                <a:latin typeface="Times New Roman" panose="02020603050405020304" pitchFamily="18" charset="0"/>
                <a:cs typeface="Times New Roman" panose="02020603050405020304" pitchFamily="18" charset="0"/>
              </a:rPr>
              <a:t>to alcohols by converting them to the esters </a:t>
            </a:r>
            <a:r>
              <a:rPr lang="en-US" sz="2800" dirty="0" smtClean="0">
                <a:solidFill>
                  <a:srgbClr val="0070C0"/>
                </a:solidFill>
                <a:latin typeface="Times New Roman" panose="02020603050405020304" pitchFamily="18" charset="0"/>
                <a:cs typeface="Times New Roman" panose="02020603050405020304" pitchFamily="18" charset="0"/>
              </a:rPr>
              <a:t>followed </a:t>
            </a:r>
            <a:r>
              <a:rPr lang="en-US" sz="2800" dirty="0">
                <a:solidFill>
                  <a:srgbClr val="0070C0"/>
                </a:solidFill>
                <a:latin typeface="Times New Roman" panose="02020603050405020304" pitchFamily="18" charset="0"/>
                <a:cs typeface="Times New Roman" panose="02020603050405020304" pitchFamily="18" charset="0"/>
              </a:rPr>
              <a:t>by their reduction using hydrogen in </a:t>
            </a:r>
            <a:r>
              <a:rPr lang="en-US" sz="2800" dirty="0" smtClean="0">
                <a:solidFill>
                  <a:srgbClr val="0070C0"/>
                </a:solidFill>
                <a:latin typeface="Times New Roman" panose="02020603050405020304" pitchFamily="18" charset="0"/>
                <a:cs typeface="Times New Roman" panose="02020603050405020304" pitchFamily="18" charset="0"/>
              </a:rPr>
              <a:t>the presence </a:t>
            </a:r>
            <a:r>
              <a:rPr lang="en-US" sz="2800" dirty="0">
                <a:solidFill>
                  <a:srgbClr val="0070C0"/>
                </a:solidFill>
                <a:latin typeface="Times New Roman" panose="02020603050405020304" pitchFamily="18" charset="0"/>
                <a:cs typeface="Times New Roman" panose="02020603050405020304" pitchFamily="18" charset="0"/>
              </a:rPr>
              <a:t>of catalyst (catalytic hydrogenation</a:t>
            </a:r>
            <a:r>
              <a:rPr lang="en-US" sz="2800" dirty="0" smtClean="0">
                <a:solidFill>
                  <a:srgbClr val="0070C0"/>
                </a:solidFill>
                <a:latin typeface="Times New Roman" panose="02020603050405020304" pitchFamily="18" charset="0"/>
                <a:cs typeface="Times New Roman" panose="02020603050405020304" pitchFamily="18" charset="0"/>
              </a:rPr>
              <a:t>).</a:t>
            </a:r>
          </a:p>
          <a:p>
            <a:endParaRPr lang="en-US" sz="2800" dirty="0">
              <a:solidFill>
                <a:srgbClr val="000000"/>
              </a:solidFill>
              <a:latin typeface="Times New Roman" panose="02020603050405020304" pitchFamily="18" charset="0"/>
              <a:cs typeface="Times New Roman" panose="02020603050405020304" pitchFamily="18" charset="0"/>
            </a:endParaRPr>
          </a:p>
          <a:p>
            <a:endParaRPr lang="en-US" sz="2800" dirty="0" smtClean="0">
              <a:solidFill>
                <a:srgbClr val="000000"/>
              </a:solidFill>
              <a:latin typeface="Times New Roman" panose="02020603050405020304" pitchFamily="18" charset="0"/>
              <a:cs typeface="Times New Roman" panose="02020603050405020304" pitchFamily="18" charset="0"/>
            </a:endParaRPr>
          </a:p>
          <a:p>
            <a:endParaRPr lang="en-US" sz="2800" dirty="0">
              <a:solidFill>
                <a:srgbClr val="000000"/>
              </a:solidFill>
              <a:latin typeface="Times New Roman" panose="02020603050405020304" pitchFamily="18" charset="0"/>
              <a:cs typeface="Times New Roman" panose="02020603050405020304" pitchFamily="18" charset="0"/>
            </a:endParaRPr>
          </a:p>
          <a:p>
            <a:endParaRPr lang="en-US" sz="2800" dirty="0" smtClean="0">
              <a:solidFill>
                <a:srgbClr val="000000"/>
              </a:solidFill>
              <a:latin typeface="Times New Roman" panose="02020603050405020304" pitchFamily="18" charset="0"/>
              <a:cs typeface="Times New Roman" panose="02020603050405020304" pitchFamily="18" charset="0"/>
            </a:endParaRPr>
          </a:p>
          <a:p>
            <a:endParaRPr lang="en-US" sz="2800" dirty="0">
              <a:solidFill>
                <a:srgbClr val="000000"/>
              </a:solidFill>
              <a:latin typeface="Times New Roman" panose="02020603050405020304" pitchFamily="18" charset="0"/>
              <a:cs typeface="Times New Roman" panose="02020603050405020304" pitchFamily="18" charset="0"/>
            </a:endParaRPr>
          </a:p>
          <a:p>
            <a:endParaRPr lang="en-US" sz="2800" dirty="0" smtClean="0">
              <a:solidFill>
                <a:srgbClr val="000000"/>
              </a:solidFill>
              <a:latin typeface="Times New Roman" panose="02020603050405020304" pitchFamily="18" charset="0"/>
              <a:cs typeface="Times New Roman" panose="02020603050405020304" pitchFamily="18" charset="0"/>
            </a:endParaRPr>
          </a:p>
          <a:p>
            <a:endParaRPr lang="en-US" sz="2800" dirty="0">
              <a:solidFill>
                <a:srgbClr val="000000"/>
              </a:solidFill>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pic>
        <p:nvPicPr>
          <p:cNvPr id="3" name="Picture 2" descr="11.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36683" t="39873" r="40000" b="54223"/>
          <a:stretch/>
        </p:blipFill>
        <p:spPr>
          <a:xfrm>
            <a:off x="2426330" y="2399168"/>
            <a:ext cx="7152236" cy="1050202"/>
          </a:xfrm>
          <a:prstGeom prst="rect">
            <a:avLst/>
          </a:prstGeom>
        </p:spPr>
      </p:pic>
      <p:pic>
        <p:nvPicPr>
          <p:cNvPr id="4" name="Picture 3" descr="11.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35050" t="65277" r="26930" b="22640"/>
          <a:stretch/>
        </p:blipFill>
        <p:spPr>
          <a:xfrm>
            <a:off x="3023857" y="5024672"/>
            <a:ext cx="7224665" cy="1720160"/>
          </a:xfrm>
          <a:prstGeom prst="rect">
            <a:avLst/>
          </a:prstGeom>
        </p:spPr>
      </p:pic>
    </p:spTree>
    <p:extLst>
      <p:ext uri="{BB962C8B-B14F-4D97-AF65-F5344CB8AC3E}">
        <p14:creationId xmlns:p14="http://schemas.microsoft.com/office/powerpoint/2010/main" val="899689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1727" y="81481"/>
            <a:ext cx="11443580" cy="6370975"/>
          </a:xfrm>
          <a:prstGeom prst="rect">
            <a:avLst/>
          </a:prstGeom>
        </p:spPr>
        <p:txBody>
          <a:bodyPr wrap="square">
            <a:spAutoFit/>
          </a:bodyPr>
          <a:lstStyle/>
          <a:p>
            <a:r>
              <a:rPr lang="en-US" sz="2800" i="1" dirty="0">
                <a:solidFill>
                  <a:srgbClr val="FF0000"/>
                </a:solidFill>
                <a:latin typeface="Times New Roman" panose="02020603050405020304" pitchFamily="18" charset="0"/>
                <a:cs typeface="Times New Roman" panose="02020603050405020304" pitchFamily="18" charset="0"/>
              </a:rPr>
              <a:t>3. From Grignard reagents</a:t>
            </a:r>
          </a:p>
          <a:p>
            <a:r>
              <a:rPr lang="en-US" sz="2000" dirty="0" smtClean="0">
                <a:solidFill>
                  <a:srgbClr val="0070C0"/>
                </a:solidFill>
                <a:latin typeface="Times New Roman" panose="02020603050405020304" pitchFamily="18" charset="0"/>
                <a:cs typeface="Times New Roman" panose="02020603050405020304" pitchFamily="18" charset="0"/>
              </a:rPr>
              <a:t>By </a:t>
            </a:r>
            <a:r>
              <a:rPr lang="en-US" sz="2000" dirty="0">
                <a:solidFill>
                  <a:srgbClr val="0070C0"/>
                </a:solidFill>
                <a:latin typeface="Times New Roman" panose="02020603050405020304" pitchFamily="18" charset="0"/>
                <a:cs typeface="Times New Roman" panose="02020603050405020304" pitchFamily="18" charset="0"/>
              </a:rPr>
              <a:t>the reaction of Grignard reagents </a:t>
            </a:r>
            <a:r>
              <a:rPr lang="en-US" sz="2000" dirty="0" smtClean="0">
                <a:solidFill>
                  <a:srgbClr val="0070C0"/>
                </a:solidFill>
                <a:latin typeface="Times New Roman" panose="02020603050405020304" pitchFamily="18" charset="0"/>
                <a:cs typeface="Times New Roman" panose="02020603050405020304" pitchFamily="18" charset="0"/>
              </a:rPr>
              <a:t>with </a:t>
            </a:r>
            <a:r>
              <a:rPr lang="en-US" sz="2000" dirty="0">
                <a:solidFill>
                  <a:srgbClr val="0070C0"/>
                </a:solidFill>
                <a:latin typeface="Times New Roman" panose="02020603050405020304" pitchFamily="18" charset="0"/>
                <a:cs typeface="Times New Roman" panose="02020603050405020304" pitchFamily="18" charset="0"/>
              </a:rPr>
              <a:t>aldehydes and ketones.</a:t>
            </a:r>
          </a:p>
          <a:p>
            <a:r>
              <a:rPr lang="en-US" sz="2000" dirty="0">
                <a:solidFill>
                  <a:srgbClr val="0070C0"/>
                </a:solidFill>
                <a:latin typeface="Times New Roman" panose="02020603050405020304" pitchFamily="18" charset="0"/>
                <a:cs typeface="Times New Roman" panose="02020603050405020304" pitchFamily="18" charset="0"/>
              </a:rPr>
              <a:t>The first step of the reaction is the </a:t>
            </a:r>
            <a:r>
              <a:rPr lang="en-US" sz="2000" dirty="0" err="1">
                <a:solidFill>
                  <a:srgbClr val="0070C0"/>
                </a:solidFill>
                <a:latin typeface="Times New Roman" panose="02020603050405020304" pitchFamily="18" charset="0"/>
                <a:cs typeface="Times New Roman" panose="02020603050405020304" pitchFamily="18" charset="0"/>
              </a:rPr>
              <a:t>nucleophilic</a:t>
            </a:r>
            <a:r>
              <a:rPr lang="en-US" sz="2000" dirty="0">
                <a:solidFill>
                  <a:srgbClr val="0070C0"/>
                </a:solidFill>
                <a:latin typeface="Times New Roman" panose="02020603050405020304" pitchFamily="18" charset="0"/>
                <a:cs typeface="Times New Roman" panose="02020603050405020304" pitchFamily="18" charset="0"/>
              </a:rPr>
              <a:t> addition of </a:t>
            </a:r>
            <a:r>
              <a:rPr lang="en-US" sz="2000" dirty="0" smtClean="0">
                <a:solidFill>
                  <a:srgbClr val="0070C0"/>
                </a:solidFill>
                <a:latin typeface="Times New Roman" panose="02020603050405020304" pitchFamily="18" charset="0"/>
                <a:cs typeface="Times New Roman" panose="02020603050405020304" pitchFamily="18" charset="0"/>
              </a:rPr>
              <a:t>Grignard reagent </a:t>
            </a:r>
            <a:r>
              <a:rPr lang="en-US" sz="2000" dirty="0">
                <a:solidFill>
                  <a:srgbClr val="0070C0"/>
                </a:solidFill>
                <a:latin typeface="Times New Roman" panose="02020603050405020304" pitchFamily="18" charset="0"/>
                <a:cs typeface="Times New Roman" panose="02020603050405020304" pitchFamily="18" charset="0"/>
              </a:rPr>
              <a:t>to the carbonyl group to form an </a:t>
            </a:r>
            <a:r>
              <a:rPr lang="en-US" sz="2000" dirty="0" smtClean="0">
                <a:solidFill>
                  <a:srgbClr val="0070C0"/>
                </a:solidFill>
                <a:latin typeface="Times New Roman" panose="02020603050405020304" pitchFamily="18" charset="0"/>
                <a:cs typeface="Times New Roman" panose="02020603050405020304" pitchFamily="18" charset="0"/>
              </a:rPr>
              <a:t>adduct followed by acidic Hydrolysis </a:t>
            </a:r>
            <a:r>
              <a:rPr lang="en-US" sz="2000" dirty="0">
                <a:solidFill>
                  <a:srgbClr val="0070C0"/>
                </a:solidFill>
                <a:latin typeface="Times New Roman" panose="02020603050405020304" pitchFamily="18" charset="0"/>
                <a:cs typeface="Times New Roman" panose="02020603050405020304" pitchFamily="18" charset="0"/>
              </a:rPr>
              <a:t>of </a:t>
            </a:r>
            <a:r>
              <a:rPr lang="en-US" sz="2000" dirty="0" smtClean="0">
                <a:solidFill>
                  <a:srgbClr val="0070C0"/>
                </a:solidFill>
                <a:latin typeface="Times New Roman" panose="02020603050405020304" pitchFamily="18" charset="0"/>
                <a:cs typeface="Times New Roman" panose="02020603050405020304" pitchFamily="18" charset="0"/>
              </a:rPr>
              <a:t>the adduct </a:t>
            </a:r>
            <a:r>
              <a:rPr lang="en-US" sz="2000" dirty="0">
                <a:solidFill>
                  <a:srgbClr val="0070C0"/>
                </a:solidFill>
                <a:latin typeface="Times New Roman" panose="02020603050405020304" pitchFamily="18" charset="0"/>
                <a:cs typeface="Times New Roman" panose="02020603050405020304" pitchFamily="18" charset="0"/>
              </a:rPr>
              <a:t>yields an alcohol</a:t>
            </a:r>
            <a:r>
              <a:rPr lang="en-US" sz="2000" dirty="0" smtClean="0">
                <a:solidFill>
                  <a:srgbClr val="0070C0"/>
                </a:solidFill>
                <a:latin typeface="Times New Roman" panose="02020603050405020304" pitchFamily="18" charset="0"/>
                <a:cs typeface="Times New Roman" panose="02020603050405020304" pitchFamily="18" charset="0"/>
              </a:rPr>
              <a:t>.</a:t>
            </a:r>
          </a:p>
          <a:p>
            <a:endParaRPr lang="en-US" sz="2000" dirty="0">
              <a:solidFill>
                <a:srgbClr val="000000"/>
              </a:solidFill>
              <a:latin typeface="Times New Roman" panose="02020603050405020304" pitchFamily="18" charset="0"/>
              <a:cs typeface="Times New Roman" panose="02020603050405020304" pitchFamily="18" charset="0"/>
            </a:endParaRPr>
          </a:p>
          <a:p>
            <a:r>
              <a:rPr lang="en-US" sz="2000" dirty="0" smtClean="0">
                <a:solidFill>
                  <a:srgbClr val="000000"/>
                </a:solidFill>
                <a:latin typeface="Times New Roman" panose="02020603050405020304" pitchFamily="18" charset="0"/>
                <a:cs typeface="Times New Roman" panose="02020603050405020304" pitchFamily="18" charset="0"/>
              </a:rPr>
              <a:t>                                                                     </a:t>
            </a:r>
          </a:p>
          <a:p>
            <a:endParaRPr lang="en-US" sz="2000" dirty="0" smtClean="0">
              <a:solidFill>
                <a:srgbClr val="000000"/>
              </a:solidFill>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r>
              <a:rPr lang="en-US" sz="2000" dirty="0" smtClean="0">
                <a:solidFill>
                  <a:srgbClr val="FF0000"/>
                </a:solidFill>
                <a:latin typeface="Times New Roman" panose="02020603050405020304" pitchFamily="18" charset="0"/>
                <a:cs typeface="Times New Roman" panose="02020603050405020304" pitchFamily="18" charset="0"/>
              </a:rPr>
              <a:t>The </a:t>
            </a:r>
            <a:r>
              <a:rPr lang="en-US" sz="2000" dirty="0">
                <a:solidFill>
                  <a:srgbClr val="FF0000"/>
                </a:solidFill>
                <a:latin typeface="Times New Roman" panose="02020603050405020304" pitchFamily="18" charset="0"/>
                <a:cs typeface="Times New Roman" panose="02020603050405020304" pitchFamily="18" charset="0"/>
              </a:rPr>
              <a:t>overall reactions using different aldehydes and ketones are </a:t>
            </a:r>
            <a:r>
              <a:rPr lang="en-US" sz="2000" dirty="0" smtClean="0">
                <a:solidFill>
                  <a:srgbClr val="FF0000"/>
                </a:solidFill>
                <a:latin typeface="Times New Roman" panose="02020603050405020304" pitchFamily="18" charset="0"/>
                <a:cs typeface="Times New Roman" panose="02020603050405020304" pitchFamily="18" charset="0"/>
              </a:rPr>
              <a:t>as follows:</a:t>
            </a:r>
          </a:p>
          <a:p>
            <a:endParaRPr lang="en-US" sz="2000" dirty="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r>
              <a:rPr lang="en-US" sz="2000" dirty="0" smtClean="0">
                <a:solidFill>
                  <a:srgbClr val="00B050"/>
                </a:solidFill>
                <a:latin typeface="Times New Roman" panose="02020603050405020304" pitchFamily="18" charset="0"/>
                <a:cs typeface="Times New Roman" panose="02020603050405020304" pitchFamily="18" charset="0"/>
              </a:rPr>
              <a:t>You </a:t>
            </a:r>
            <a:r>
              <a:rPr lang="en-US" sz="2000" dirty="0">
                <a:solidFill>
                  <a:srgbClr val="00B050"/>
                </a:solidFill>
                <a:latin typeface="Times New Roman" panose="02020603050405020304" pitchFamily="18" charset="0"/>
                <a:cs typeface="Times New Roman" panose="02020603050405020304" pitchFamily="18" charset="0"/>
              </a:rPr>
              <a:t>will notice that the reaction produces a primary alcohol </a:t>
            </a:r>
            <a:r>
              <a:rPr lang="en-US" sz="2000" dirty="0" smtClean="0">
                <a:solidFill>
                  <a:srgbClr val="00B050"/>
                </a:solidFill>
                <a:latin typeface="Times New Roman" panose="02020603050405020304" pitchFamily="18" charset="0"/>
                <a:cs typeface="Times New Roman" panose="02020603050405020304" pitchFamily="18" charset="0"/>
              </a:rPr>
              <a:t>with </a:t>
            </a:r>
            <a:r>
              <a:rPr lang="en-US" sz="2000" dirty="0" err="1" smtClean="0">
                <a:solidFill>
                  <a:srgbClr val="00B050"/>
                </a:solidFill>
                <a:latin typeface="Times New Roman" panose="02020603050405020304" pitchFamily="18" charset="0"/>
                <a:cs typeface="Times New Roman" panose="02020603050405020304" pitchFamily="18" charset="0"/>
              </a:rPr>
              <a:t>methanal</a:t>
            </a:r>
            <a:r>
              <a:rPr lang="en-US" sz="2000" dirty="0">
                <a:solidFill>
                  <a:srgbClr val="00B050"/>
                </a:solidFill>
                <a:latin typeface="Times New Roman" panose="02020603050405020304" pitchFamily="18" charset="0"/>
                <a:cs typeface="Times New Roman" panose="02020603050405020304" pitchFamily="18" charset="0"/>
              </a:rPr>
              <a:t>, a secondary alcohol with other aldehydes and tertiary </a:t>
            </a:r>
            <a:r>
              <a:rPr lang="en-US" sz="2000" dirty="0" smtClean="0">
                <a:solidFill>
                  <a:srgbClr val="00B050"/>
                </a:solidFill>
                <a:latin typeface="Times New Roman" panose="02020603050405020304" pitchFamily="18" charset="0"/>
                <a:cs typeface="Times New Roman" panose="02020603050405020304" pitchFamily="18" charset="0"/>
              </a:rPr>
              <a:t>alcohol with </a:t>
            </a:r>
            <a:r>
              <a:rPr lang="en-US" sz="2000" dirty="0">
                <a:solidFill>
                  <a:srgbClr val="00B050"/>
                </a:solidFill>
                <a:latin typeface="Times New Roman" panose="02020603050405020304" pitchFamily="18" charset="0"/>
                <a:cs typeface="Times New Roman" panose="02020603050405020304" pitchFamily="18" charset="0"/>
              </a:rPr>
              <a:t>ketones</a:t>
            </a:r>
          </a:p>
        </p:txBody>
      </p:sp>
      <p:pic>
        <p:nvPicPr>
          <p:cNvPr id="5" name="Picture 4" descr="11.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27328" t="42894" r="38292" b="41590"/>
          <a:stretch/>
        </p:blipFill>
        <p:spPr>
          <a:xfrm>
            <a:off x="1068873" y="1421394"/>
            <a:ext cx="3657036" cy="1186003"/>
          </a:xfrm>
          <a:prstGeom prst="rect">
            <a:avLst/>
          </a:prstGeom>
        </p:spPr>
      </p:pic>
      <p:pic>
        <p:nvPicPr>
          <p:cNvPr id="6" name="Picture 5" descr="11.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26882" t="58137" r="46758" b="32800"/>
          <a:stretch/>
        </p:blipFill>
        <p:spPr>
          <a:xfrm>
            <a:off x="4725909" y="1647731"/>
            <a:ext cx="4001632" cy="618503"/>
          </a:xfrm>
          <a:prstGeom prst="rect">
            <a:avLst/>
          </a:prstGeom>
        </p:spPr>
      </p:pic>
      <p:pic>
        <p:nvPicPr>
          <p:cNvPr id="7" name="Picture 6" descr="11.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24357" t="31908" r="22698" b="34998"/>
          <a:stretch/>
        </p:blipFill>
        <p:spPr>
          <a:xfrm>
            <a:off x="353086" y="3141552"/>
            <a:ext cx="10918478" cy="2209046"/>
          </a:xfrm>
          <a:prstGeom prst="rect">
            <a:avLst/>
          </a:prstGeom>
        </p:spPr>
      </p:pic>
    </p:spTree>
    <p:extLst>
      <p:ext uri="{BB962C8B-B14F-4D97-AF65-F5344CB8AC3E}">
        <p14:creationId xmlns:p14="http://schemas.microsoft.com/office/powerpoint/2010/main" val="18199653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872" y="235390"/>
            <a:ext cx="11153870" cy="3108543"/>
          </a:xfrm>
          <a:prstGeom prst="rect">
            <a:avLst/>
          </a:prstGeom>
        </p:spPr>
        <p:txBody>
          <a:bodyPr wrap="square">
            <a:spAutoFit/>
          </a:bodyPr>
          <a:lstStyle/>
          <a:p>
            <a:r>
              <a:rPr lang="en-US" sz="2800" b="1" dirty="0" smtClean="0">
                <a:solidFill>
                  <a:srgbClr val="C00000"/>
                </a:solidFill>
                <a:latin typeface="Times New Roman" panose="02020603050405020304" pitchFamily="18" charset="0"/>
                <a:cs typeface="Times New Roman" panose="02020603050405020304" pitchFamily="18" charset="0"/>
              </a:rPr>
              <a:t>Question- </a:t>
            </a:r>
            <a:r>
              <a:rPr lang="en-US" sz="2800" dirty="0" smtClean="0">
                <a:solidFill>
                  <a:srgbClr val="7030A0"/>
                </a:solidFill>
                <a:latin typeface="Times New Roman" panose="02020603050405020304" pitchFamily="18" charset="0"/>
                <a:cs typeface="Times New Roman" panose="02020603050405020304" pitchFamily="18" charset="0"/>
              </a:rPr>
              <a:t>Give </a:t>
            </a:r>
            <a:r>
              <a:rPr lang="en-US" sz="2800" dirty="0">
                <a:solidFill>
                  <a:srgbClr val="7030A0"/>
                </a:solidFill>
                <a:latin typeface="Times New Roman" panose="02020603050405020304" pitchFamily="18" charset="0"/>
                <a:cs typeface="Times New Roman" panose="02020603050405020304" pitchFamily="18" charset="0"/>
              </a:rPr>
              <a:t>the structures and IUPAC names of the products expected </a:t>
            </a:r>
            <a:r>
              <a:rPr lang="en-US" sz="2800" dirty="0" smtClean="0">
                <a:solidFill>
                  <a:srgbClr val="7030A0"/>
                </a:solidFill>
                <a:latin typeface="Times New Roman" panose="02020603050405020304" pitchFamily="18" charset="0"/>
                <a:cs typeface="Times New Roman" panose="02020603050405020304" pitchFamily="18" charset="0"/>
              </a:rPr>
              <a:t>from the </a:t>
            </a:r>
            <a:r>
              <a:rPr lang="en-US" sz="2800" dirty="0">
                <a:solidFill>
                  <a:srgbClr val="7030A0"/>
                </a:solidFill>
                <a:latin typeface="Times New Roman" panose="02020603050405020304" pitchFamily="18" charset="0"/>
                <a:cs typeface="Times New Roman" panose="02020603050405020304" pitchFamily="18" charset="0"/>
              </a:rPr>
              <a:t>following reactions:</a:t>
            </a:r>
          </a:p>
          <a:p>
            <a:r>
              <a:rPr lang="en-US" sz="2800" dirty="0">
                <a:solidFill>
                  <a:srgbClr val="00B050"/>
                </a:solidFill>
                <a:latin typeface="Times New Roman" panose="02020603050405020304" pitchFamily="18" charset="0"/>
                <a:cs typeface="Times New Roman" panose="02020603050405020304" pitchFamily="18" charset="0"/>
              </a:rPr>
              <a:t>(a) Catalytic reduction of </a:t>
            </a:r>
            <a:r>
              <a:rPr lang="en-US" sz="2800" dirty="0" err="1">
                <a:solidFill>
                  <a:srgbClr val="00B050"/>
                </a:solidFill>
                <a:latin typeface="Times New Roman" panose="02020603050405020304" pitchFamily="18" charset="0"/>
                <a:cs typeface="Times New Roman" panose="02020603050405020304" pitchFamily="18" charset="0"/>
              </a:rPr>
              <a:t>butanal</a:t>
            </a:r>
            <a:r>
              <a:rPr lang="en-US" sz="2800" dirty="0">
                <a:solidFill>
                  <a:srgbClr val="00B050"/>
                </a:solidFill>
                <a:latin typeface="Times New Roman" panose="02020603050405020304" pitchFamily="18" charset="0"/>
                <a:cs typeface="Times New Roman" panose="02020603050405020304" pitchFamily="18" charset="0"/>
              </a:rPr>
              <a:t>.</a:t>
            </a:r>
          </a:p>
          <a:p>
            <a:r>
              <a:rPr lang="en-US" sz="2800" dirty="0">
                <a:solidFill>
                  <a:srgbClr val="FF0000"/>
                </a:solidFill>
                <a:latin typeface="Times New Roman" panose="02020603050405020304" pitchFamily="18" charset="0"/>
                <a:cs typeface="Times New Roman" panose="02020603050405020304" pitchFamily="18" charset="0"/>
              </a:rPr>
              <a:t>(b) Hydration of propene in the presence of dilute </a:t>
            </a:r>
            <a:r>
              <a:rPr lang="en-US" sz="2800" dirty="0" err="1">
                <a:solidFill>
                  <a:srgbClr val="FF0000"/>
                </a:solidFill>
                <a:latin typeface="Times New Roman" panose="02020603050405020304" pitchFamily="18" charset="0"/>
                <a:cs typeface="Times New Roman" panose="02020603050405020304" pitchFamily="18" charset="0"/>
              </a:rPr>
              <a:t>sulphuric</a:t>
            </a:r>
            <a:r>
              <a:rPr lang="en-US" sz="2800" dirty="0">
                <a:solidFill>
                  <a:srgbClr val="FF0000"/>
                </a:solidFill>
                <a:latin typeface="Times New Roman" panose="02020603050405020304" pitchFamily="18" charset="0"/>
                <a:cs typeface="Times New Roman" panose="02020603050405020304" pitchFamily="18" charset="0"/>
              </a:rPr>
              <a:t> acid.</a:t>
            </a:r>
          </a:p>
          <a:p>
            <a:r>
              <a:rPr lang="en-US" sz="2800" dirty="0">
                <a:latin typeface="Times New Roman" panose="02020603050405020304" pitchFamily="18" charset="0"/>
                <a:cs typeface="Times New Roman" panose="02020603050405020304" pitchFamily="18" charset="0"/>
              </a:rPr>
              <a:t>(c) Reaction of </a:t>
            </a:r>
            <a:r>
              <a:rPr lang="en-US" sz="2800" dirty="0" err="1">
                <a:latin typeface="Times New Roman" panose="02020603050405020304" pitchFamily="18" charset="0"/>
                <a:cs typeface="Times New Roman" panose="02020603050405020304" pitchFamily="18" charset="0"/>
              </a:rPr>
              <a:t>propanone</a:t>
            </a:r>
            <a:r>
              <a:rPr lang="en-US" sz="2800" dirty="0">
                <a:latin typeface="Times New Roman" panose="02020603050405020304" pitchFamily="18" charset="0"/>
                <a:cs typeface="Times New Roman" panose="02020603050405020304" pitchFamily="18" charset="0"/>
              </a:rPr>
              <a:t> with </a:t>
            </a:r>
            <a:r>
              <a:rPr lang="en-US" sz="2800" dirty="0" err="1">
                <a:latin typeface="Times New Roman" panose="02020603050405020304" pitchFamily="18" charset="0"/>
                <a:cs typeface="Times New Roman" panose="02020603050405020304" pitchFamily="18" charset="0"/>
              </a:rPr>
              <a:t>methylmagnesium</a:t>
            </a:r>
            <a:r>
              <a:rPr lang="en-US" sz="2800" dirty="0">
                <a:latin typeface="Times New Roman" panose="02020603050405020304" pitchFamily="18" charset="0"/>
                <a:cs typeface="Times New Roman" panose="02020603050405020304" pitchFamily="18" charset="0"/>
              </a:rPr>
              <a:t> bromide </a:t>
            </a:r>
            <a:r>
              <a:rPr lang="en-US" sz="2800" dirty="0" smtClean="0">
                <a:latin typeface="Times New Roman" panose="02020603050405020304" pitchFamily="18" charset="0"/>
                <a:cs typeface="Times New Roman" panose="02020603050405020304" pitchFamily="18" charset="0"/>
              </a:rPr>
              <a:t>followed by      </a:t>
            </a:r>
          </a:p>
          <a:p>
            <a:r>
              <a:rPr lang="en-US" sz="2800" dirty="0" smtClean="0">
                <a:latin typeface="Times New Roman" panose="02020603050405020304" pitchFamily="18" charset="0"/>
                <a:cs typeface="Times New Roman" panose="02020603050405020304" pitchFamily="18" charset="0"/>
              </a:rPr>
              <a:t>     hydrolysis</a:t>
            </a:r>
            <a:r>
              <a:rPr lang="en-US" sz="2800" dirty="0">
                <a:latin typeface="Times New Roman" panose="02020603050405020304" pitchFamily="18" charset="0"/>
                <a:cs typeface="Times New Roman" panose="02020603050405020304" pitchFamily="18" charset="0"/>
              </a:rPr>
              <a:t>.</a:t>
            </a:r>
          </a:p>
          <a:p>
            <a:r>
              <a:rPr lang="en-US" sz="2800" b="1" dirty="0" smtClean="0">
                <a:solidFill>
                  <a:srgbClr val="00B050"/>
                </a:solidFill>
                <a:latin typeface="Times New Roman" panose="02020603050405020304" pitchFamily="18" charset="0"/>
                <a:cs typeface="Times New Roman" panose="02020603050405020304" pitchFamily="18" charset="0"/>
              </a:rPr>
              <a:t>Solution-</a:t>
            </a:r>
            <a:endParaRPr lang="en-US" sz="2800" b="1" dirty="0">
              <a:solidFill>
                <a:srgbClr val="00B050"/>
              </a:solidFill>
              <a:latin typeface="Times New Roman" panose="02020603050405020304" pitchFamily="18" charset="0"/>
              <a:cs typeface="Times New Roman" panose="02020603050405020304" pitchFamily="18" charset="0"/>
            </a:endParaRPr>
          </a:p>
        </p:txBody>
      </p:sp>
      <p:pic>
        <p:nvPicPr>
          <p:cNvPr id="5" name="Picture 4" descr="11.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12104" t="63354" r="57079" b="22227"/>
          <a:stretch/>
        </p:blipFill>
        <p:spPr>
          <a:xfrm>
            <a:off x="1502875" y="4209862"/>
            <a:ext cx="5549774" cy="1783532"/>
          </a:xfrm>
          <a:prstGeom prst="rect">
            <a:avLst/>
          </a:prstGeom>
        </p:spPr>
      </p:pic>
      <p:pic>
        <p:nvPicPr>
          <p:cNvPr id="6" name="Picture 5" descr="11.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44480" t="59235" r="38886" b="23051"/>
          <a:stretch/>
        </p:blipFill>
        <p:spPr>
          <a:xfrm>
            <a:off x="7211543" y="4037846"/>
            <a:ext cx="4096235" cy="1674891"/>
          </a:xfrm>
          <a:prstGeom prst="rect">
            <a:avLst/>
          </a:prstGeom>
        </p:spPr>
      </p:pic>
    </p:spTree>
    <p:extLst>
      <p:ext uri="{BB962C8B-B14F-4D97-AF65-F5344CB8AC3E}">
        <p14:creationId xmlns:p14="http://schemas.microsoft.com/office/powerpoint/2010/main" val="3506788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139" y="235390"/>
            <a:ext cx="11642756" cy="2181885"/>
          </a:xfrm>
        </p:spPr>
        <p:txBody>
          <a:bodyPr>
            <a:normAutofit fontScale="90000"/>
          </a:bodyPr>
          <a:lstStyle/>
          <a:p>
            <a:r>
              <a:rPr lang="en-US" sz="3600" dirty="0">
                <a:solidFill>
                  <a:srgbClr val="C00000"/>
                </a:solidFill>
                <a:latin typeface="Times New Roman" panose="02020603050405020304" pitchFamily="18" charset="0"/>
                <a:cs typeface="Times New Roman" panose="02020603050405020304" pitchFamily="18" charset="0"/>
              </a:rPr>
              <a:t>Question-1-</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p>
        </p:txBody>
      </p:sp>
      <p:sp>
        <p:nvSpPr>
          <p:cNvPr id="3" name="Text Placeholder 2"/>
          <p:cNvSpPr>
            <a:spLocks noGrp="1"/>
          </p:cNvSpPr>
          <p:nvPr>
            <p:ph type="body" idx="1"/>
          </p:nvPr>
        </p:nvSpPr>
        <p:spPr>
          <a:xfrm>
            <a:off x="831850" y="2643613"/>
            <a:ext cx="10515600" cy="3446038"/>
          </a:xfrm>
        </p:spPr>
        <p:txBody>
          <a:bodyPr>
            <a:normAutofit/>
          </a:bodyPr>
          <a:lstStyle/>
          <a:p>
            <a:r>
              <a:rPr lang="en-US" sz="3200" dirty="0">
                <a:solidFill>
                  <a:srgbClr val="C00000"/>
                </a:solidFill>
                <a:latin typeface="Times New Roman" panose="02020603050405020304" pitchFamily="18" charset="0"/>
                <a:cs typeface="Times New Roman" panose="02020603050405020304" pitchFamily="18" charset="0"/>
              </a:rPr>
              <a:t>Question-2-</a:t>
            </a:r>
            <a:endParaRPr lang="en-US" sz="3200" dirty="0">
              <a:solidFill>
                <a:srgbClr val="C00000"/>
              </a:solidFill>
            </a:endParaRPr>
          </a:p>
        </p:txBody>
      </p:sp>
      <p:pic>
        <p:nvPicPr>
          <p:cNvPr id="4" name="Picture 3"/>
          <p:cNvPicPr>
            <a:picLocks noChangeAspect="1"/>
          </p:cNvPicPr>
          <p:nvPr/>
        </p:nvPicPr>
        <p:blipFill>
          <a:blip r:embed="rId2"/>
          <a:stretch>
            <a:fillRect/>
          </a:stretch>
        </p:blipFill>
        <p:spPr>
          <a:xfrm>
            <a:off x="2426329" y="452673"/>
            <a:ext cx="8700380" cy="1964602"/>
          </a:xfrm>
          <a:prstGeom prst="rect">
            <a:avLst/>
          </a:prstGeom>
        </p:spPr>
      </p:pic>
      <p:pic>
        <p:nvPicPr>
          <p:cNvPr id="5" name="Picture 4" descr="11.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15965" t="55939" r="39257" b="8770"/>
          <a:stretch/>
        </p:blipFill>
        <p:spPr>
          <a:xfrm>
            <a:off x="1520982" y="3367888"/>
            <a:ext cx="9832817" cy="2851843"/>
          </a:xfrm>
          <a:prstGeom prst="rect">
            <a:avLst/>
          </a:prstGeom>
        </p:spPr>
      </p:pic>
    </p:spTree>
    <p:extLst>
      <p:ext uri="{BB962C8B-B14F-4D97-AF65-F5344CB8AC3E}">
        <p14:creationId xmlns:p14="http://schemas.microsoft.com/office/powerpoint/2010/main" val="21097075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63" y="181069"/>
            <a:ext cx="11633703" cy="1991763"/>
          </a:xfrm>
        </p:spPr>
        <p:txBody>
          <a:bodyPr>
            <a:noAutofit/>
          </a:bodyPr>
          <a:lstStyle/>
          <a:p>
            <a:r>
              <a:rPr lang="en-US" sz="2800" dirty="0" smtClean="0">
                <a:solidFill>
                  <a:srgbClr val="FF0000"/>
                </a:solidFill>
                <a:latin typeface="Times New Roman" panose="02020603050405020304" pitchFamily="18" charset="0"/>
                <a:cs typeface="Times New Roman" panose="02020603050405020304" pitchFamily="18" charset="0"/>
              </a:rPr>
              <a:t/>
            </a:r>
            <a:br>
              <a:rPr lang="en-US" sz="2800" dirty="0" smtClean="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a:r>
            <a:br>
              <a:rPr lang="en-US" sz="2800" dirty="0">
                <a:solidFill>
                  <a:srgbClr val="FF0000"/>
                </a:solidFill>
                <a:latin typeface="Times New Roman" panose="02020603050405020304" pitchFamily="18" charset="0"/>
                <a:cs typeface="Times New Roman" panose="02020603050405020304" pitchFamily="18" charset="0"/>
              </a:rPr>
            </a:br>
            <a:r>
              <a:rPr lang="en-US" sz="2800" dirty="0" smtClean="0">
                <a:solidFill>
                  <a:srgbClr val="FF0000"/>
                </a:solidFill>
                <a:latin typeface="Times New Roman" panose="02020603050405020304" pitchFamily="18" charset="0"/>
                <a:cs typeface="Times New Roman" panose="02020603050405020304" pitchFamily="18" charset="0"/>
              </a:rPr>
              <a:t/>
            </a:r>
            <a:br>
              <a:rPr lang="en-US" sz="2800" dirty="0" smtClean="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a:r>
            <a:br>
              <a:rPr lang="en-US" sz="2800" dirty="0">
                <a:solidFill>
                  <a:srgbClr val="FF0000"/>
                </a:solidFill>
                <a:latin typeface="Times New Roman" panose="02020603050405020304" pitchFamily="18" charset="0"/>
                <a:cs typeface="Times New Roman" panose="02020603050405020304" pitchFamily="18" charset="0"/>
              </a:rPr>
            </a:br>
            <a:r>
              <a:rPr lang="en-US" sz="2800" dirty="0" smtClean="0">
                <a:solidFill>
                  <a:srgbClr val="FF0000"/>
                </a:solidFill>
                <a:latin typeface="Times New Roman" panose="02020603050405020304" pitchFamily="18" charset="0"/>
                <a:cs typeface="Times New Roman" panose="02020603050405020304" pitchFamily="18" charset="0"/>
              </a:rPr>
              <a:t>Physical Properties:-</a:t>
            </a:r>
            <a:br>
              <a:rPr lang="en-US" sz="2800" dirty="0" smtClean="0">
                <a:solidFill>
                  <a:srgbClr val="FF0000"/>
                </a:solidFill>
                <a:latin typeface="Times New Roman" panose="02020603050405020304" pitchFamily="18" charset="0"/>
                <a:cs typeface="Times New Roman" panose="02020603050405020304" pitchFamily="18" charset="0"/>
              </a:rPr>
            </a:br>
            <a:r>
              <a:rPr lang="en-US" sz="2800" dirty="0">
                <a:solidFill>
                  <a:srgbClr val="7030A0"/>
                </a:solidFill>
                <a:latin typeface="Times New Roman" panose="02020603050405020304" pitchFamily="18" charset="0"/>
                <a:cs typeface="Times New Roman" panose="02020603050405020304" pitchFamily="18" charset="0"/>
              </a:rPr>
              <a:t>Alcohols consist of two parts, an alkyl group and a hydroxyl group. </a:t>
            </a:r>
            <a:r>
              <a:rPr lang="en-US" sz="2800" dirty="0" smtClean="0">
                <a:solidFill>
                  <a:srgbClr val="7030A0"/>
                </a:solidFill>
                <a:latin typeface="Times New Roman" panose="02020603050405020304" pitchFamily="18" charset="0"/>
                <a:cs typeface="Times New Roman" panose="02020603050405020304" pitchFamily="18" charset="0"/>
              </a:rPr>
              <a:t/>
            </a:r>
            <a:br>
              <a:rPr lang="en-US" sz="2800" dirty="0" smtClean="0">
                <a:solidFill>
                  <a:srgbClr val="7030A0"/>
                </a:solidFill>
                <a:latin typeface="Times New Roman" panose="02020603050405020304" pitchFamily="18" charset="0"/>
                <a:cs typeface="Times New Roman" panose="02020603050405020304" pitchFamily="18" charset="0"/>
              </a:rPr>
            </a:br>
            <a:r>
              <a:rPr lang="en-US" sz="2800" dirty="0" smtClean="0">
                <a:solidFill>
                  <a:srgbClr val="00B050"/>
                </a:solidFill>
                <a:latin typeface="Times New Roman" panose="02020603050405020304" pitchFamily="18" charset="0"/>
                <a:cs typeface="Times New Roman" panose="02020603050405020304" pitchFamily="18" charset="0"/>
              </a:rPr>
              <a:t>The </a:t>
            </a:r>
            <a:r>
              <a:rPr lang="en-US" sz="2800" dirty="0">
                <a:solidFill>
                  <a:srgbClr val="00B050"/>
                </a:solidFill>
                <a:latin typeface="Times New Roman" panose="02020603050405020304" pitchFamily="18" charset="0"/>
                <a:cs typeface="Times New Roman" panose="02020603050405020304" pitchFamily="18" charset="0"/>
              </a:rPr>
              <a:t>properties of alcohols are chiefly due to the hydroxyl group. </a:t>
            </a:r>
            <a:r>
              <a:rPr lang="en-US" sz="2800" dirty="0" smtClean="0">
                <a:solidFill>
                  <a:srgbClr val="00B050"/>
                </a:solidFill>
                <a:latin typeface="Times New Roman" panose="02020603050405020304" pitchFamily="18" charset="0"/>
                <a:cs typeface="Times New Roman" panose="02020603050405020304" pitchFamily="18" charset="0"/>
              </a:rPr>
              <a:t/>
            </a:r>
            <a:br>
              <a:rPr lang="en-US" sz="2800" dirty="0" smtClean="0">
                <a:solidFill>
                  <a:srgbClr val="00B050"/>
                </a:solidFill>
                <a:latin typeface="Times New Roman" panose="02020603050405020304" pitchFamily="18" charset="0"/>
                <a:cs typeface="Times New Roman" panose="02020603050405020304" pitchFamily="18" charset="0"/>
              </a:rPr>
            </a:br>
            <a:r>
              <a:rPr lang="en-US" sz="2800" dirty="0" smtClean="0">
                <a:solidFill>
                  <a:srgbClr val="0070C0"/>
                </a:solidFill>
                <a:latin typeface="Times New Roman" panose="02020603050405020304" pitchFamily="18" charset="0"/>
                <a:cs typeface="Times New Roman" panose="02020603050405020304" pitchFamily="18" charset="0"/>
              </a:rPr>
              <a:t>The nature of </a:t>
            </a:r>
            <a:r>
              <a:rPr lang="en-US" sz="2800" dirty="0">
                <a:solidFill>
                  <a:srgbClr val="0070C0"/>
                </a:solidFill>
                <a:latin typeface="Times New Roman" panose="02020603050405020304" pitchFamily="18" charset="0"/>
                <a:cs typeface="Times New Roman" panose="02020603050405020304" pitchFamily="18" charset="0"/>
              </a:rPr>
              <a:t>alkyl group </a:t>
            </a:r>
            <a:r>
              <a:rPr lang="en-US" sz="2800" dirty="0" smtClean="0">
                <a:solidFill>
                  <a:srgbClr val="0070C0"/>
                </a:solidFill>
                <a:latin typeface="Times New Roman" panose="02020603050405020304" pitchFamily="18" charset="0"/>
                <a:cs typeface="Times New Roman" panose="02020603050405020304" pitchFamily="18" charset="0"/>
              </a:rPr>
              <a:t>simply modify </a:t>
            </a:r>
            <a:r>
              <a:rPr lang="en-US" sz="2800" dirty="0">
                <a:solidFill>
                  <a:srgbClr val="0070C0"/>
                </a:solidFill>
                <a:latin typeface="Times New Roman" panose="02020603050405020304" pitchFamily="18" charset="0"/>
                <a:cs typeface="Times New Roman" panose="02020603050405020304" pitchFamily="18" charset="0"/>
              </a:rPr>
              <a:t>these properties</a:t>
            </a:r>
            <a:r>
              <a:rPr lang="en-US" sz="2800" dirty="0" smtClean="0">
                <a:solidFill>
                  <a:srgbClr val="0070C0"/>
                </a:solidFill>
                <a:latin typeface="Times New Roman" panose="02020603050405020304" pitchFamily="18" charset="0"/>
                <a:cs typeface="Times New Roman" panose="02020603050405020304" pitchFamily="18" charset="0"/>
              </a:rPr>
              <a:t>.</a:t>
            </a:r>
            <a:r>
              <a:rPr lang="en-US" sz="2800" dirty="0">
                <a:solidFill>
                  <a:srgbClr val="0070C0"/>
                </a:solidFill>
                <a:latin typeface="Times New Roman" panose="02020603050405020304" pitchFamily="18" charset="0"/>
                <a:cs typeface="Times New Roman" panose="02020603050405020304" pitchFamily="18" charset="0"/>
              </a:rPr>
              <a:t/>
            </a:r>
            <a:br>
              <a:rPr lang="en-US"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362139" y="2299580"/>
            <a:ext cx="11443580" cy="3790071"/>
          </a:xfrm>
        </p:spPr>
        <p:txBody>
          <a:bodyPr>
            <a:normAutofit/>
          </a:bodyPr>
          <a:lstStyle/>
          <a:p>
            <a:r>
              <a:rPr lang="en-US" dirty="0" smtClean="0">
                <a:solidFill>
                  <a:srgbClr val="FF0000"/>
                </a:solidFill>
                <a:latin typeface="Times New Roman" panose="02020603050405020304" pitchFamily="18" charset="0"/>
                <a:cs typeface="Times New Roman" panose="02020603050405020304" pitchFamily="18" charset="0"/>
              </a:rPr>
              <a:t>Boiling </a:t>
            </a:r>
            <a:r>
              <a:rPr lang="en-US" dirty="0">
                <a:solidFill>
                  <a:srgbClr val="FF0000"/>
                </a:solidFill>
                <a:latin typeface="Times New Roman" panose="02020603050405020304" pitchFamily="18" charset="0"/>
                <a:cs typeface="Times New Roman" panose="02020603050405020304" pitchFamily="18" charset="0"/>
              </a:rPr>
              <a:t>Points</a:t>
            </a:r>
          </a:p>
          <a:p>
            <a:r>
              <a:rPr lang="en-US" dirty="0">
                <a:solidFill>
                  <a:srgbClr val="7030A0"/>
                </a:solidFill>
                <a:latin typeface="Times New Roman" panose="02020603050405020304" pitchFamily="18" charset="0"/>
                <a:cs typeface="Times New Roman" panose="02020603050405020304" pitchFamily="18" charset="0"/>
              </a:rPr>
              <a:t>The boiling points of alcohols </a:t>
            </a:r>
            <a:r>
              <a:rPr lang="en-US" dirty="0" smtClean="0">
                <a:solidFill>
                  <a:srgbClr val="7030A0"/>
                </a:solidFill>
                <a:latin typeface="Times New Roman" panose="02020603050405020304" pitchFamily="18" charset="0"/>
                <a:cs typeface="Times New Roman" panose="02020603050405020304" pitchFamily="18" charset="0"/>
              </a:rPr>
              <a:t>increases </a:t>
            </a:r>
            <a:r>
              <a:rPr lang="en-US" dirty="0">
                <a:solidFill>
                  <a:srgbClr val="7030A0"/>
                </a:solidFill>
                <a:latin typeface="Times New Roman" panose="02020603050405020304" pitchFamily="18" charset="0"/>
                <a:cs typeface="Times New Roman" panose="02020603050405020304" pitchFamily="18" charset="0"/>
              </a:rPr>
              <a:t>with increase in </a:t>
            </a:r>
            <a:r>
              <a:rPr lang="en-US" dirty="0" smtClean="0">
                <a:solidFill>
                  <a:srgbClr val="7030A0"/>
                </a:solidFill>
                <a:latin typeface="Times New Roman" panose="02020603050405020304" pitchFamily="18" charset="0"/>
                <a:cs typeface="Times New Roman" panose="02020603050405020304" pitchFamily="18" charset="0"/>
              </a:rPr>
              <a:t>the number </a:t>
            </a:r>
            <a:r>
              <a:rPr lang="en-US" dirty="0">
                <a:solidFill>
                  <a:srgbClr val="7030A0"/>
                </a:solidFill>
                <a:latin typeface="Times New Roman" panose="02020603050405020304" pitchFamily="18" charset="0"/>
                <a:cs typeface="Times New Roman" panose="02020603050405020304" pitchFamily="18" charset="0"/>
              </a:rPr>
              <a:t>of carbon atoms (increase in van der Waals </a:t>
            </a:r>
            <a:r>
              <a:rPr lang="en-US" dirty="0" smtClean="0">
                <a:solidFill>
                  <a:srgbClr val="7030A0"/>
                </a:solidFill>
                <a:latin typeface="Times New Roman" panose="02020603050405020304" pitchFamily="18" charset="0"/>
                <a:cs typeface="Times New Roman" panose="02020603050405020304" pitchFamily="18" charset="0"/>
              </a:rPr>
              <a:t>forces) and decreases </a:t>
            </a:r>
            <a:r>
              <a:rPr lang="en-US" dirty="0">
                <a:solidFill>
                  <a:srgbClr val="7030A0"/>
                </a:solidFill>
                <a:latin typeface="Times New Roman" panose="02020603050405020304" pitchFamily="18" charset="0"/>
                <a:cs typeface="Times New Roman" panose="02020603050405020304" pitchFamily="18" charset="0"/>
              </a:rPr>
              <a:t>with increase of branching in carbon </a:t>
            </a:r>
            <a:r>
              <a:rPr lang="en-US" dirty="0" smtClean="0">
                <a:solidFill>
                  <a:srgbClr val="7030A0"/>
                </a:solidFill>
                <a:latin typeface="Times New Roman" panose="02020603050405020304" pitchFamily="18" charset="0"/>
                <a:cs typeface="Times New Roman" panose="02020603050405020304" pitchFamily="18" charset="0"/>
              </a:rPr>
              <a:t>chain (because </a:t>
            </a:r>
            <a:r>
              <a:rPr lang="en-US" dirty="0">
                <a:solidFill>
                  <a:srgbClr val="7030A0"/>
                </a:solidFill>
                <a:latin typeface="Times New Roman" panose="02020603050405020304" pitchFamily="18" charset="0"/>
                <a:cs typeface="Times New Roman" panose="02020603050405020304" pitchFamily="18" charset="0"/>
              </a:rPr>
              <a:t>of decrease in van der Waals forces with decrease in </a:t>
            </a:r>
            <a:r>
              <a:rPr lang="en-US" dirty="0" smtClean="0">
                <a:solidFill>
                  <a:srgbClr val="7030A0"/>
                </a:solidFill>
                <a:latin typeface="Times New Roman" panose="02020603050405020304" pitchFamily="18" charset="0"/>
                <a:cs typeface="Times New Roman" panose="02020603050405020304" pitchFamily="18" charset="0"/>
              </a:rPr>
              <a:t>surface area). </a:t>
            </a:r>
          </a:p>
          <a:p>
            <a:r>
              <a:rPr lang="en-US" dirty="0" smtClean="0">
                <a:solidFill>
                  <a:srgbClr val="0070C0"/>
                </a:solidFill>
                <a:latin typeface="Times New Roman" panose="02020603050405020304" pitchFamily="18" charset="0"/>
                <a:cs typeface="Times New Roman" panose="02020603050405020304" pitchFamily="18" charset="0"/>
              </a:rPr>
              <a:t>The </a:t>
            </a:r>
            <a:r>
              <a:rPr lang="en-US" dirty="0">
                <a:solidFill>
                  <a:srgbClr val="0070C0"/>
                </a:solidFill>
                <a:latin typeface="Times New Roman" panose="02020603050405020304" pitchFamily="18" charset="0"/>
                <a:cs typeface="Times New Roman" panose="02020603050405020304" pitchFamily="18" charset="0"/>
              </a:rPr>
              <a:t>–OH group in alcohols </a:t>
            </a:r>
            <a:r>
              <a:rPr lang="en-US" dirty="0" smtClean="0">
                <a:solidFill>
                  <a:srgbClr val="0070C0"/>
                </a:solidFill>
                <a:latin typeface="Times New Roman" panose="02020603050405020304" pitchFamily="18" charset="0"/>
                <a:cs typeface="Times New Roman" panose="02020603050405020304" pitchFamily="18" charset="0"/>
              </a:rPr>
              <a:t>is </a:t>
            </a:r>
            <a:r>
              <a:rPr lang="en-US" dirty="0">
                <a:solidFill>
                  <a:srgbClr val="0070C0"/>
                </a:solidFill>
                <a:latin typeface="Times New Roman" panose="02020603050405020304" pitchFamily="18" charset="0"/>
                <a:cs typeface="Times New Roman" panose="02020603050405020304" pitchFamily="18" charset="0"/>
              </a:rPr>
              <a:t>involved in </a:t>
            </a:r>
            <a:r>
              <a:rPr lang="en-US" dirty="0" smtClean="0">
                <a:solidFill>
                  <a:srgbClr val="0070C0"/>
                </a:solidFill>
                <a:latin typeface="Times New Roman" panose="02020603050405020304" pitchFamily="18" charset="0"/>
                <a:cs typeface="Times New Roman" panose="02020603050405020304" pitchFamily="18" charset="0"/>
              </a:rPr>
              <a:t>intermolecular hydrogen </a:t>
            </a:r>
            <a:r>
              <a:rPr lang="en-US" dirty="0">
                <a:solidFill>
                  <a:srgbClr val="0070C0"/>
                </a:solidFill>
                <a:latin typeface="Times New Roman" panose="02020603050405020304" pitchFamily="18" charset="0"/>
                <a:cs typeface="Times New Roman" panose="02020603050405020304" pitchFamily="18" charset="0"/>
              </a:rPr>
              <a:t>bonding as shown below:</a:t>
            </a:r>
          </a:p>
        </p:txBody>
      </p:sp>
      <p:pic>
        <p:nvPicPr>
          <p:cNvPr id="4" name="Picture 3" descr="11.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26955" t="40147" r="46980" b="47769"/>
          <a:stretch/>
        </p:blipFill>
        <p:spPr>
          <a:xfrm>
            <a:off x="1783533" y="4689695"/>
            <a:ext cx="7876515" cy="1399956"/>
          </a:xfrm>
          <a:prstGeom prst="rect">
            <a:avLst/>
          </a:prstGeom>
        </p:spPr>
      </p:pic>
    </p:spTree>
    <p:extLst>
      <p:ext uri="{BB962C8B-B14F-4D97-AF65-F5344CB8AC3E}">
        <p14:creationId xmlns:p14="http://schemas.microsoft.com/office/powerpoint/2010/main" val="14649947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246" y="253497"/>
            <a:ext cx="10973554" cy="6210677"/>
          </a:xfrm>
        </p:spPr>
        <p:txBody>
          <a:bodyPr>
            <a:normAutofit/>
          </a:bodyPr>
          <a:lstStyle/>
          <a:p>
            <a:r>
              <a:rPr lang="en-US" sz="3600" dirty="0" smtClean="0">
                <a:solidFill>
                  <a:srgbClr val="7030A0"/>
                </a:solidFill>
                <a:latin typeface="Times New Roman" panose="02020603050405020304" pitchFamily="18" charset="0"/>
                <a:cs typeface="Times New Roman" panose="02020603050405020304" pitchFamily="18" charset="0"/>
              </a:rPr>
              <a:t>It </a:t>
            </a:r>
            <a:r>
              <a:rPr lang="en-US" sz="3600" dirty="0">
                <a:solidFill>
                  <a:srgbClr val="7030A0"/>
                </a:solidFill>
                <a:latin typeface="Times New Roman" panose="02020603050405020304" pitchFamily="18" charset="0"/>
                <a:cs typeface="Times New Roman" panose="02020603050405020304" pitchFamily="18" charset="0"/>
              </a:rPr>
              <a:t>is interesting to note that boiling points of alcohols </a:t>
            </a:r>
            <a:r>
              <a:rPr lang="en-US" sz="3600" dirty="0" smtClean="0">
                <a:solidFill>
                  <a:srgbClr val="7030A0"/>
                </a:solidFill>
                <a:latin typeface="Times New Roman" panose="02020603050405020304" pitchFamily="18" charset="0"/>
                <a:cs typeface="Times New Roman" panose="02020603050405020304" pitchFamily="18" charset="0"/>
              </a:rPr>
              <a:t>are higher</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smtClean="0">
                <a:solidFill>
                  <a:srgbClr val="7030A0"/>
                </a:solidFill>
                <a:latin typeface="Times New Roman" panose="02020603050405020304" pitchFamily="18" charset="0"/>
                <a:cs typeface="Times New Roman" panose="02020603050405020304" pitchFamily="18" charset="0"/>
              </a:rPr>
              <a:t>in </a:t>
            </a:r>
            <a:r>
              <a:rPr lang="en-US" sz="3600" dirty="0">
                <a:solidFill>
                  <a:srgbClr val="7030A0"/>
                </a:solidFill>
                <a:latin typeface="Times New Roman" panose="02020603050405020304" pitchFamily="18" charset="0"/>
                <a:cs typeface="Times New Roman" panose="02020603050405020304" pitchFamily="18" charset="0"/>
              </a:rPr>
              <a:t>comparison to </a:t>
            </a:r>
            <a:r>
              <a:rPr lang="en-US" sz="3600" dirty="0" smtClean="0">
                <a:solidFill>
                  <a:srgbClr val="7030A0"/>
                </a:solidFill>
                <a:latin typeface="Times New Roman" panose="02020603050405020304" pitchFamily="18" charset="0"/>
                <a:cs typeface="Times New Roman" panose="02020603050405020304" pitchFamily="18" charset="0"/>
              </a:rPr>
              <a:t>hydrocarbons and ethers of comparable molecular </a:t>
            </a:r>
            <a:r>
              <a:rPr lang="en-US" sz="3600" dirty="0">
                <a:solidFill>
                  <a:srgbClr val="7030A0"/>
                </a:solidFill>
                <a:latin typeface="Times New Roman" panose="02020603050405020304" pitchFamily="18" charset="0"/>
                <a:cs typeface="Times New Roman" panose="02020603050405020304" pitchFamily="18" charset="0"/>
              </a:rPr>
              <a:t>masses. </a:t>
            </a:r>
            <a:r>
              <a:rPr lang="en-US" sz="3600" dirty="0" smtClean="0">
                <a:solidFill>
                  <a:srgbClr val="7030A0"/>
                </a:solidFill>
                <a:latin typeface="Times New Roman" panose="02020603050405020304" pitchFamily="18" charset="0"/>
                <a:cs typeface="Times New Roman" panose="02020603050405020304" pitchFamily="18" charset="0"/>
              </a:rPr>
              <a:t/>
            </a:r>
            <a:br>
              <a:rPr lang="en-US" sz="3600" dirty="0" smtClean="0">
                <a:solidFill>
                  <a:srgbClr val="7030A0"/>
                </a:solidFill>
                <a:latin typeface="Times New Roman" panose="02020603050405020304" pitchFamily="18" charset="0"/>
                <a:cs typeface="Times New Roman" panose="02020603050405020304" pitchFamily="18" charset="0"/>
              </a:rPr>
            </a:br>
            <a:r>
              <a:rPr lang="en-US" sz="3600" dirty="0" smtClean="0">
                <a:solidFill>
                  <a:srgbClr val="FF0000"/>
                </a:solidFill>
                <a:latin typeface="Times New Roman" panose="02020603050405020304" pitchFamily="18" charset="0"/>
                <a:cs typeface="Times New Roman" panose="02020603050405020304" pitchFamily="18" charset="0"/>
              </a:rPr>
              <a:t>This is due </a:t>
            </a:r>
            <a:r>
              <a:rPr lang="en-US" sz="3600" dirty="0">
                <a:solidFill>
                  <a:srgbClr val="FF0000"/>
                </a:solidFill>
                <a:latin typeface="Times New Roman" panose="02020603050405020304" pitchFamily="18" charset="0"/>
                <a:cs typeface="Times New Roman" panose="02020603050405020304" pitchFamily="18" charset="0"/>
              </a:rPr>
              <a:t>to the presence of intermolecular hydrogen bonding in </a:t>
            </a:r>
            <a:r>
              <a:rPr lang="en-US" sz="3600" dirty="0" smtClean="0">
                <a:solidFill>
                  <a:srgbClr val="FF0000"/>
                </a:solidFill>
                <a:latin typeface="Times New Roman" panose="02020603050405020304" pitchFamily="18" charset="0"/>
                <a:cs typeface="Times New Roman" panose="02020603050405020304" pitchFamily="18" charset="0"/>
              </a:rPr>
              <a:t>alcohols </a:t>
            </a:r>
            <a:r>
              <a:rPr lang="en-US" sz="3600" dirty="0">
                <a:solidFill>
                  <a:srgbClr val="FF0000"/>
                </a:solidFill>
                <a:latin typeface="Times New Roman" panose="02020603050405020304" pitchFamily="18" charset="0"/>
                <a:cs typeface="Times New Roman" panose="02020603050405020304" pitchFamily="18" charset="0"/>
              </a:rPr>
              <a:t>which is lacking in ethers and hydrocarbons.</a:t>
            </a:r>
            <a:r>
              <a:rPr lang="en-US" sz="3600" dirty="0">
                <a:solidFill>
                  <a:srgbClr val="FF0000"/>
                </a:solidFill>
              </a:rPr>
              <a:t/>
            </a:r>
            <a:br>
              <a:rPr lang="en-US" sz="3600" dirty="0">
                <a:solidFill>
                  <a:srgbClr val="FF0000"/>
                </a:solidFill>
              </a:rPr>
            </a:br>
            <a:r>
              <a:rPr lang="en-US" sz="3600" dirty="0" smtClean="0">
                <a:latin typeface="Times New Roman" panose="02020603050405020304" pitchFamily="18" charset="0"/>
                <a:cs typeface="Times New Roman" panose="02020603050405020304" pitchFamily="18" charset="0"/>
              </a:rPr>
              <a:t>              </a:t>
            </a:r>
            <a:br>
              <a:rPr lang="en-US" sz="3600" dirty="0" smtClean="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pic>
        <p:nvPicPr>
          <p:cNvPr id="3" name="Picture 2" descr="11.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28514" t="27926" r="22995" b="42275"/>
          <a:stretch/>
        </p:blipFill>
        <p:spPr>
          <a:xfrm>
            <a:off x="977775" y="3376944"/>
            <a:ext cx="10004078" cy="2761306"/>
          </a:xfrm>
          <a:prstGeom prst="rect">
            <a:avLst/>
          </a:prstGeom>
        </p:spPr>
      </p:pic>
    </p:spTree>
    <p:extLst>
      <p:ext uri="{BB962C8B-B14F-4D97-AF65-F5344CB8AC3E}">
        <p14:creationId xmlns:p14="http://schemas.microsoft.com/office/powerpoint/2010/main" val="3546663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99176"/>
            <a:ext cx="10515600" cy="941561"/>
          </a:xfrm>
        </p:spPr>
        <p:txBody>
          <a:bodyPr/>
          <a:lstStyle/>
          <a:p>
            <a:pPr algn="ctr"/>
            <a:r>
              <a:rPr lang="en-US" dirty="0">
                <a:solidFill>
                  <a:srgbClr val="FF0000"/>
                </a:solidFill>
                <a:latin typeface="Times New Roman" panose="02020603050405020304" pitchFamily="18" charset="0"/>
                <a:cs typeface="Times New Roman" panose="02020603050405020304" pitchFamily="18" charset="0"/>
              </a:rPr>
              <a:t>Objectives</a:t>
            </a:r>
          </a:p>
        </p:txBody>
      </p:sp>
      <p:sp>
        <p:nvSpPr>
          <p:cNvPr id="3" name="Text Placeholder 2"/>
          <p:cNvSpPr>
            <a:spLocks noGrp="1"/>
          </p:cNvSpPr>
          <p:nvPr>
            <p:ph type="body" idx="1"/>
          </p:nvPr>
        </p:nvSpPr>
        <p:spPr>
          <a:xfrm>
            <a:off x="831850" y="1530037"/>
            <a:ext cx="10515600" cy="4559614"/>
          </a:xfrm>
        </p:spPr>
        <p:txBody>
          <a:bodyPr>
            <a:noAutofit/>
          </a:bodyPr>
          <a:lstStyle/>
          <a:p>
            <a:r>
              <a:rPr lang="en-US" sz="3200" b="0" i="0" u="none" strike="noStrike" baseline="0" dirty="0" smtClean="0">
                <a:solidFill>
                  <a:srgbClr val="00B050"/>
                </a:solidFill>
                <a:latin typeface="Times New Roman" panose="02020603050405020304" pitchFamily="18" charset="0"/>
                <a:cs typeface="Times New Roman" panose="02020603050405020304" pitchFamily="18" charset="0"/>
              </a:rPr>
              <a:t>After studying this Unit</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smtClean="0">
                <a:solidFill>
                  <a:srgbClr val="00B050"/>
                </a:solidFill>
                <a:latin typeface="Times New Roman" panose="02020603050405020304" pitchFamily="18" charset="0"/>
                <a:cs typeface="Times New Roman" panose="02020603050405020304" pitchFamily="18" charset="0"/>
              </a:rPr>
              <a:t>students</a:t>
            </a:r>
            <a:r>
              <a:rPr lang="en-US" sz="3200" b="0" i="0" u="none" strike="noStrike" baseline="0" dirty="0" smtClean="0">
                <a:solidFill>
                  <a:srgbClr val="00B050"/>
                </a:solidFill>
                <a:latin typeface="Times New Roman" panose="02020603050405020304" pitchFamily="18" charset="0"/>
                <a:cs typeface="Times New Roman" panose="02020603050405020304" pitchFamily="18" charset="0"/>
              </a:rPr>
              <a:t> will be able to</a:t>
            </a:r>
          </a:p>
          <a:p>
            <a:r>
              <a:rPr lang="en-US" sz="3200" b="0" i="0" u="none" strike="noStrike" baseline="0" dirty="0" smtClean="0">
                <a:solidFill>
                  <a:srgbClr val="0070C0"/>
                </a:solidFill>
                <a:latin typeface="Times New Roman" panose="02020603050405020304" pitchFamily="18" charset="0"/>
                <a:cs typeface="Times New Roman" panose="02020603050405020304" pitchFamily="18" charset="0"/>
              </a:rPr>
              <a:t>• name alcohols according to the IUPAC</a:t>
            </a:r>
            <a:r>
              <a:rPr lang="en-US" sz="3200" b="0" i="0" u="none" strike="noStrike" dirty="0" smtClean="0">
                <a:solidFill>
                  <a:srgbClr val="0070C0"/>
                </a:solidFill>
                <a:latin typeface="Times New Roman" panose="02020603050405020304" pitchFamily="18" charset="0"/>
                <a:cs typeface="Times New Roman" panose="02020603050405020304" pitchFamily="18" charset="0"/>
              </a:rPr>
              <a:t> </a:t>
            </a:r>
            <a:r>
              <a:rPr lang="en-US" sz="3200" b="0" i="0" u="none" strike="noStrike" baseline="0" dirty="0" smtClean="0">
                <a:solidFill>
                  <a:srgbClr val="0070C0"/>
                </a:solidFill>
                <a:latin typeface="Times New Roman" panose="02020603050405020304" pitchFamily="18" charset="0"/>
                <a:cs typeface="Times New Roman" panose="02020603050405020304" pitchFamily="18" charset="0"/>
              </a:rPr>
              <a:t>system of nomenclature;</a:t>
            </a:r>
          </a:p>
          <a:p>
            <a:r>
              <a:rPr lang="en-US" sz="3200" b="0" i="0" u="none" strike="noStrike" baseline="0" dirty="0" smtClean="0">
                <a:solidFill>
                  <a:srgbClr val="7030A0"/>
                </a:solidFill>
                <a:latin typeface="Times New Roman" panose="02020603050405020304" pitchFamily="18" charset="0"/>
                <a:cs typeface="Times New Roman" panose="02020603050405020304" pitchFamily="18" charset="0"/>
              </a:rPr>
              <a:t>• discuss the reactions involved in</a:t>
            </a:r>
            <a:r>
              <a:rPr lang="en-US" sz="3200" b="0" i="0" u="none" strike="noStrike" dirty="0" smtClean="0">
                <a:solidFill>
                  <a:srgbClr val="7030A0"/>
                </a:solidFill>
                <a:latin typeface="Times New Roman" panose="02020603050405020304" pitchFamily="18" charset="0"/>
                <a:cs typeface="Times New Roman" panose="02020603050405020304" pitchFamily="18" charset="0"/>
              </a:rPr>
              <a:t> </a:t>
            </a:r>
            <a:r>
              <a:rPr lang="en-US" sz="3200" b="0" i="0" u="none" strike="noStrike" baseline="0" dirty="0" smtClean="0">
                <a:solidFill>
                  <a:srgbClr val="7030A0"/>
                </a:solidFill>
                <a:latin typeface="Times New Roman" panose="02020603050405020304" pitchFamily="18" charset="0"/>
                <a:cs typeface="Times New Roman" panose="02020603050405020304" pitchFamily="18" charset="0"/>
              </a:rPr>
              <a:t>the preparation of alcohols from</a:t>
            </a:r>
            <a:r>
              <a:rPr lang="en-US" sz="3200" b="0" i="0" u="none" strike="noStrike" dirty="0" smtClean="0">
                <a:solidFill>
                  <a:srgbClr val="7030A0"/>
                </a:solidFill>
                <a:latin typeface="Times New Roman" panose="02020603050405020304" pitchFamily="18" charset="0"/>
                <a:cs typeface="Times New Roman" panose="02020603050405020304" pitchFamily="18" charset="0"/>
              </a:rPr>
              <a:t> (</a:t>
            </a:r>
            <a:r>
              <a:rPr lang="en-US" sz="3200" b="0" i="0" u="none" strike="noStrike" dirty="0" err="1" smtClean="0">
                <a:solidFill>
                  <a:srgbClr val="7030A0"/>
                </a:solidFill>
                <a:latin typeface="Times New Roman" panose="02020603050405020304" pitchFamily="18" charset="0"/>
                <a:cs typeface="Times New Roman" panose="02020603050405020304" pitchFamily="18" charset="0"/>
              </a:rPr>
              <a:t>i</a:t>
            </a:r>
            <a:r>
              <a:rPr lang="en-US" sz="3200" b="0" i="0" u="none" strike="noStrike" dirty="0" smtClean="0">
                <a:solidFill>
                  <a:srgbClr val="7030A0"/>
                </a:solidFill>
                <a:latin typeface="Times New Roman" panose="02020603050405020304" pitchFamily="18" charset="0"/>
                <a:cs typeface="Times New Roman" panose="02020603050405020304" pitchFamily="18" charset="0"/>
              </a:rPr>
              <a:t>)</a:t>
            </a:r>
            <a:r>
              <a:rPr lang="en-US" sz="3200" b="0" i="0" u="none" strike="noStrike" baseline="0" dirty="0" smtClean="0">
                <a:solidFill>
                  <a:srgbClr val="7030A0"/>
                </a:solidFill>
                <a:latin typeface="Times New Roman" panose="02020603050405020304" pitchFamily="18" charset="0"/>
                <a:cs typeface="Times New Roman" panose="02020603050405020304" pitchFamily="18" charset="0"/>
              </a:rPr>
              <a:t>alkenes (ii) aldehydes, ketones</a:t>
            </a:r>
            <a:r>
              <a:rPr lang="en-US" sz="3200" b="0" i="0" u="none" strike="noStrike" dirty="0" smtClean="0">
                <a:solidFill>
                  <a:srgbClr val="7030A0"/>
                </a:solidFill>
                <a:latin typeface="Times New Roman" panose="02020603050405020304" pitchFamily="18" charset="0"/>
                <a:cs typeface="Times New Roman" panose="02020603050405020304" pitchFamily="18" charset="0"/>
              </a:rPr>
              <a:t> </a:t>
            </a:r>
            <a:r>
              <a:rPr lang="en-US" sz="3200" b="0" i="0" u="none" strike="noStrike" baseline="0" dirty="0" smtClean="0">
                <a:solidFill>
                  <a:srgbClr val="7030A0"/>
                </a:solidFill>
                <a:latin typeface="Times New Roman" panose="02020603050405020304" pitchFamily="18" charset="0"/>
                <a:cs typeface="Times New Roman" panose="02020603050405020304" pitchFamily="18" charset="0"/>
              </a:rPr>
              <a:t>and carboxylic acids;</a:t>
            </a:r>
          </a:p>
          <a:p>
            <a:r>
              <a:rPr lang="en-US" sz="3200" dirty="0">
                <a:solidFill>
                  <a:srgbClr val="C00000"/>
                </a:solidFill>
                <a:latin typeface="Times New Roman" panose="02020603050405020304" pitchFamily="18" charset="0"/>
                <a:cs typeface="Times New Roman" panose="02020603050405020304" pitchFamily="18" charset="0"/>
              </a:rPr>
              <a:t>• correlate physical properties of </a:t>
            </a:r>
            <a:r>
              <a:rPr lang="en-US" sz="3200" dirty="0" smtClean="0">
                <a:solidFill>
                  <a:srgbClr val="C00000"/>
                </a:solidFill>
                <a:latin typeface="Times New Roman" panose="02020603050405020304" pitchFamily="18" charset="0"/>
                <a:cs typeface="Times New Roman" panose="02020603050405020304" pitchFamily="18" charset="0"/>
              </a:rPr>
              <a:t>alcohols with </a:t>
            </a:r>
            <a:r>
              <a:rPr lang="en-US" sz="3200" dirty="0">
                <a:solidFill>
                  <a:srgbClr val="C00000"/>
                </a:solidFill>
                <a:latin typeface="Times New Roman" panose="02020603050405020304" pitchFamily="18" charset="0"/>
                <a:cs typeface="Times New Roman" panose="02020603050405020304" pitchFamily="18" charset="0"/>
              </a:rPr>
              <a:t>their structures</a:t>
            </a:r>
            <a:r>
              <a:rPr lang="en-US" sz="3200" dirty="0" smtClean="0">
                <a:solidFill>
                  <a:srgbClr val="C00000"/>
                </a:solidFill>
                <a:latin typeface="Times New Roman" panose="02020603050405020304" pitchFamily="18" charset="0"/>
                <a:cs typeface="Times New Roman" panose="02020603050405020304" pitchFamily="18" charset="0"/>
              </a:rPr>
              <a:t>;</a:t>
            </a:r>
          </a:p>
          <a:p>
            <a:r>
              <a:rPr lang="en-US" sz="3200" dirty="0">
                <a:solidFill>
                  <a:srgbClr val="000000"/>
                </a:solidFill>
                <a:latin typeface="Times New Roman" panose="02020603050405020304" pitchFamily="18" charset="0"/>
                <a:cs typeface="Times New Roman" panose="02020603050405020304" pitchFamily="18" charset="0"/>
              </a:rPr>
              <a:t/>
            </a:r>
            <a:br>
              <a:rPr lang="en-US" sz="3200" dirty="0">
                <a:solidFill>
                  <a:srgbClr val="000000"/>
                </a:solidFill>
                <a:latin typeface="Times New Roman" panose="02020603050405020304" pitchFamily="18" charset="0"/>
                <a:cs typeface="Times New Roman" panose="02020603050405020304" pitchFamily="18" charset="0"/>
              </a:rPr>
            </a:br>
            <a:r>
              <a:rPr lang="en-US" sz="3200" dirty="0">
                <a:solidFill>
                  <a:srgbClr val="00B0F0"/>
                </a:solidFill>
                <a:latin typeface="Times New Roman" panose="02020603050405020304" pitchFamily="18" charset="0"/>
                <a:cs typeface="Times New Roman" panose="02020603050405020304" pitchFamily="18" charset="0"/>
              </a:rPr>
              <a:t>• discuss chemical reactions of the </a:t>
            </a:r>
            <a:r>
              <a:rPr lang="en-US" sz="3200" dirty="0" smtClean="0">
                <a:solidFill>
                  <a:srgbClr val="00B0F0"/>
                </a:solidFill>
                <a:latin typeface="Times New Roman" panose="02020603050405020304" pitchFamily="18" charset="0"/>
                <a:cs typeface="Times New Roman" panose="02020603050405020304" pitchFamily="18" charset="0"/>
              </a:rPr>
              <a:t>alcohols on </a:t>
            </a:r>
            <a:r>
              <a:rPr lang="en-US" sz="3200" dirty="0">
                <a:solidFill>
                  <a:srgbClr val="00B0F0"/>
                </a:solidFill>
                <a:latin typeface="Times New Roman" panose="02020603050405020304" pitchFamily="18" charset="0"/>
                <a:cs typeface="Times New Roman" panose="02020603050405020304" pitchFamily="18" charset="0"/>
              </a:rPr>
              <a:t>the basis of their functional groups.</a:t>
            </a:r>
            <a:endParaRPr lang="en-US" sz="3200" b="0" i="0" u="none" strike="noStrike" baseline="0" dirty="0" smtClean="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78930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711" y="271605"/>
            <a:ext cx="11497901" cy="5262979"/>
          </a:xfrm>
          <a:prstGeom prst="rect">
            <a:avLst/>
          </a:prstGeom>
        </p:spPr>
        <p:txBody>
          <a:bodyPr wrap="square">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Solubility:-</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7030A0"/>
                </a:solidFill>
                <a:latin typeface="Times New Roman" panose="02020603050405020304" pitchFamily="18" charset="0"/>
                <a:cs typeface="Times New Roman" panose="02020603050405020304" pitchFamily="18" charset="0"/>
              </a:rPr>
              <a:t>Solubility of alcohols </a:t>
            </a:r>
            <a:r>
              <a:rPr lang="en-US" sz="2800" dirty="0" smtClean="0">
                <a:solidFill>
                  <a:srgbClr val="7030A0"/>
                </a:solidFill>
                <a:latin typeface="Times New Roman" panose="02020603050405020304" pitchFamily="18" charset="0"/>
                <a:cs typeface="Times New Roman" panose="02020603050405020304" pitchFamily="18" charset="0"/>
              </a:rPr>
              <a:t>in water </a:t>
            </a:r>
            <a:r>
              <a:rPr lang="en-US" sz="2800" dirty="0">
                <a:solidFill>
                  <a:srgbClr val="7030A0"/>
                </a:solidFill>
                <a:latin typeface="Times New Roman" panose="02020603050405020304" pitchFamily="18" charset="0"/>
                <a:cs typeface="Times New Roman" panose="02020603050405020304" pitchFamily="18" charset="0"/>
              </a:rPr>
              <a:t>is due to their ability to </a:t>
            </a:r>
            <a:r>
              <a:rPr lang="en-US" sz="2800" dirty="0" smtClean="0">
                <a:solidFill>
                  <a:srgbClr val="7030A0"/>
                </a:solidFill>
                <a:latin typeface="Times New Roman" panose="02020603050405020304" pitchFamily="18" charset="0"/>
                <a:cs typeface="Times New Roman" panose="02020603050405020304" pitchFamily="18" charset="0"/>
              </a:rPr>
              <a:t>form hydrogen </a:t>
            </a:r>
            <a:r>
              <a:rPr lang="en-US" sz="2800" dirty="0">
                <a:solidFill>
                  <a:srgbClr val="7030A0"/>
                </a:solidFill>
                <a:latin typeface="Times New Roman" panose="02020603050405020304" pitchFamily="18" charset="0"/>
                <a:cs typeface="Times New Roman" panose="02020603050405020304" pitchFamily="18" charset="0"/>
              </a:rPr>
              <a:t>bonds with water </a:t>
            </a:r>
            <a:r>
              <a:rPr lang="en-US" sz="2800" dirty="0" smtClean="0">
                <a:solidFill>
                  <a:srgbClr val="7030A0"/>
                </a:solidFill>
                <a:latin typeface="Times New Roman" panose="02020603050405020304" pitchFamily="18" charset="0"/>
                <a:cs typeface="Times New Roman" panose="02020603050405020304" pitchFamily="18" charset="0"/>
              </a:rPr>
              <a:t>molecules as </a:t>
            </a:r>
            <a:r>
              <a:rPr lang="en-US" sz="2800" dirty="0">
                <a:solidFill>
                  <a:srgbClr val="7030A0"/>
                </a:solidFill>
                <a:latin typeface="Times New Roman" panose="02020603050405020304" pitchFamily="18" charset="0"/>
                <a:cs typeface="Times New Roman" panose="02020603050405020304" pitchFamily="18" charset="0"/>
              </a:rPr>
              <a:t>shown. </a:t>
            </a:r>
            <a:endParaRPr lang="en-US" sz="2800" dirty="0" smtClean="0">
              <a:solidFill>
                <a:srgbClr val="7030A0"/>
              </a:solidFill>
              <a:latin typeface="Times New Roman" panose="02020603050405020304" pitchFamily="18" charset="0"/>
              <a:cs typeface="Times New Roman" panose="02020603050405020304" pitchFamily="18" charset="0"/>
            </a:endParaRPr>
          </a:p>
          <a:p>
            <a:r>
              <a:rPr lang="en-US" sz="2800" dirty="0" smtClean="0">
                <a:solidFill>
                  <a:srgbClr val="00B050"/>
                </a:solidFill>
                <a:latin typeface="Times New Roman" panose="02020603050405020304" pitchFamily="18" charset="0"/>
                <a:cs typeface="Times New Roman" panose="02020603050405020304" pitchFamily="18" charset="0"/>
              </a:rPr>
              <a:t>The </a:t>
            </a:r>
            <a:r>
              <a:rPr lang="en-US" sz="2800" dirty="0">
                <a:solidFill>
                  <a:srgbClr val="00B050"/>
                </a:solidFill>
                <a:latin typeface="Times New Roman" panose="02020603050405020304" pitchFamily="18" charset="0"/>
                <a:cs typeface="Times New Roman" panose="02020603050405020304" pitchFamily="18" charset="0"/>
              </a:rPr>
              <a:t>solubility decreases </a:t>
            </a:r>
            <a:r>
              <a:rPr lang="en-US" sz="2800" dirty="0" smtClean="0">
                <a:solidFill>
                  <a:srgbClr val="00B050"/>
                </a:solidFill>
                <a:latin typeface="Times New Roman" panose="02020603050405020304" pitchFamily="18" charset="0"/>
                <a:cs typeface="Times New Roman" panose="02020603050405020304" pitchFamily="18" charset="0"/>
              </a:rPr>
              <a:t>with increase </a:t>
            </a:r>
            <a:r>
              <a:rPr lang="en-US" sz="2800" dirty="0">
                <a:solidFill>
                  <a:srgbClr val="00B050"/>
                </a:solidFill>
                <a:latin typeface="Times New Roman" panose="02020603050405020304" pitchFamily="18" charset="0"/>
                <a:cs typeface="Times New Roman" panose="02020603050405020304" pitchFamily="18" charset="0"/>
              </a:rPr>
              <a:t>in size of </a:t>
            </a:r>
            <a:r>
              <a:rPr lang="en-US" sz="2800" dirty="0" smtClean="0">
                <a:solidFill>
                  <a:srgbClr val="00B050"/>
                </a:solidFill>
                <a:latin typeface="Times New Roman" panose="02020603050405020304" pitchFamily="18" charset="0"/>
                <a:cs typeface="Times New Roman" panose="02020603050405020304" pitchFamily="18" charset="0"/>
              </a:rPr>
              <a:t>alkyl </a:t>
            </a:r>
            <a:r>
              <a:rPr lang="en-US" sz="2800" dirty="0">
                <a:solidFill>
                  <a:srgbClr val="00B050"/>
                </a:solidFill>
                <a:latin typeface="Times New Roman" panose="02020603050405020304" pitchFamily="18" charset="0"/>
                <a:cs typeface="Times New Roman" panose="02020603050405020304" pitchFamily="18" charset="0"/>
              </a:rPr>
              <a:t>(</a:t>
            </a:r>
            <a:r>
              <a:rPr lang="en-US" sz="2800" dirty="0" smtClean="0">
                <a:solidFill>
                  <a:srgbClr val="00B050"/>
                </a:solidFill>
                <a:latin typeface="Times New Roman" panose="02020603050405020304" pitchFamily="18" charset="0"/>
                <a:cs typeface="Times New Roman" panose="02020603050405020304" pitchFamily="18" charset="0"/>
              </a:rPr>
              <a:t>hydrophobic) groups.</a:t>
            </a:r>
          </a:p>
          <a:p>
            <a:endParaRPr lang="en-US" sz="2800" dirty="0">
              <a:solidFill>
                <a:srgbClr val="000000"/>
              </a:solidFill>
              <a:latin typeface="Times New Roman" panose="02020603050405020304" pitchFamily="18" charset="0"/>
              <a:cs typeface="Times New Roman" panose="02020603050405020304" pitchFamily="18" charset="0"/>
            </a:endParaRPr>
          </a:p>
          <a:p>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a:solidFill>
                  <a:srgbClr val="00B0F0"/>
                </a:solidFill>
                <a:latin typeface="Times New Roman" panose="02020603050405020304" pitchFamily="18" charset="0"/>
                <a:cs typeface="Times New Roman" panose="02020603050405020304" pitchFamily="18" charset="0"/>
              </a:rPr>
              <a:t>Several of the </a:t>
            </a:r>
            <a:r>
              <a:rPr lang="en-US" sz="2800" dirty="0" smtClean="0">
                <a:solidFill>
                  <a:srgbClr val="00B0F0"/>
                </a:solidFill>
                <a:latin typeface="Times New Roman" panose="02020603050405020304" pitchFamily="18" charset="0"/>
                <a:cs typeface="Times New Roman" panose="02020603050405020304" pitchFamily="18" charset="0"/>
              </a:rPr>
              <a:t>lower molecular </a:t>
            </a:r>
            <a:r>
              <a:rPr lang="en-US" sz="2800" dirty="0">
                <a:solidFill>
                  <a:srgbClr val="00B0F0"/>
                </a:solidFill>
                <a:latin typeface="Times New Roman" panose="02020603050405020304" pitchFamily="18" charset="0"/>
                <a:cs typeface="Times New Roman" panose="02020603050405020304" pitchFamily="18" charset="0"/>
              </a:rPr>
              <a:t>mass alcohols are </a:t>
            </a:r>
            <a:r>
              <a:rPr lang="en-US" sz="2800" dirty="0" smtClean="0">
                <a:solidFill>
                  <a:srgbClr val="00B0F0"/>
                </a:solidFill>
                <a:latin typeface="Times New Roman" panose="02020603050405020304" pitchFamily="18" charset="0"/>
                <a:cs typeface="Times New Roman" panose="02020603050405020304" pitchFamily="18" charset="0"/>
              </a:rPr>
              <a:t>miscible with </a:t>
            </a:r>
            <a:r>
              <a:rPr lang="en-US" sz="2800" dirty="0">
                <a:solidFill>
                  <a:srgbClr val="00B0F0"/>
                </a:solidFill>
                <a:latin typeface="Times New Roman" panose="02020603050405020304" pitchFamily="18" charset="0"/>
                <a:cs typeface="Times New Roman" panose="02020603050405020304" pitchFamily="18" charset="0"/>
              </a:rPr>
              <a:t>water in all </a:t>
            </a:r>
            <a:r>
              <a:rPr lang="en-US" sz="2800" dirty="0" smtClean="0">
                <a:solidFill>
                  <a:srgbClr val="00B0F0"/>
                </a:solidFill>
                <a:latin typeface="Times New Roman" panose="02020603050405020304" pitchFamily="18" charset="0"/>
                <a:cs typeface="Times New Roman" panose="02020603050405020304" pitchFamily="18" charset="0"/>
              </a:rPr>
              <a:t>proportions.</a:t>
            </a:r>
          </a:p>
          <a:p>
            <a:endParaRPr lang="en-US" sz="2800" dirty="0">
              <a:solidFill>
                <a:srgbClr val="000000"/>
              </a:solidFill>
              <a:latin typeface="Times New Roman" panose="02020603050405020304" pitchFamily="18" charset="0"/>
              <a:cs typeface="Times New Roman" panose="02020603050405020304" pitchFamily="18" charset="0"/>
            </a:endParaRPr>
          </a:p>
          <a:p>
            <a:endParaRPr lang="en-US" sz="2800" dirty="0" smtClean="0">
              <a:solidFill>
                <a:srgbClr val="000000"/>
              </a:solidFill>
              <a:latin typeface="Times New Roman" panose="02020603050405020304" pitchFamily="18" charset="0"/>
              <a:cs typeface="Times New Roman" panose="02020603050405020304" pitchFamily="18" charset="0"/>
            </a:endParaRPr>
          </a:p>
          <a:p>
            <a:endParaRPr lang="en-US" sz="2800" dirty="0">
              <a:solidFill>
                <a:srgbClr val="000000"/>
              </a:solidFill>
              <a:latin typeface="Times New Roman" panose="02020603050405020304" pitchFamily="18" charset="0"/>
              <a:cs typeface="Times New Roman" panose="02020603050405020304" pitchFamily="18" charset="0"/>
            </a:endParaRPr>
          </a:p>
          <a:p>
            <a:endParaRPr lang="en-US" sz="2800" dirty="0" smtClean="0">
              <a:solidFill>
                <a:srgbClr val="000000"/>
              </a:solidFill>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pic>
        <p:nvPicPr>
          <p:cNvPr id="5" name="Picture 4" descr="11.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57847" t="35753" r="19282" b="37744"/>
          <a:stretch/>
        </p:blipFill>
        <p:spPr>
          <a:xfrm>
            <a:off x="878186" y="3874883"/>
            <a:ext cx="10157988" cy="2308634"/>
          </a:xfrm>
          <a:prstGeom prst="rect">
            <a:avLst/>
          </a:prstGeom>
        </p:spPr>
      </p:pic>
    </p:spTree>
    <p:extLst>
      <p:ext uri="{BB962C8B-B14F-4D97-AF65-F5344CB8AC3E}">
        <p14:creationId xmlns:p14="http://schemas.microsoft.com/office/powerpoint/2010/main" val="15896174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299" y="365125"/>
            <a:ext cx="11624650" cy="6062835"/>
          </a:xfrm>
        </p:spPr>
        <p:txBody>
          <a:bodyPr>
            <a:noAutofit/>
          </a:bodyPr>
          <a:lstStyle/>
          <a:p>
            <a:r>
              <a:rPr lang="en-US" sz="3200" dirty="0" smtClean="0">
                <a:solidFill>
                  <a:srgbClr val="FF0000"/>
                </a:solidFill>
                <a:latin typeface="Times New Roman" panose="02020603050405020304" pitchFamily="18" charset="0"/>
                <a:cs typeface="Times New Roman" panose="02020603050405020304" pitchFamily="18" charset="0"/>
              </a:rPr>
              <a:t>Question:-</a:t>
            </a:r>
            <a:br>
              <a:rPr lang="en-US" sz="3200" dirty="0" smtClean="0">
                <a:solidFill>
                  <a:srgbClr val="FF0000"/>
                </a:solidFill>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smtClean="0">
                <a:solidFill>
                  <a:srgbClr val="00B050"/>
                </a:solidFill>
                <a:latin typeface="Times New Roman" panose="02020603050405020304" pitchFamily="18" charset="0"/>
                <a:cs typeface="Times New Roman" panose="02020603050405020304" pitchFamily="18" charset="0"/>
              </a:rPr>
              <a:t>Arrange </a:t>
            </a:r>
            <a:r>
              <a:rPr lang="en-US" sz="3200" dirty="0">
                <a:solidFill>
                  <a:srgbClr val="00B050"/>
                </a:solidFill>
                <a:latin typeface="Times New Roman" panose="02020603050405020304" pitchFamily="18" charset="0"/>
                <a:cs typeface="Times New Roman" panose="02020603050405020304" pitchFamily="18" charset="0"/>
              </a:rPr>
              <a:t>the following sets of compounds in order of their </a:t>
            </a:r>
            <a:r>
              <a:rPr lang="en-US" sz="3200" dirty="0" smtClean="0">
                <a:solidFill>
                  <a:srgbClr val="00B050"/>
                </a:solidFill>
                <a:latin typeface="Times New Roman" panose="02020603050405020304" pitchFamily="18" charset="0"/>
                <a:cs typeface="Times New Roman" panose="02020603050405020304" pitchFamily="18" charset="0"/>
              </a:rPr>
              <a:t>increasing boiling </a:t>
            </a:r>
            <a:r>
              <a:rPr lang="en-US" sz="3200" dirty="0">
                <a:solidFill>
                  <a:srgbClr val="00B050"/>
                </a:solidFill>
                <a:latin typeface="Times New Roman" panose="02020603050405020304" pitchFamily="18" charset="0"/>
                <a:cs typeface="Times New Roman" panose="02020603050405020304" pitchFamily="18" charset="0"/>
              </a:rPr>
              <a:t>points</a:t>
            </a:r>
            <a:r>
              <a:rPr lang="en-US" sz="3200" dirty="0" smtClean="0">
                <a:solidFill>
                  <a:srgbClr val="00B050"/>
                </a:solidFill>
                <a:latin typeface="Times New Roman" panose="02020603050405020304" pitchFamily="18" charset="0"/>
                <a:cs typeface="Times New Roman" panose="02020603050405020304" pitchFamily="18" charset="0"/>
              </a:rPr>
              <a:t>:</a:t>
            </a:r>
            <a:br>
              <a:rPr lang="en-US" sz="3200" dirty="0" smtClean="0">
                <a:solidFill>
                  <a:srgbClr val="00B050"/>
                </a:solidFill>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2800" dirty="0">
                <a:solidFill>
                  <a:srgbClr val="00B0F0"/>
                </a:solidFill>
                <a:latin typeface="Times New Roman" panose="02020603050405020304" pitchFamily="18" charset="0"/>
                <a:cs typeface="Times New Roman" panose="02020603050405020304" pitchFamily="18" charset="0"/>
              </a:rPr>
              <a:t>(a) Pentan-1-ol, butan-1-ol, butan-2-ol, ethanol, propan-1-ol, methanol.</a:t>
            </a:r>
            <a:br>
              <a:rPr lang="en-US" sz="2800" dirty="0">
                <a:solidFill>
                  <a:srgbClr val="00B0F0"/>
                </a:solidFill>
                <a:latin typeface="Times New Roman" panose="02020603050405020304" pitchFamily="18" charset="0"/>
                <a:cs typeface="Times New Roman" panose="02020603050405020304" pitchFamily="18" charset="0"/>
              </a:rPr>
            </a:br>
            <a:r>
              <a:rPr lang="en-US" sz="2800" dirty="0" smtClean="0">
                <a:solidFill>
                  <a:srgbClr val="7030A0"/>
                </a:solidFill>
                <a:latin typeface="Times New Roman" panose="02020603050405020304" pitchFamily="18" charset="0"/>
                <a:cs typeface="Times New Roman" panose="02020603050405020304" pitchFamily="18" charset="0"/>
              </a:rPr>
              <a:t>(b) Pentan-1-ol, n-butane, </a:t>
            </a:r>
            <a:r>
              <a:rPr lang="en-US" sz="2800" dirty="0" err="1" smtClean="0">
                <a:solidFill>
                  <a:srgbClr val="7030A0"/>
                </a:solidFill>
                <a:latin typeface="Times New Roman" panose="02020603050405020304" pitchFamily="18" charset="0"/>
                <a:cs typeface="Times New Roman" panose="02020603050405020304" pitchFamily="18" charset="0"/>
              </a:rPr>
              <a:t>pentanal</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ethoxyethane</a:t>
            </a:r>
            <a:r>
              <a:rPr lang="en-US" sz="2800" dirty="0" smtClean="0">
                <a:solidFill>
                  <a:srgbClr val="7030A0"/>
                </a:solidFill>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en-US" sz="2800" dirty="0" smtClean="0">
                <a:solidFill>
                  <a:srgbClr val="FF0000"/>
                </a:solidFill>
                <a:latin typeface="Times New Roman" panose="02020603050405020304" pitchFamily="18" charset="0"/>
                <a:cs typeface="Times New Roman" panose="02020603050405020304" pitchFamily="18" charset="0"/>
              </a:rPr>
              <a:t>(</a:t>
            </a:r>
            <a:r>
              <a:rPr lang="en-US" sz="2800" dirty="0">
                <a:solidFill>
                  <a:srgbClr val="FF0000"/>
                </a:solidFill>
                <a:latin typeface="Times New Roman" panose="02020603050405020304" pitchFamily="18" charset="0"/>
                <a:cs typeface="Times New Roman" panose="02020603050405020304" pitchFamily="18" charset="0"/>
              </a:rPr>
              <a:t>a) Methanol, ethanol, propan-1-ol, butan-2-ol, butan-1-ol, pentan-1-ol.</a:t>
            </a:r>
            <a:br>
              <a:rPr lang="en-US" sz="2800" dirty="0">
                <a:solidFill>
                  <a:srgbClr val="FF0000"/>
                </a:solidFill>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(b) n-Butane, </a:t>
            </a:r>
            <a:r>
              <a:rPr lang="en-US" sz="2800" dirty="0" err="1">
                <a:latin typeface="Times New Roman" panose="02020603050405020304" pitchFamily="18" charset="0"/>
                <a:cs typeface="Times New Roman" panose="02020603050405020304" pitchFamily="18" charset="0"/>
              </a:rPr>
              <a:t>ethoxyethane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pentanal</a:t>
            </a:r>
            <a:r>
              <a:rPr lang="en-US" sz="2800" dirty="0">
                <a:latin typeface="Times New Roman" panose="02020603050405020304" pitchFamily="18" charset="0"/>
                <a:cs typeface="Times New Roman" panose="02020603050405020304" pitchFamily="18" charset="0"/>
              </a:rPr>
              <a:t> and pentan-1-ol.</a:t>
            </a:r>
          </a:p>
        </p:txBody>
      </p:sp>
    </p:spTree>
    <p:extLst>
      <p:ext uri="{BB962C8B-B14F-4D97-AF65-F5344CB8AC3E}">
        <p14:creationId xmlns:p14="http://schemas.microsoft.com/office/powerpoint/2010/main" val="8272716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1069"/>
            <a:ext cx="9144000" cy="733331"/>
          </a:xfrm>
        </p:spPr>
        <p:txBody>
          <a:bodyPr>
            <a:normAutofit fontScale="90000"/>
          </a:bodyPr>
          <a:lstStyle/>
          <a:p>
            <a:r>
              <a:rPr lang="en-US" sz="4400" dirty="0" smtClean="0">
                <a:solidFill>
                  <a:srgbClr val="FF0000"/>
                </a:solidFill>
                <a:latin typeface="Times New Roman" panose="02020603050405020304" pitchFamily="18" charset="0"/>
                <a:cs typeface="Times New Roman" panose="02020603050405020304" pitchFamily="18" charset="0"/>
              </a:rPr>
              <a:t/>
            </a:r>
            <a:br>
              <a:rPr lang="en-US" sz="4400" dirty="0" smtClean="0">
                <a:solidFill>
                  <a:srgbClr val="FF0000"/>
                </a:solidFill>
                <a:latin typeface="Times New Roman" panose="02020603050405020304" pitchFamily="18" charset="0"/>
                <a:cs typeface="Times New Roman" panose="02020603050405020304" pitchFamily="18" charset="0"/>
              </a:rPr>
            </a:br>
            <a:r>
              <a:rPr lang="en-US" sz="4400" dirty="0">
                <a:solidFill>
                  <a:srgbClr val="FF0000"/>
                </a:solidFill>
                <a:latin typeface="Times New Roman" panose="02020603050405020304" pitchFamily="18" charset="0"/>
                <a:cs typeface="Times New Roman" panose="02020603050405020304" pitchFamily="18" charset="0"/>
              </a:rPr>
              <a:t/>
            </a:r>
            <a:br>
              <a:rPr lang="en-US" sz="4400" dirty="0">
                <a:solidFill>
                  <a:srgbClr val="FF0000"/>
                </a:solidFill>
                <a:latin typeface="Times New Roman" panose="02020603050405020304" pitchFamily="18" charset="0"/>
                <a:cs typeface="Times New Roman" panose="02020603050405020304" pitchFamily="18" charset="0"/>
              </a:rPr>
            </a:br>
            <a:r>
              <a:rPr lang="en-US" sz="4400" dirty="0" smtClean="0">
                <a:solidFill>
                  <a:srgbClr val="FF0000"/>
                </a:solidFill>
                <a:latin typeface="Times New Roman" panose="02020603050405020304" pitchFamily="18" charset="0"/>
                <a:cs typeface="Times New Roman" panose="02020603050405020304" pitchFamily="18" charset="0"/>
              </a:rPr>
              <a:t/>
            </a:r>
            <a:br>
              <a:rPr lang="en-US" sz="4400" dirty="0" smtClean="0">
                <a:solidFill>
                  <a:srgbClr val="FF0000"/>
                </a:solidFill>
                <a:latin typeface="Times New Roman" panose="02020603050405020304" pitchFamily="18" charset="0"/>
                <a:cs typeface="Times New Roman" panose="02020603050405020304" pitchFamily="18" charset="0"/>
              </a:rPr>
            </a:br>
            <a:r>
              <a:rPr lang="en-US" sz="4400" dirty="0">
                <a:solidFill>
                  <a:srgbClr val="FF0000"/>
                </a:solidFill>
                <a:latin typeface="Times New Roman" panose="02020603050405020304" pitchFamily="18" charset="0"/>
                <a:cs typeface="Times New Roman" panose="02020603050405020304" pitchFamily="18" charset="0"/>
              </a:rPr>
              <a:t/>
            </a:r>
            <a:br>
              <a:rPr lang="en-US" sz="4400" dirty="0">
                <a:solidFill>
                  <a:srgbClr val="FF0000"/>
                </a:solidFill>
                <a:latin typeface="Times New Roman" panose="02020603050405020304" pitchFamily="18" charset="0"/>
                <a:cs typeface="Times New Roman" panose="02020603050405020304" pitchFamily="18" charset="0"/>
              </a:rPr>
            </a:br>
            <a:r>
              <a:rPr lang="en-US" sz="4400" dirty="0" smtClean="0">
                <a:solidFill>
                  <a:srgbClr val="FF0000"/>
                </a:solidFill>
                <a:latin typeface="Times New Roman" panose="02020603050405020304" pitchFamily="18" charset="0"/>
                <a:cs typeface="Times New Roman" panose="02020603050405020304" pitchFamily="18" charset="0"/>
              </a:rPr>
              <a:t/>
            </a:r>
            <a:br>
              <a:rPr lang="en-US" sz="4400" dirty="0" smtClean="0">
                <a:solidFill>
                  <a:srgbClr val="FF0000"/>
                </a:solidFill>
                <a:latin typeface="Times New Roman" panose="02020603050405020304" pitchFamily="18" charset="0"/>
                <a:cs typeface="Times New Roman" panose="02020603050405020304" pitchFamily="18" charset="0"/>
              </a:rPr>
            </a:br>
            <a:r>
              <a:rPr lang="en-US" sz="4400" dirty="0">
                <a:solidFill>
                  <a:srgbClr val="FF0000"/>
                </a:solidFill>
                <a:latin typeface="Times New Roman" panose="02020603050405020304" pitchFamily="18" charset="0"/>
                <a:cs typeface="Times New Roman" panose="02020603050405020304" pitchFamily="18" charset="0"/>
              </a:rPr>
              <a:t/>
            </a:r>
            <a:br>
              <a:rPr lang="en-US" sz="4400" dirty="0">
                <a:solidFill>
                  <a:srgbClr val="FF0000"/>
                </a:solidFill>
                <a:latin typeface="Times New Roman" panose="02020603050405020304" pitchFamily="18" charset="0"/>
                <a:cs typeface="Times New Roman" panose="02020603050405020304" pitchFamily="18" charset="0"/>
              </a:rPr>
            </a:br>
            <a:r>
              <a:rPr lang="en-US" sz="4400" dirty="0" smtClean="0">
                <a:solidFill>
                  <a:srgbClr val="FF0000"/>
                </a:solidFill>
                <a:latin typeface="Times New Roman" panose="02020603050405020304" pitchFamily="18" charset="0"/>
                <a:cs typeface="Times New Roman" panose="02020603050405020304" pitchFamily="18" charset="0"/>
              </a:rPr>
              <a:t/>
            </a:r>
            <a:br>
              <a:rPr lang="en-US" sz="4400" dirty="0" smtClean="0">
                <a:solidFill>
                  <a:srgbClr val="FF0000"/>
                </a:solidFill>
                <a:latin typeface="Times New Roman" panose="02020603050405020304" pitchFamily="18" charset="0"/>
                <a:cs typeface="Times New Roman" panose="02020603050405020304" pitchFamily="18" charset="0"/>
              </a:rPr>
            </a:br>
            <a:r>
              <a:rPr lang="en-US" sz="4400" dirty="0">
                <a:solidFill>
                  <a:srgbClr val="FF0000"/>
                </a:solidFill>
                <a:latin typeface="Times New Roman" panose="02020603050405020304" pitchFamily="18" charset="0"/>
                <a:cs typeface="Times New Roman" panose="02020603050405020304" pitchFamily="18" charset="0"/>
              </a:rPr>
              <a:t/>
            </a:r>
            <a:br>
              <a:rPr lang="en-US" sz="4400" dirty="0">
                <a:solidFill>
                  <a:srgbClr val="FF0000"/>
                </a:solidFill>
                <a:latin typeface="Times New Roman" panose="02020603050405020304" pitchFamily="18" charset="0"/>
                <a:cs typeface="Times New Roman" panose="02020603050405020304" pitchFamily="18" charset="0"/>
              </a:rPr>
            </a:br>
            <a:r>
              <a:rPr lang="en-US" sz="4400" dirty="0" smtClean="0">
                <a:solidFill>
                  <a:srgbClr val="FF0000"/>
                </a:solidFill>
                <a:latin typeface="Times New Roman" panose="02020603050405020304" pitchFamily="18" charset="0"/>
                <a:cs typeface="Times New Roman" panose="02020603050405020304" pitchFamily="18" charset="0"/>
              </a:rPr>
              <a:t/>
            </a:r>
            <a:br>
              <a:rPr lang="en-US" sz="4400" dirty="0" smtClean="0">
                <a:solidFill>
                  <a:srgbClr val="FF0000"/>
                </a:solidFill>
                <a:latin typeface="Times New Roman" panose="02020603050405020304" pitchFamily="18" charset="0"/>
                <a:cs typeface="Times New Roman" panose="02020603050405020304" pitchFamily="18" charset="0"/>
              </a:rPr>
            </a:br>
            <a:r>
              <a:rPr lang="en-US" sz="4400" dirty="0" smtClean="0">
                <a:solidFill>
                  <a:srgbClr val="FF0000"/>
                </a:solidFill>
                <a:latin typeface="Times New Roman" panose="02020603050405020304" pitchFamily="18" charset="0"/>
                <a:cs typeface="Times New Roman" panose="02020603050405020304" pitchFamily="18" charset="0"/>
              </a:rPr>
              <a:t>Chemical Reactions</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61315" y="1149790"/>
            <a:ext cx="11235349" cy="5495453"/>
          </a:xfrm>
        </p:spPr>
        <p:txBody>
          <a:bodyPr/>
          <a:lstStyle/>
          <a:p>
            <a:pPr algn="l"/>
            <a:r>
              <a:rPr lang="en-US" dirty="0">
                <a:solidFill>
                  <a:srgbClr val="7030A0"/>
                </a:solidFill>
                <a:latin typeface="Times New Roman" panose="02020603050405020304" pitchFamily="18" charset="0"/>
                <a:cs typeface="Times New Roman" panose="02020603050405020304" pitchFamily="18" charset="0"/>
              </a:rPr>
              <a:t>Alcohols are versatile compounds. They react both as nucleophiles </a:t>
            </a:r>
            <a:r>
              <a:rPr lang="en-US" dirty="0" smtClean="0">
                <a:solidFill>
                  <a:srgbClr val="7030A0"/>
                </a:solidFill>
                <a:latin typeface="Times New Roman" panose="02020603050405020304" pitchFamily="18" charset="0"/>
                <a:cs typeface="Times New Roman" panose="02020603050405020304" pitchFamily="18" charset="0"/>
              </a:rPr>
              <a:t>and electrophiles</a:t>
            </a:r>
            <a:r>
              <a:rPr lang="en-US" dirty="0">
                <a:solidFill>
                  <a:srgbClr val="7030A0"/>
                </a:solidFill>
                <a:latin typeface="Times New Roman" panose="02020603050405020304" pitchFamily="18" charset="0"/>
                <a:cs typeface="Times New Roman" panose="02020603050405020304" pitchFamily="18" charset="0"/>
              </a:rPr>
              <a:t>. </a:t>
            </a:r>
            <a:endParaRPr lang="en-US" dirty="0" smtClean="0">
              <a:solidFill>
                <a:srgbClr val="7030A0"/>
              </a:solidFill>
              <a:latin typeface="Times New Roman" panose="02020603050405020304" pitchFamily="18" charset="0"/>
              <a:cs typeface="Times New Roman" panose="02020603050405020304" pitchFamily="18" charset="0"/>
            </a:endParaRPr>
          </a:p>
          <a:p>
            <a:pPr algn="l"/>
            <a:r>
              <a:rPr lang="en-US" dirty="0" smtClean="0">
                <a:solidFill>
                  <a:srgbClr val="7030A0"/>
                </a:solidFill>
                <a:latin typeface="Times New Roman" panose="02020603050405020304" pitchFamily="18" charset="0"/>
                <a:cs typeface="Times New Roman" panose="02020603050405020304" pitchFamily="18" charset="0"/>
              </a:rPr>
              <a:t>The </a:t>
            </a:r>
            <a:r>
              <a:rPr lang="en-US" dirty="0">
                <a:solidFill>
                  <a:srgbClr val="7030A0"/>
                </a:solidFill>
                <a:latin typeface="Times New Roman" panose="02020603050405020304" pitchFamily="18" charset="0"/>
                <a:cs typeface="Times New Roman" panose="02020603050405020304" pitchFamily="18" charset="0"/>
              </a:rPr>
              <a:t>bond between O–H is broken when alcohols react </a:t>
            </a:r>
            <a:r>
              <a:rPr lang="en-US" dirty="0" smtClean="0">
                <a:solidFill>
                  <a:srgbClr val="7030A0"/>
                </a:solidFill>
                <a:latin typeface="Times New Roman" panose="02020603050405020304" pitchFamily="18" charset="0"/>
                <a:cs typeface="Times New Roman" panose="02020603050405020304" pitchFamily="18" charset="0"/>
              </a:rPr>
              <a:t>as nucleophiles.</a:t>
            </a:r>
          </a:p>
          <a:p>
            <a:pPr algn="l"/>
            <a:endParaRPr lang="en-US" dirty="0">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pPr algn="l"/>
            <a:r>
              <a:rPr lang="en-US" dirty="0">
                <a:solidFill>
                  <a:srgbClr val="00B050"/>
                </a:solidFill>
                <a:latin typeface="Times New Roman" panose="02020603050405020304" pitchFamily="18" charset="0"/>
                <a:cs typeface="Times New Roman" panose="02020603050405020304" pitchFamily="18" charset="0"/>
              </a:rPr>
              <a:t>(ii) The bond between C–O is broken when they react </a:t>
            </a:r>
            <a:r>
              <a:rPr lang="en-US" dirty="0" smtClean="0">
                <a:solidFill>
                  <a:srgbClr val="00B050"/>
                </a:solidFill>
                <a:latin typeface="Times New Roman" panose="02020603050405020304" pitchFamily="18" charset="0"/>
                <a:cs typeface="Times New Roman" panose="02020603050405020304" pitchFamily="18" charset="0"/>
              </a:rPr>
              <a:t>as electrophiles</a:t>
            </a:r>
            <a:r>
              <a:rPr lang="en-US" dirty="0">
                <a:solidFill>
                  <a:srgbClr val="00B050"/>
                </a:solidFill>
                <a:latin typeface="Times New Roman" panose="02020603050405020304" pitchFamily="18" charset="0"/>
                <a:cs typeface="Times New Roman" panose="02020603050405020304" pitchFamily="18" charset="0"/>
              </a:rPr>
              <a:t>. </a:t>
            </a:r>
            <a:endParaRPr lang="en-US" dirty="0" smtClean="0">
              <a:solidFill>
                <a:srgbClr val="00B050"/>
              </a:solidFill>
              <a:latin typeface="Times New Roman" panose="02020603050405020304" pitchFamily="18" charset="0"/>
              <a:cs typeface="Times New Roman" panose="02020603050405020304" pitchFamily="18" charset="0"/>
            </a:endParaRPr>
          </a:p>
          <a:p>
            <a:pPr algn="l"/>
            <a:r>
              <a:rPr lang="en-US" dirty="0" smtClean="0">
                <a:solidFill>
                  <a:srgbClr val="00B050"/>
                </a:solidFill>
                <a:latin typeface="Times New Roman" panose="02020603050405020304" pitchFamily="18" charset="0"/>
                <a:cs typeface="Times New Roman" panose="02020603050405020304" pitchFamily="18" charset="0"/>
              </a:rPr>
              <a:t>Protonated </a:t>
            </a:r>
            <a:r>
              <a:rPr lang="en-US" dirty="0">
                <a:solidFill>
                  <a:srgbClr val="00B050"/>
                </a:solidFill>
                <a:latin typeface="Times New Roman" panose="02020603050405020304" pitchFamily="18" charset="0"/>
                <a:cs typeface="Times New Roman" panose="02020603050405020304" pitchFamily="18" charset="0"/>
              </a:rPr>
              <a:t>alcohols react in this manner</a:t>
            </a:r>
            <a:r>
              <a:rPr lang="en-US" dirty="0" smtClean="0">
                <a:solidFill>
                  <a:srgbClr val="00B050"/>
                </a:solidFill>
                <a:latin typeface="Times New Roman" panose="02020603050405020304" pitchFamily="18" charset="0"/>
                <a:cs typeface="Times New Roman" panose="02020603050405020304" pitchFamily="18" charset="0"/>
              </a:rPr>
              <a:t>.</a:t>
            </a:r>
          </a:p>
          <a:p>
            <a:pPr algn="l"/>
            <a:endParaRPr lang="en-US" dirty="0">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pPr algn="l"/>
            <a:r>
              <a:rPr lang="en-US" dirty="0">
                <a:solidFill>
                  <a:srgbClr val="FF0000"/>
                </a:solidFill>
                <a:latin typeface="Times New Roman" panose="02020603050405020304" pitchFamily="18" charset="0"/>
                <a:cs typeface="Times New Roman" panose="02020603050405020304" pitchFamily="18" charset="0"/>
              </a:rPr>
              <a:t>Based on the cleavage of O–H and C–O bonds, the </a:t>
            </a:r>
            <a:r>
              <a:rPr lang="en-US" dirty="0" smtClean="0">
                <a:solidFill>
                  <a:srgbClr val="FF0000"/>
                </a:solidFill>
                <a:latin typeface="Times New Roman" panose="02020603050405020304" pitchFamily="18" charset="0"/>
                <a:cs typeface="Times New Roman" panose="02020603050405020304" pitchFamily="18" charset="0"/>
              </a:rPr>
              <a:t>reactions of </a:t>
            </a:r>
            <a:r>
              <a:rPr lang="en-US" dirty="0">
                <a:solidFill>
                  <a:srgbClr val="FF0000"/>
                </a:solidFill>
                <a:latin typeface="Times New Roman" panose="02020603050405020304" pitchFamily="18" charset="0"/>
                <a:cs typeface="Times New Roman" panose="02020603050405020304" pitchFamily="18" charset="0"/>
              </a:rPr>
              <a:t>alcohols and phenols may be divided into two groups:</a:t>
            </a:r>
          </a:p>
        </p:txBody>
      </p:sp>
      <p:pic>
        <p:nvPicPr>
          <p:cNvPr id="4" name="Picture 3" descr="11.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13738" t="34654" r="18019" b="53399"/>
          <a:stretch/>
        </p:blipFill>
        <p:spPr>
          <a:xfrm>
            <a:off x="1195057" y="2163779"/>
            <a:ext cx="9306963" cy="823866"/>
          </a:xfrm>
          <a:prstGeom prst="rect">
            <a:avLst/>
          </a:prstGeom>
        </p:spPr>
      </p:pic>
      <p:pic>
        <p:nvPicPr>
          <p:cNvPr id="5" name="Picture 4" descr="11.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11138" t="54154" r="17277" b="27445"/>
          <a:stretch/>
        </p:blipFill>
        <p:spPr>
          <a:xfrm>
            <a:off x="706170" y="3929205"/>
            <a:ext cx="9379390" cy="1204110"/>
          </a:xfrm>
          <a:prstGeom prst="rect">
            <a:avLst/>
          </a:prstGeom>
        </p:spPr>
      </p:pic>
    </p:spTree>
    <p:extLst>
      <p:ext uri="{BB962C8B-B14F-4D97-AF65-F5344CB8AC3E}">
        <p14:creationId xmlns:p14="http://schemas.microsoft.com/office/powerpoint/2010/main" val="22574885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44445"/>
            <a:ext cx="10515600" cy="1032094"/>
          </a:xfrm>
        </p:spPr>
        <p:txBody>
          <a:bodyPr>
            <a:no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(a) Reactions involving cleavage of O–H </a:t>
            </a:r>
            <a:r>
              <a:rPr lang="en-US" sz="3200" dirty="0" smtClean="0">
                <a:solidFill>
                  <a:srgbClr val="FF0000"/>
                </a:solidFill>
                <a:latin typeface="Times New Roman" panose="02020603050405020304" pitchFamily="18" charset="0"/>
                <a:cs typeface="Times New Roman" panose="02020603050405020304" pitchFamily="18" charset="0"/>
              </a:rPr>
              <a:t>bond</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a:solidFill>
                  <a:srgbClr val="00B0F0"/>
                </a:solidFill>
                <a:latin typeface="Times New Roman" panose="02020603050405020304" pitchFamily="18" charset="0"/>
                <a:cs typeface="Times New Roman" panose="02020603050405020304" pitchFamily="18" charset="0"/>
              </a:rPr>
              <a:t>1. Acidity of alcohols </a:t>
            </a:r>
            <a:endParaRPr lang="en-US" sz="32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506994" y="1602463"/>
            <a:ext cx="10840456" cy="4487187"/>
          </a:xfrm>
        </p:spPr>
        <p:txBody>
          <a:bodyPr/>
          <a:lstStyle/>
          <a:p>
            <a:r>
              <a:rPr lang="en-US" dirty="0" smtClean="0">
                <a:solidFill>
                  <a:srgbClr val="7030A0"/>
                </a:solidFill>
                <a:latin typeface="Times New Roman" panose="02020603050405020304" pitchFamily="18" charset="0"/>
                <a:cs typeface="Times New Roman" panose="02020603050405020304" pitchFamily="18" charset="0"/>
              </a:rPr>
              <a:t>Reaction </a:t>
            </a:r>
            <a:r>
              <a:rPr lang="en-US" dirty="0">
                <a:solidFill>
                  <a:srgbClr val="7030A0"/>
                </a:solidFill>
                <a:latin typeface="Times New Roman" panose="02020603050405020304" pitchFamily="18" charset="0"/>
                <a:cs typeface="Times New Roman" panose="02020603050405020304" pitchFamily="18" charset="0"/>
              </a:rPr>
              <a:t>with metals: Alcohols </a:t>
            </a:r>
            <a:r>
              <a:rPr lang="en-US" dirty="0" smtClean="0">
                <a:solidFill>
                  <a:srgbClr val="7030A0"/>
                </a:solidFill>
                <a:latin typeface="Times New Roman" panose="02020603050405020304" pitchFamily="18" charset="0"/>
                <a:cs typeface="Times New Roman" panose="02020603050405020304" pitchFamily="18" charset="0"/>
              </a:rPr>
              <a:t>react </a:t>
            </a:r>
            <a:r>
              <a:rPr lang="en-US" dirty="0">
                <a:solidFill>
                  <a:srgbClr val="7030A0"/>
                </a:solidFill>
                <a:latin typeface="Times New Roman" panose="02020603050405020304" pitchFamily="18" charset="0"/>
                <a:cs typeface="Times New Roman" panose="02020603050405020304" pitchFamily="18" charset="0"/>
              </a:rPr>
              <a:t>with </a:t>
            </a:r>
            <a:r>
              <a:rPr lang="en-US" dirty="0" smtClean="0">
                <a:solidFill>
                  <a:srgbClr val="7030A0"/>
                </a:solidFill>
                <a:latin typeface="Times New Roman" panose="02020603050405020304" pitchFamily="18" charset="0"/>
                <a:cs typeface="Times New Roman" panose="02020603050405020304" pitchFamily="18" charset="0"/>
              </a:rPr>
              <a:t>active metals </a:t>
            </a:r>
            <a:r>
              <a:rPr lang="en-US" dirty="0">
                <a:solidFill>
                  <a:srgbClr val="7030A0"/>
                </a:solidFill>
                <a:latin typeface="Times New Roman" panose="02020603050405020304" pitchFamily="18" charset="0"/>
                <a:cs typeface="Times New Roman" panose="02020603050405020304" pitchFamily="18" charset="0"/>
              </a:rPr>
              <a:t>such as </a:t>
            </a:r>
            <a:r>
              <a:rPr lang="en-US" dirty="0" smtClean="0">
                <a:solidFill>
                  <a:srgbClr val="7030A0"/>
                </a:solidFill>
                <a:latin typeface="Times New Roman" panose="02020603050405020304" pitchFamily="18" charset="0"/>
                <a:cs typeface="Times New Roman" panose="02020603050405020304" pitchFamily="18" charset="0"/>
              </a:rPr>
              <a:t>sodium, potassium </a:t>
            </a:r>
            <a:r>
              <a:rPr lang="en-US" dirty="0">
                <a:solidFill>
                  <a:srgbClr val="7030A0"/>
                </a:solidFill>
                <a:latin typeface="Times New Roman" panose="02020603050405020304" pitchFamily="18" charset="0"/>
                <a:cs typeface="Times New Roman" panose="02020603050405020304" pitchFamily="18" charset="0"/>
              </a:rPr>
              <a:t>and </a:t>
            </a:r>
            <a:r>
              <a:rPr lang="en-US" dirty="0" err="1">
                <a:solidFill>
                  <a:srgbClr val="7030A0"/>
                </a:solidFill>
                <a:latin typeface="Times New Roman" panose="02020603050405020304" pitchFamily="18" charset="0"/>
                <a:cs typeface="Times New Roman" panose="02020603050405020304" pitchFamily="18" charset="0"/>
              </a:rPr>
              <a:t>aluminium</a:t>
            </a:r>
            <a:r>
              <a:rPr lang="en-US" dirty="0">
                <a:solidFill>
                  <a:srgbClr val="7030A0"/>
                </a:solidFill>
                <a:latin typeface="Times New Roman" panose="02020603050405020304" pitchFamily="18" charset="0"/>
                <a:cs typeface="Times New Roman" panose="02020603050405020304" pitchFamily="18" charset="0"/>
              </a:rPr>
              <a:t> to </a:t>
            </a:r>
            <a:r>
              <a:rPr lang="en-US" dirty="0" smtClean="0">
                <a:solidFill>
                  <a:srgbClr val="7030A0"/>
                </a:solidFill>
                <a:latin typeface="Times New Roman" panose="02020603050405020304" pitchFamily="18" charset="0"/>
                <a:cs typeface="Times New Roman" panose="02020603050405020304" pitchFamily="18" charset="0"/>
              </a:rPr>
              <a:t>yield corresponding </a:t>
            </a:r>
            <a:r>
              <a:rPr lang="en-US" dirty="0" err="1" smtClean="0">
                <a:solidFill>
                  <a:srgbClr val="7030A0"/>
                </a:solidFill>
                <a:latin typeface="Times New Roman" panose="02020603050405020304" pitchFamily="18" charset="0"/>
                <a:cs typeface="Times New Roman" panose="02020603050405020304" pitchFamily="18" charset="0"/>
              </a:rPr>
              <a:t>alkoxides</a:t>
            </a:r>
            <a:r>
              <a:rPr lang="en-US" dirty="0" smtClean="0">
                <a:solidFill>
                  <a:srgbClr val="7030A0"/>
                </a:solidFill>
                <a:latin typeface="Times New Roman" panose="02020603050405020304" pitchFamily="18" charset="0"/>
                <a:cs typeface="Times New Roman" panose="02020603050405020304" pitchFamily="18" charset="0"/>
              </a:rPr>
              <a:t> and </a:t>
            </a:r>
            <a:r>
              <a:rPr lang="en-US" dirty="0">
                <a:solidFill>
                  <a:srgbClr val="7030A0"/>
                </a:solidFill>
                <a:latin typeface="Times New Roman" panose="02020603050405020304" pitchFamily="18" charset="0"/>
                <a:cs typeface="Times New Roman" panose="02020603050405020304" pitchFamily="18" charset="0"/>
              </a:rPr>
              <a:t>hydrogen</a:t>
            </a:r>
            <a:r>
              <a:rPr lang="en-US" dirty="0" smtClean="0">
                <a:solidFill>
                  <a:srgbClr val="7030A0"/>
                </a:solidFill>
                <a:latin typeface="Times New Roman" panose="02020603050405020304" pitchFamily="18" charset="0"/>
                <a:cs typeface="Times New Roman" panose="02020603050405020304" pitchFamily="18" charset="0"/>
              </a:rPr>
              <a:t>.</a:t>
            </a:r>
            <a:r>
              <a:rPr lang="en-US" dirty="0">
                <a:solidFill>
                  <a:srgbClr val="7030A0"/>
                </a:solidFill>
                <a:latin typeface="Times New Roman" panose="02020603050405020304" pitchFamily="18" charset="0"/>
                <a:cs typeface="Times New Roman" panose="02020603050405020304" pitchFamily="18" charset="0"/>
              </a:rPr>
              <a:t> </a:t>
            </a:r>
            <a:endParaRPr lang="en-US" dirty="0" smtClean="0">
              <a:solidFill>
                <a:srgbClr val="7030A0"/>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smtClean="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smtClean="0">
              <a:solidFill>
                <a:schemeClr val="tx1"/>
              </a:solidFill>
              <a:latin typeface="Times New Roman" panose="02020603050405020304" pitchFamily="18" charset="0"/>
              <a:cs typeface="Times New Roman" panose="02020603050405020304" pitchFamily="18" charset="0"/>
            </a:endParaRPr>
          </a:p>
          <a:p>
            <a:r>
              <a:rPr lang="en-US" dirty="0" smtClean="0">
                <a:solidFill>
                  <a:srgbClr val="00B050"/>
                </a:solidFill>
                <a:latin typeface="Times New Roman" panose="02020603050405020304" pitchFamily="18" charset="0"/>
                <a:cs typeface="Times New Roman" panose="02020603050405020304" pitchFamily="18" charset="0"/>
              </a:rPr>
              <a:t>The above reaction shows that </a:t>
            </a:r>
            <a:r>
              <a:rPr lang="en-US" dirty="0">
                <a:solidFill>
                  <a:srgbClr val="00B050"/>
                </a:solidFill>
                <a:latin typeface="Times New Roman" panose="02020603050405020304" pitchFamily="18" charset="0"/>
                <a:cs typeface="Times New Roman" panose="02020603050405020304" pitchFamily="18" charset="0"/>
              </a:rPr>
              <a:t>alcohols </a:t>
            </a:r>
            <a:r>
              <a:rPr lang="en-US" dirty="0" smtClean="0">
                <a:solidFill>
                  <a:srgbClr val="00B050"/>
                </a:solidFill>
                <a:latin typeface="Times New Roman" panose="02020603050405020304" pitchFamily="18" charset="0"/>
                <a:cs typeface="Times New Roman" panose="02020603050405020304" pitchFamily="18" charset="0"/>
              </a:rPr>
              <a:t>are acidic </a:t>
            </a:r>
            <a:r>
              <a:rPr lang="en-US" dirty="0">
                <a:solidFill>
                  <a:srgbClr val="00B050"/>
                </a:solidFill>
                <a:latin typeface="Times New Roman" panose="02020603050405020304" pitchFamily="18" charset="0"/>
                <a:cs typeface="Times New Roman" panose="02020603050405020304" pitchFamily="18" charset="0"/>
              </a:rPr>
              <a:t>in </a:t>
            </a:r>
            <a:r>
              <a:rPr lang="en-US" dirty="0" smtClean="0">
                <a:solidFill>
                  <a:srgbClr val="00B050"/>
                </a:solidFill>
                <a:latin typeface="Times New Roman" panose="02020603050405020304" pitchFamily="18" charset="0"/>
                <a:cs typeface="Times New Roman" panose="02020603050405020304" pitchFamily="18" charset="0"/>
              </a:rPr>
              <a:t>nature. In </a:t>
            </a:r>
            <a:r>
              <a:rPr lang="en-US" dirty="0">
                <a:solidFill>
                  <a:srgbClr val="00B050"/>
                </a:solidFill>
                <a:latin typeface="Times New Roman" panose="02020603050405020304" pitchFamily="18" charset="0"/>
                <a:cs typeface="Times New Roman" panose="02020603050405020304" pitchFamily="18" charset="0"/>
              </a:rPr>
              <a:t>fact, alcohols </a:t>
            </a:r>
            <a:r>
              <a:rPr lang="en-US" dirty="0" smtClean="0">
                <a:solidFill>
                  <a:srgbClr val="00B050"/>
                </a:solidFill>
                <a:latin typeface="Times New Roman" panose="02020603050405020304" pitchFamily="18" charset="0"/>
                <a:cs typeface="Times New Roman" panose="02020603050405020304" pitchFamily="18" charset="0"/>
              </a:rPr>
              <a:t>are </a:t>
            </a:r>
            <a:r>
              <a:rPr lang="en-US" dirty="0" err="1" smtClean="0">
                <a:solidFill>
                  <a:srgbClr val="00B050"/>
                </a:solidFill>
                <a:latin typeface="Times New Roman" panose="02020603050405020304" pitchFamily="18" charset="0"/>
                <a:cs typeface="Times New Roman" panose="02020603050405020304" pitchFamily="18" charset="0"/>
              </a:rPr>
              <a:t>Brönsted</a:t>
            </a:r>
            <a:r>
              <a:rPr lang="en-US" dirty="0">
                <a:solidFill>
                  <a:srgbClr val="00B050"/>
                </a:solidFill>
                <a:latin typeface="Times New Roman" panose="02020603050405020304" pitchFamily="18" charset="0"/>
                <a:cs typeface="Times New Roman" panose="02020603050405020304" pitchFamily="18" charset="0"/>
              </a:rPr>
              <a:t> </a:t>
            </a:r>
            <a:r>
              <a:rPr lang="en-US" dirty="0" smtClean="0">
                <a:solidFill>
                  <a:srgbClr val="00B050"/>
                </a:solidFill>
                <a:latin typeface="Times New Roman" panose="02020603050405020304" pitchFamily="18" charset="0"/>
                <a:cs typeface="Times New Roman" panose="02020603050405020304" pitchFamily="18" charset="0"/>
              </a:rPr>
              <a:t>acids </a:t>
            </a:r>
            <a:r>
              <a:rPr lang="en-US" dirty="0">
                <a:solidFill>
                  <a:srgbClr val="00B050"/>
                </a:solidFill>
                <a:latin typeface="Times New Roman" panose="02020603050405020304" pitchFamily="18" charset="0"/>
                <a:cs typeface="Times New Roman" panose="02020603050405020304" pitchFamily="18" charset="0"/>
              </a:rPr>
              <a:t>i.e., they can donate a proton to a stronger base (B:).</a:t>
            </a:r>
            <a:endParaRPr lang="en-US" dirty="0" smtClean="0">
              <a:solidFill>
                <a:srgbClr val="00B050"/>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p:txBody>
      </p:sp>
      <p:pic>
        <p:nvPicPr>
          <p:cNvPr id="4" name="Picture 3" descr="11.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31560" t="26415" r="28267" b="42550"/>
          <a:stretch/>
        </p:blipFill>
        <p:spPr>
          <a:xfrm>
            <a:off x="3132499" y="2489702"/>
            <a:ext cx="6237838" cy="1747319"/>
          </a:xfrm>
          <a:prstGeom prst="rect">
            <a:avLst/>
          </a:prstGeom>
        </p:spPr>
      </p:pic>
      <p:pic>
        <p:nvPicPr>
          <p:cNvPr id="5" name="Picture 4" descr="11.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28508" t="42865" r="30272" b="43386"/>
          <a:stretch/>
        </p:blipFill>
        <p:spPr>
          <a:xfrm>
            <a:off x="3512744" y="5015620"/>
            <a:ext cx="6102035" cy="968721"/>
          </a:xfrm>
          <a:prstGeom prst="rect">
            <a:avLst/>
          </a:prstGeom>
        </p:spPr>
      </p:pic>
    </p:spTree>
    <p:extLst>
      <p:ext uri="{BB962C8B-B14F-4D97-AF65-F5344CB8AC3E}">
        <p14:creationId xmlns:p14="http://schemas.microsoft.com/office/powerpoint/2010/main" val="21984018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28292" t="19686" r="24257" b="45023"/>
          <a:stretch/>
        </p:blipFill>
        <p:spPr>
          <a:xfrm>
            <a:off x="1222218" y="163306"/>
            <a:ext cx="9342233" cy="2416932"/>
          </a:xfrm>
          <a:prstGeom prst="rect">
            <a:avLst/>
          </a:prstGeom>
        </p:spPr>
      </p:pic>
      <p:pic>
        <p:nvPicPr>
          <p:cNvPr id="3" name="Picture 2" descr="11.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28440" t="26278" r="20248" b="23188"/>
          <a:stretch/>
        </p:blipFill>
        <p:spPr>
          <a:xfrm>
            <a:off x="561315" y="2661719"/>
            <a:ext cx="11271563" cy="3739081"/>
          </a:xfrm>
          <a:prstGeom prst="rect">
            <a:avLst/>
          </a:prstGeom>
        </p:spPr>
      </p:pic>
    </p:spTree>
    <p:extLst>
      <p:ext uri="{BB962C8B-B14F-4D97-AF65-F5344CB8AC3E}">
        <p14:creationId xmlns:p14="http://schemas.microsoft.com/office/powerpoint/2010/main" val="31560716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35802"/>
            <a:ext cx="10515600" cy="2263366"/>
          </a:xfrm>
        </p:spPr>
        <p:txBody>
          <a:bodyPr>
            <a:normAutofit fontScale="90000"/>
          </a:bodyPr>
          <a:lstStyle/>
          <a:p>
            <a:r>
              <a:rPr lang="en-US" dirty="0" smtClean="0">
                <a:solidFill>
                  <a:srgbClr val="FF0000"/>
                </a:solidFill>
                <a:latin typeface="Times New Roman" panose="02020603050405020304" pitchFamily="18" charset="0"/>
                <a:cs typeface="Times New Roman" panose="02020603050405020304" pitchFamily="18" charset="0"/>
              </a:rPr>
              <a:t>Question:-</a:t>
            </a:r>
            <a:br>
              <a:rPr lang="en-US" dirty="0" smtClean="0">
                <a:solidFill>
                  <a:srgbClr val="FF0000"/>
                </a:solidFill>
                <a:latin typeface="Times New Roman" panose="02020603050405020304" pitchFamily="18" charset="0"/>
                <a:cs typeface="Times New Roman" panose="02020603050405020304" pitchFamily="18" charset="0"/>
              </a:rPr>
            </a:br>
            <a:r>
              <a:rPr lang="en-US" dirty="0" smtClean="0">
                <a:solidFill>
                  <a:srgbClr val="FF0000"/>
                </a:solidFill>
                <a:latin typeface="Times New Roman" panose="02020603050405020304" pitchFamily="18" charset="0"/>
                <a:cs typeface="Times New Roman" panose="02020603050405020304" pitchFamily="18" charset="0"/>
              </a:rPr>
              <a:t/>
            </a:r>
            <a:br>
              <a:rPr lang="en-US" dirty="0" smtClean="0">
                <a:solidFill>
                  <a:srgbClr val="FF0000"/>
                </a:solidFill>
                <a:latin typeface="Times New Roman" panose="02020603050405020304" pitchFamily="18" charset="0"/>
                <a:cs typeface="Times New Roman" panose="02020603050405020304" pitchFamily="18" charset="0"/>
              </a:rPr>
            </a:b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831850" y="2951428"/>
            <a:ext cx="10515600" cy="3138222"/>
          </a:xfrm>
        </p:spPr>
        <p:txBody>
          <a:bodyPr/>
          <a:lstStyle/>
          <a:p>
            <a:r>
              <a:rPr lang="en-US" dirty="0" smtClean="0">
                <a:solidFill>
                  <a:srgbClr val="FF0000"/>
                </a:solidFill>
                <a:latin typeface="Times New Roman" panose="02020603050405020304" pitchFamily="18" charset="0"/>
                <a:cs typeface="Times New Roman" panose="02020603050405020304" pitchFamily="18" charset="0"/>
              </a:rPr>
              <a:t>Solution:-</a:t>
            </a: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7" name="Picture 6" descr="11.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11584" t="36165" r="39184" b="50378"/>
          <a:stretch/>
        </p:blipFill>
        <p:spPr>
          <a:xfrm>
            <a:off x="1176950" y="1348966"/>
            <a:ext cx="10170500" cy="1122630"/>
          </a:xfrm>
          <a:prstGeom prst="rect">
            <a:avLst/>
          </a:prstGeom>
        </p:spPr>
      </p:pic>
      <p:pic>
        <p:nvPicPr>
          <p:cNvPr id="11" name="Picture 10" descr="11.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11510" t="29848" r="40371" b="60539"/>
          <a:stretch/>
        </p:blipFill>
        <p:spPr>
          <a:xfrm>
            <a:off x="2272420" y="3150606"/>
            <a:ext cx="8908610" cy="2643611"/>
          </a:xfrm>
          <a:prstGeom prst="rect">
            <a:avLst/>
          </a:prstGeom>
        </p:spPr>
      </p:pic>
    </p:spTree>
    <p:extLst>
      <p:ext uri="{BB962C8B-B14F-4D97-AF65-F5344CB8AC3E}">
        <p14:creationId xmlns:p14="http://schemas.microsoft.com/office/powerpoint/2010/main" val="18380060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71604"/>
            <a:ext cx="10515600" cy="624689"/>
          </a:xfrm>
        </p:spPr>
        <p:txBody>
          <a:bodyPr>
            <a:normAutofit/>
          </a:bodyPr>
          <a:lstStyle/>
          <a:p>
            <a:pPr algn="ctr"/>
            <a:r>
              <a:rPr lang="en-US" sz="3600" dirty="0" smtClean="0">
                <a:solidFill>
                  <a:srgbClr val="FF0000"/>
                </a:solidFill>
                <a:latin typeface="Times New Roman" panose="02020603050405020304" pitchFamily="18" charset="0"/>
                <a:cs typeface="Times New Roman" panose="02020603050405020304" pitchFamily="18" charset="0"/>
              </a:rPr>
              <a:t>Esterification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831850" y="1267485"/>
            <a:ext cx="10515600" cy="4822165"/>
          </a:xfrm>
        </p:spPr>
        <p:txBody>
          <a:bodyPr>
            <a:normAutofit/>
          </a:bodyPr>
          <a:lstStyle/>
          <a:p>
            <a:r>
              <a:rPr lang="en-US" dirty="0">
                <a:solidFill>
                  <a:srgbClr val="00B050"/>
                </a:solidFill>
                <a:latin typeface="Times New Roman" panose="02020603050405020304" pitchFamily="18" charset="0"/>
                <a:cs typeface="Times New Roman" panose="02020603050405020304" pitchFamily="18" charset="0"/>
              </a:rPr>
              <a:t>Alcohols </a:t>
            </a:r>
            <a:r>
              <a:rPr lang="en-US" dirty="0" smtClean="0">
                <a:solidFill>
                  <a:srgbClr val="00B050"/>
                </a:solidFill>
                <a:latin typeface="Times New Roman" panose="02020603050405020304" pitchFamily="18" charset="0"/>
                <a:cs typeface="Times New Roman" panose="02020603050405020304" pitchFamily="18" charset="0"/>
              </a:rPr>
              <a:t>react </a:t>
            </a:r>
            <a:r>
              <a:rPr lang="en-US" dirty="0">
                <a:solidFill>
                  <a:srgbClr val="00B050"/>
                </a:solidFill>
                <a:latin typeface="Times New Roman" panose="02020603050405020304" pitchFamily="18" charset="0"/>
                <a:cs typeface="Times New Roman" panose="02020603050405020304" pitchFamily="18" charset="0"/>
              </a:rPr>
              <a:t>with carboxylic acids, acid chlorides </a:t>
            </a:r>
            <a:r>
              <a:rPr lang="en-US" dirty="0" smtClean="0">
                <a:solidFill>
                  <a:srgbClr val="00B050"/>
                </a:solidFill>
                <a:latin typeface="Times New Roman" panose="02020603050405020304" pitchFamily="18" charset="0"/>
                <a:cs typeface="Times New Roman" panose="02020603050405020304" pitchFamily="18" charset="0"/>
              </a:rPr>
              <a:t>and acid </a:t>
            </a:r>
            <a:r>
              <a:rPr lang="en-US" dirty="0">
                <a:solidFill>
                  <a:srgbClr val="00B050"/>
                </a:solidFill>
                <a:latin typeface="Times New Roman" panose="02020603050405020304" pitchFamily="18" charset="0"/>
                <a:cs typeface="Times New Roman" panose="02020603050405020304" pitchFamily="18" charset="0"/>
              </a:rPr>
              <a:t>anhydrides to form esters</a:t>
            </a:r>
            <a:r>
              <a:rPr lang="en-US" dirty="0" smtClean="0">
                <a:solidFill>
                  <a:srgbClr val="00B050"/>
                </a:solidFill>
                <a:latin typeface="Times New Roman" panose="02020603050405020304" pitchFamily="18" charset="0"/>
                <a:cs typeface="Times New Roman" panose="02020603050405020304" pitchFamily="18" charset="0"/>
              </a:rPr>
              <a:t>.</a:t>
            </a: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smtClean="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smtClean="0">
              <a:solidFill>
                <a:schemeClr val="tx1"/>
              </a:solidFill>
              <a:latin typeface="Times New Roman" panose="02020603050405020304" pitchFamily="18" charset="0"/>
              <a:cs typeface="Times New Roman" panose="02020603050405020304" pitchFamily="18" charset="0"/>
            </a:endParaRPr>
          </a:p>
          <a:p>
            <a:r>
              <a:rPr lang="en-US" dirty="0">
                <a:solidFill>
                  <a:srgbClr val="FF0000"/>
                </a:solidFill>
                <a:latin typeface="Times New Roman" panose="02020603050405020304" pitchFamily="18" charset="0"/>
                <a:cs typeface="Times New Roman" panose="02020603050405020304" pitchFamily="18" charset="0"/>
              </a:rPr>
              <a:t>The reaction with carboxylic acid and acid anhydride is </a:t>
            </a:r>
            <a:r>
              <a:rPr lang="en-US" dirty="0" smtClean="0">
                <a:solidFill>
                  <a:srgbClr val="FF0000"/>
                </a:solidFill>
                <a:latin typeface="Times New Roman" panose="02020603050405020304" pitchFamily="18" charset="0"/>
                <a:cs typeface="Times New Roman" panose="02020603050405020304" pitchFamily="18" charset="0"/>
              </a:rPr>
              <a:t>carried out </a:t>
            </a:r>
            <a:r>
              <a:rPr lang="en-US" dirty="0">
                <a:solidFill>
                  <a:srgbClr val="FF0000"/>
                </a:solidFill>
                <a:latin typeface="Times New Roman" panose="02020603050405020304" pitchFamily="18" charset="0"/>
                <a:cs typeface="Times New Roman" panose="02020603050405020304" pitchFamily="18" charset="0"/>
              </a:rPr>
              <a:t>in the presence of a small amount of concentrated </a:t>
            </a:r>
            <a:r>
              <a:rPr lang="en-US" dirty="0" err="1" smtClean="0">
                <a:solidFill>
                  <a:srgbClr val="FF0000"/>
                </a:solidFill>
                <a:latin typeface="Times New Roman" panose="02020603050405020304" pitchFamily="18" charset="0"/>
                <a:cs typeface="Times New Roman" panose="02020603050405020304" pitchFamily="18" charset="0"/>
              </a:rPr>
              <a:t>sulphuric</a:t>
            </a:r>
            <a:r>
              <a:rPr lang="en-US" dirty="0">
                <a:solidFill>
                  <a:srgbClr val="FF0000"/>
                </a:solidFill>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acid</a:t>
            </a:r>
            <a:r>
              <a:rPr lang="en-US" dirty="0">
                <a:solidFill>
                  <a:srgbClr val="FF0000"/>
                </a:solidFill>
                <a:latin typeface="Times New Roman" panose="02020603050405020304" pitchFamily="18" charset="0"/>
                <a:cs typeface="Times New Roman" panose="02020603050405020304" pitchFamily="18" charset="0"/>
              </a:rPr>
              <a:t>. The reaction is reversible, and therefore, water is removed </a:t>
            </a:r>
            <a:r>
              <a:rPr lang="en-US" dirty="0" smtClean="0">
                <a:solidFill>
                  <a:srgbClr val="FF0000"/>
                </a:solidFill>
                <a:latin typeface="Times New Roman" panose="02020603050405020304" pitchFamily="18" charset="0"/>
                <a:cs typeface="Times New Roman" panose="02020603050405020304" pitchFamily="18" charset="0"/>
              </a:rPr>
              <a:t>as soon </a:t>
            </a:r>
            <a:r>
              <a:rPr lang="en-US" dirty="0">
                <a:solidFill>
                  <a:srgbClr val="FF0000"/>
                </a:solidFill>
                <a:latin typeface="Times New Roman" panose="02020603050405020304" pitchFamily="18" charset="0"/>
                <a:cs typeface="Times New Roman" panose="02020603050405020304" pitchFamily="18" charset="0"/>
              </a:rPr>
              <a:t>as it is formed. The reaction with acid chloride is carried out </a:t>
            </a:r>
            <a:r>
              <a:rPr lang="en-US" dirty="0" smtClean="0">
                <a:solidFill>
                  <a:srgbClr val="FF0000"/>
                </a:solidFill>
                <a:latin typeface="Times New Roman" panose="02020603050405020304" pitchFamily="18" charset="0"/>
                <a:cs typeface="Times New Roman" panose="02020603050405020304" pitchFamily="18" charset="0"/>
              </a:rPr>
              <a:t>in the </a:t>
            </a:r>
            <a:r>
              <a:rPr lang="en-US" dirty="0">
                <a:solidFill>
                  <a:srgbClr val="FF0000"/>
                </a:solidFill>
                <a:latin typeface="Times New Roman" panose="02020603050405020304" pitchFamily="18" charset="0"/>
                <a:cs typeface="Times New Roman" panose="02020603050405020304" pitchFamily="18" charset="0"/>
              </a:rPr>
              <a:t>presence of a base (pyridine) so as to </a:t>
            </a:r>
            <a:r>
              <a:rPr lang="en-US" dirty="0" err="1">
                <a:solidFill>
                  <a:srgbClr val="FF0000"/>
                </a:solidFill>
                <a:latin typeface="Times New Roman" panose="02020603050405020304" pitchFamily="18" charset="0"/>
                <a:cs typeface="Times New Roman" panose="02020603050405020304" pitchFamily="18" charset="0"/>
              </a:rPr>
              <a:t>neutralise</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HCl</a:t>
            </a:r>
            <a:r>
              <a:rPr lang="en-US" dirty="0">
                <a:solidFill>
                  <a:srgbClr val="FF0000"/>
                </a:solidFill>
                <a:latin typeface="Times New Roman" panose="02020603050405020304" pitchFamily="18" charset="0"/>
                <a:cs typeface="Times New Roman" panose="02020603050405020304" pitchFamily="18" charset="0"/>
              </a:rPr>
              <a:t> which </a:t>
            </a:r>
            <a:r>
              <a:rPr lang="en-US" dirty="0" smtClean="0">
                <a:solidFill>
                  <a:srgbClr val="FF0000"/>
                </a:solidFill>
                <a:latin typeface="Times New Roman" panose="02020603050405020304" pitchFamily="18" charset="0"/>
                <a:cs typeface="Times New Roman" panose="02020603050405020304" pitchFamily="18" charset="0"/>
              </a:rPr>
              <a:t>is formed </a:t>
            </a:r>
            <a:r>
              <a:rPr lang="en-US" dirty="0">
                <a:solidFill>
                  <a:srgbClr val="FF0000"/>
                </a:solidFill>
                <a:latin typeface="Times New Roman" panose="02020603050405020304" pitchFamily="18" charset="0"/>
                <a:cs typeface="Times New Roman" panose="02020603050405020304" pitchFamily="18" charset="0"/>
              </a:rPr>
              <a:t>during the reaction. It shifts the equilibrium to the </a:t>
            </a:r>
            <a:r>
              <a:rPr lang="en-US" dirty="0" smtClean="0">
                <a:solidFill>
                  <a:srgbClr val="FF0000"/>
                </a:solidFill>
                <a:latin typeface="Times New Roman" panose="02020603050405020304" pitchFamily="18" charset="0"/>
                <a:cs typeface="Times New Roman" panose="02020603050405020304" pitchFamily="18" charset="0"/>
              </a:rPr>
              <a:t>right hand </a:t>
            </a:r>
            <a:r>
              <a:rPr lang="en-US" dirty="0">
                <a:solidFill>
                  <a:srgbClr val="FF0000"/>
                </a:solidFill>
                <a:latin typeface="Times New Roman" panose="02020603050405020304" pitchFamily="18" charset="0"/>
                <a:cs typeface="Times New Roman" panose="02020603050405020304" pitchFamily="18" charset="0"/>
              </a:rPr>
              <a:t>side. </a:t>
            </a:r>
            <a:endParaRPr lang="en-US" dirty="0" smtClean="0">
              <a:solidFill>
                <a:srgbClr val="FF0000"/>
              </a:solidFill>
              <a:latin typeface="Times New Roman" panose="02020603050405020304" pitchFamily="18" charset="0"/>
              <a:cs typeface="Times New Roman" panose="02020603050405020304" pitchFamily="18" charset="0"/>
            </a:endParaRPr>
          </a:p>
          <a:p>
            <a:r>
              <a:rPr lang="en-US" dirty="0" smtClean="0">
                <a:solidFill>
                  <a:srgbClr val="002060"/>
                </a:solidFill>
                <a:latin typeface="Times New Roman" panose="02020603050405020304" pitchFamily="18" charset="0"/>
                <a:cs typeface="Times New Roman" panose="02020603050405020304" pitchFamily="18" charset="0"/>
              </a:rPr>
              <a:t>The </a:t>
            </a:r>
            <a:r>
              <a:rPr lang="en-US" dirty="0">
                <a:solidFill>
                  <a:srgbClr val="002060"/>
                </a:solidFill>
                <a:latin typeface="Times New Roman" panose="02020603050405020304" pitchFamily="18" charset="0"/>
                <a:cs typeface="Times New Roman" panose="02020603050405020304" pitchFamily="18" charset="0"/>
              </a:rPr>
              <a:t>introduction of acetyl (CH</a:t>
            </a:r>
            <a:r>
              <a:rPr lang="en-US" baseline="-25000" dirty="0">
                <a:solidFill>
                  <a:srgbClr val="002060"/>
                </a:solidFill>
                <a:latin typeface="Times New Roman" panose="02020603050405020304" pitchFamily="18" charset="0"/>
                <a:cs typeface="Times New Roman" panose="02020603050405020304" pitchFamily="18" charset="0"/>
              </a:rPr>
              <a:t>3</a:t>
            </a:r>
            <a:r>
              <a:rPr lang="en-US" dirty="0">
                <a:solidFill>
                  <a:srgbClr val="002060"/>
                </a:solidFill>
                <a:latin typeface="Times New Roman" panose="02020603050405020304" pitchFamily="18" charset="0"/>
                <a:cs typeface="Times New Roman" panose="02020603050405020304" pitchFamily="18" charset="0"/>
              </a:rPr>
              <a:t>CO) group in alcohols </a:t>
            </a:r>
            <a:r>
              <a:rPr lang="en-US" dirty="0" smtClean="0">
                <a:solidFill>
                  <a:srgbClr val="002060"/>
                </a:solidFill>
                <a:latin typeface="Times New Roman" panose="02020603050405020304" pitchFamily="18" charset="0"/>
                <a:cs typeface="Times New Roman" panose="02020603050405020304" pitchFamily="18" charset="0"/>
              </a:rPr>
              <a:t>is </a:t>
            </a:r>
            <a:r>
              <a:rPr lang="en-US" dirty="0">
                <a:solidFill>
                  <a:srgbClr val="002060"/>
                </a:solidFill>
                <a:latin typeface="Times New Roman" panose="02020603050405020304" pitchFamily="18" charset="0"/>
                <a:cs typeface="Times New Roman" panose="02020603050405020304" pitchFamily="18" charset="0"/>
              </a:rPr>
              <a:t>known as acetylation.</a:t>
            </a:r>
          </a:p>
        </p:txBody>
      </p:sp>
      <p:pic>
        <p:nvPicPr>
          <p:cNvPr id="4" name="Picture 3" descr="11.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29480" t="24631" r="26559" b="50514"/>
          <a:stretch/>
        </p:blipFill>
        <p:spPr>
          <a:xfrm>
            <a:off x="1765426" y="1756373"/>
            <a:ext cx="8084744" cy="1991762"/>
          </a:xfrm>
          <a:prstGeom prst="rect">
            <a:avLst/>
          </a:prstGeom>
        </p:spPr>
      </p:pic>
    </p:spTree>
    <p:extLst>
      <p:ext uri="{BB962C8B-B14F-4D97-AF65-F5344CB8AC3E}">
        <p14:creationId xmlns:p14="http://schemas.microsoft.com/office/powerpoint/2010/main" val="41222752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26750"/>
            <a:ext cx="10515600" cy="1122628"/>
          </a:xfrm>
        </p:spPr>
        <p:txBody>
          <a:bodyPr>
            <a:noAutofit/>
          </a:bodyPr>
          <a:lstStyle/>
          <a:p>
            <a:r>
              <a:rPr lang="en-US" sz="2400" dirty="0">
                <a:solidFill>
                  <a:srgbClr val="FF0000"/>
                </a:solidFill>
                <a:latin typeface="Times New Roman" panose="02020603050405020304" pitchFamily="18" charset="0"/>
                <a:cs typeface="Times New Roman" panose="02020603050405020304" pitchFamily="18" charset="0"/>
              </a:rPr>
              <a:t>(b) Reactions involving cleavage of carbon – oxygen (C–O) bond </a:t>
            </a:r>
            <a:r>
              <a:rPr lang="en-US" sz="2400" dirty="0" smtClean="0">
                <a:solidFill>
                  <a:srgbClr val="FF0000"/>
                </a:solidFill>
                <a:latin typeface="Times New Roman" panose="02020603050405020304" pitchFamily="18" charset="0"/>
                <a:cs typeface="Times New Roman" panose="02020603050405020304" pitchFamily="18" charset="0"/>
              </a:rPr>
              <a:t>in alcohols</a:t>
            </a:r>
            <a:r>
              <a:rPr lang="en-US" sz="2400" dirty="0">
                <a:solidFill>
                  <a:srgbClr val="FF0000"/>
                </a:solidFill>
                <a:latin typeface="Times New Roman" panose="02020603050405020304" pitchFamily="18" charset="0"/>
                <a:cs typeface="Times New Roman" panose="02020603050405020304" pitchFamily="18" charset="0"/>
              </a:rPr>
              <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00B050"/>
                </a:solidFill>
                <a:latin typeface="Times New Roman" panose="02020603050405020304" pitchFamily="18" charset="0"/>
                <a:cs typeface="Times New Roman" panose="02020603050405020304" pitchFamily="18" charset="0"/>
              </a:rPr>
              <a:t>The reactions involving cleavage of C–O bond take place only </a:t>
            </a:r>
            <a:r>
              <a:rPr lang="en-US" sz="2400" dirty="0" smtClean="0">
                <a:solidFill>
                  <a:srgbClr val="00B050"/>
                </a:solidFill>
                <a:latin typeface="Times New Roman" panose="02020603050405020304" pitchFamily="18" charset="0"/>
                <a:cs typeface="Times New Roman" panose="02020603050405020304" pitchFamily="18" charset="0"/>
              </a:rPr>
              <a:t>in alcohols</a:t>
            </a:r>
            <a:br>
              <a:rPr lang="en-US" sz="2400" dirty="0" smtClean="0">
                <a:solidFill>
                  <a:srgbClr val="00B050"/>
                </a:solidFill>
                <a:latin typeface="Times New Roman" panose="02020603050405020304" pitchFamily="18" charset="0"/>
                <a:cs typeface="Times New Roman" panose="02020603050405020304" pitchFamily="18" charset="0"/>
              </a:rPr>
            </a:b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831850" y="1530037"/>
            <a:ext cx="10515600" cy="4559614"/>
          </a:xfrm>
        </p:spPr>
        <p:txBody>
          <a:bodyPr>
            <a:noAutofit/>
          </a:bodyPr>
          <a:lstStyle/>
          <a:p>
            <a:pPr marL="457200" indent="-457200">
              <a:buAutoNum type="arabicPeriod"/>
            </a:pPr>
            <a:r>
              <a:rPr lang="en-US" sz="2800" i="1" dirty="0" smtClean="0">
                <a:solidFill>
                  <a:srgbClr val="0070C0"/>
                </a:solidFill>
                <a:latin typeface="Times New Roman" panose="02020603050405020304" pitchFamily="18" charset="0"/>
                <a:cs typeface="Times New Roman" panose="02020603050405020304" pitchFamily="18" charset="0"/>
              </a:rPr>
              <a:t>Reaction </a:t>
            </a:r>
            <a:r>
              <a:rPr lang="en-US" sz="2800" i="1" dirty="0">
                <a:solidFill>
                  <a:srgbClr val="0070C0"/>
                </a:solidFill>
                <a:latin typeface="Times New Roman" panose="02020603050405020304" pitchFamily="18" charset="0"/>
                <a:cs typeface="Times New Roman" panose="02020603050405020304" pitchFamily="18" charset="0"/>
              </a:rPr>
              <a:t>with hydrogen halides: </a:t>
            </a:r>
            <a:r>
              <a:rPr lang="en-US" sz="2800" dirty="0">
                <a:solidFill>
                  <a:srgbClr val="FF0000"/>
                </a:solidFill>
                <a:latin typeface="Times New Roman" panose="02020603050405020304" pitchFamily="18" charset="0"/>
                <a:cs typeface="Times New Roman" panose="02020603050405020304" pitchFamily="18" charset="0"/>
              </a:rPr>
              <a:t>Alcohols react with </a:t>
            </a:r>
            <a:r>
              <a:rPr lang="en-US" sz="2800" dirty="0" smtClean="0">
                <a:solidFill>
                  <a:srgbClr val="FF0000"/>
                </a:solidFill>
                <a:latin typeface="Times New Roman" panose="02020603050405020304" pitchFamily="18" charset="0"/>
                <a:cs typeface="Times New Roman" panose="02020603050405020304" pitchFamily="18" charset="0"/>
              </a:rPr>
              <a:t>hydrogen halides </a:t>
            </a:r>
            <a:r>
              <a:rPr lang="en-US" sz="2800" dirty="0">
                <a:solidFill>
                  <a:srgbClr val="FF0000"/>
                </a:solidFill>
                <a:latin typeface="Times New Roman" panose="02020603050405020304" pitchFamily="18" charset="0"/>
                <a:cs typeface="Times New Roman" panose="02020603050405020304" pitchFamily="18" charset="0"/>
              </a:rPr>
              <a:t>to form alkyl halides </a:t>
            </a:r>
            <a:r>
              <a:rPr lang="en-US" sz="2800" dirty="0" smtClean="0">
                <a:solidFill>
                  <a:srgbClr val="FF0000"/>
                </a:solidFill>
                <a:latin typeface="Times New Roman" panose="02020603050405020304" pitchFamily="18" charset="0"/>
                <a:cs typeface="Times New Roman" panose="02020603050405020304" pitchFamily="18" charset="0"/>
              </a:rPr>
              <a:t>.</a:t>
            </a:r>
          </a:p>
          <a:p>
            <a:r>
              <a:rPr lang="en-US" sz="2800" dirty="0" smtClean="0">
                <a:solidFill>
                  <a:schemeClr val="tx1"/>
                </a:solidFill>
                <a:latin typeface="Times New Roman" panose="02020603050405020304" pitchFamily="18" charset="0"/>
                <a:cs typeface="Times New Roman" panose="02020603050405020304" pitchFamily="18" charset="0"/>
              </a:rPr>
              <a:t>                       ROH </a:t>
            </a:r>
            <a:r>
              <a:rPr lang="en-US" sz="2800" dirty="0">
                <a:solidFill>
                  <a:schemeClr val="tx1"/>
                </a:solidFill>
                <a:latin typeface="Times New Roman" panose="02020603050405020304" pitchFamily="18" charset="0"/>
                <a:cs typeface="Times New Roman" panose="02020603050405020304" pitchFamily="18" charset="0"/>
              </a:rPr>
              <a:t>+ HX </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R–X + H</a:t>
            </a:r>
            <a:r>
              <a:rPr lang="en-US" sz="2800" baseline="-25000" dirty="0">
                <a:solidFill>
                  <a:schemeClr val="tx1"/>
                </a:solidFill>
                <a:latin typeface="Times New Roman" panose="02020603050405020304" pitchFamily="18" charset="0"/>
                <a:cs typeface="Times New Roman" panose="02020603050405020304" pitchFamily="18" charset="0"/>
              </a:rPr>
              <a:t>2</a:t>
            </a:r>
            <a:r>
              <a:rPr lang="en-US" sz="2800" dirty="0">
                <a:solidFill>
                  <a:schemeClr val="tx1"/>
                </a:solidFill>
                <a:latin typeface="Times New Roman" panose="02020603050405020304" pitchFamily="18" charset="0"/>
                <a:cs typeface="Times New Roman" panose="02020603050405020304" pitchFamily="18" charset="0"/>
              </a:rPr>
              <a:t>O</a:t>
            </a:r>
            <a:br>
              <a:rPr lang="en-US" sz="2800" dirty="0">
                <a:solidFill>
                  <a:schemeClr val="tx1"/>
                </a:solidFill>
                <a:latin typeface="Times New Roman" panose="02020603050405020304" pitchFamily="18" charset="0"/>
                <a:cs typeface="Times New Roman" panose="02020603050405020304" pitchFamily="18" charset="0"/>
              </a:rPr>
            </a:br>
            <a:r>
              <a:rPr lang="en-US" sz="2800" dirty="0">
                <a:solidFill>
                  <a:srgbClr val="00B050"/>
                </a:solidFill>
                <a:latin typeface="Times New Roman" panose="02020603050405020304" pitchFamily="18" charset="0"/>
                <a:cs typeface="Times New Roman" panose="02020603050405020304" pitchFamily="18" charset="0"/>
              </a:rPr>
              <a:t>The </a:t>
            </a:r>
            <a:r>
              <a:rPr lang="en-US" sz="2800" dirty="0" smtClean="0">
                <a:solidFill>
                  <a:srgbClr val="00B050"/>
                </a:solidFill>
                <a:latin typeface="Times New Roman" panose="02020603050405020304" pitchFamily="18" charset="0"/>
                <a:cs typeface="Times New Roman" panose="02020603050405020304" pitchFamily="18" charset="0"/>
              </a:rPr>
              <a:t>order of </a:t>
            </a:r>
            <a:r>
              <a:rPr lang="en-US" sz="2800" dirty="0">
                <a:solidFill>
                  <a:srgbClr val="00B050"/>
                </a:solidFill>
                <a:latin typeface="Times New Roman" panose="02020603050405020304" pitchFamily="18" charset="0"/>
                <a:cs typeface="Times New Roman" panose="02020603050405020304" pitchFamily="18" charset="0"/>
              </a:rPr>
              <a:t>reactivity of alcohols with a </a:t>
            </a:r>
            <a:r>
              <a:rPr lang="en-US" sz="2800" dirty="0" smtClean="0">
                <a:solidFill>
                  <a:srgbClr val="00B050"/>
                </a:solidFill>
                <a:latin typeface="Times New Roman" panose="02020603050405020304" pitchFamily="18" charset="0"/>
                <a:cs typeface="Times New Roman" panose="02020603050405020304" pitchFamily="18" charset="0"/>
              </a:rPr>
              <a:t>HX  </a:t>
            </a:r>
            <a:r>
              <a:rPr lang="en-US" sz="2800" dirty="0">
                <a:solidFill>
                  <a:srgbClr val="00B050"/>
                </a:solidFill>
                <a:latin typeface="Times New Roman" panose="02020603050405020304" pitchFamily="18" charset="0"/>
                <a:cs typeface="Times New Roman" panose="02020603050405020304" pitchFamily="18" charset="0"/>
              </a:rPr>
              <a:t>is 3°&gt;2°&gt;1°. </a:t>
            </a:r>
            <a:endParaRPr lang="en-US" sz="2800" dirty="0" smtClean="0">
              <a:solidFill>
                <a:srgbClr val="00B05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Alcohols </a:t>
            </a:r>
            <a:r>
              <a:rPr lang="en-US" sz="2800" dirty="0">
                <a:solidFill>
                  <a:srgbClr val="0070C0"/>
                </a:solidFill>
                <a:latin typeface="Times New Roman" panose="02020603050405020304" pitchFamily="18" charset="0"/>
                <a:cs typeface="Times New Roman" panose="02020603050405020304" pitchFamily="18" charset="0"/>
              </a:rPr>
              <a:t>are </a:t>
            </a:r>
            <a:r>
              <a:rPr lang="en-US" sz="2800" dirty="0" smtClean="0">
                <a:solidFill>
                  <a:srgbClr val="0070C0"/>
                </a:solidFill>
                <a:latin typeface="Times New Roman" panose="02020603050405020304" pitchFamily="18" charset="0"/>
                <a:cs typeface="Times New Roman" panose="02020603050405020304" pitchFamily="18" charset="0"/>
              </a:rPr>
              <a:t>soluble in </a:t>
            </a:r>
            <a:r>
              <a:rPr lang="en-US" sz="2800" dirty="0">
                <a:solidFill>
                  <a:srgbClr val="0070C0"/>
                </a:solidFill>
                <a:latin typeface="Times New Roman" panose="02020603050405020304" pitchFamily="18" charset="0"/>
                <a:cs typeface="Times New Roman" panose="02020603050405020304" pitchFamily="18" charset="0"/>
              </a:rPr>
              <a:t>Lucas reagent (conc. </a:t>
            </a:r>
            <a:r>
              <a:rPr lang="en-US" sz="2800" dirty="0" err="1">
                <a:solidFill>
                  <a:srgbClr val="0070C0"/>
                </a:solidFill>
                <a:latin typeface="Times New Roman" panose="02020603050405020304" pitchFamily="18" charset="0"/>
                <a:cs typeface="Times New Roman" panose="02020603050405020304" pitchFamily="18" charset="0"/>
              </a:rPr>
              <a:t>HCl</a:t>
            </a:r>
            <a:r>
              <a:rPr lang="en-US" sz="2800" dirty="0">
                <a:solidFill>
                  <a:srgbClr val="0070C0"/>
                </a:solidFill>
                <a:latin typeface="Times New Roman" panose="02020603050405020304" pitchFamily="18" charset="0"/>
                <a:cs typeface="Times New Roman" panose="02020603050405020304" pitchFamily="18" charset="0"/>
              </a:rPr>
              <a:t> and ZnCl</a:t>
            </a:r>
            <a:r>
              <a:rPr lang="en-US" sz="2800" baseline="-25000" dirty="0">
                <a:solidFill>
                  <a:srgbClr val="0070C0"/>
                </a:solidFill>
                <a:latin typeface="Times New Roman" panose="02020603050405020304" pitchFamily="18" charset="0"/>
                <a:cs typeface="Times New Roman" panose="02020603050405020304" pitchFamily="18" charset="0"/>
              </a:rPr>
              <a:t>2</a:t>
            </a:r>
            <a:r>
              <a:rPr lang="en-US" sz="2800" dirty="0">
                <a:solidFill>
                  <a:srgbClr val="0070C0"/>
                </a:solidFill>
                <a:latin typeface="Times New Roman" panose="02020603050405020304" pitchFamily="18" charset="0"/>
                <a:cs typeface="Times New Roman" panose="02020603050405020304" pitchFamily="18" charset="0"/>
              </a:rPr>
              <a:t>) while their halides are </a:t>
            </a:r>
            <a:r>
              <a:rPr lang="en-US" sz="2800" dirty="0" smtClean="0">
                <a:solidFill>
                  <a:srgbClr val="0070C0"/>
                </a:solidFill>
                <a:latin typeface="Times New Roman" panose="02020603050405020304" pitchFamily="18" charset="0"/>
                <a:cs typeface="Times New Roman" panose="02020603050405020304" pitchFamily="18" charset="0"/>
              </a:rPr>
              <a:t>immiscible and </a:t>
            </a:r>
            <a:r>
              <a:rPr lang="en-US" sz="2800" dirty="0">
                <a:solidFill>
                  <a:srgbClr val="0070C0"/>
                </a:solidFill>
                <a:latin typeface="Times New Roman" panose="02020603050405020304" pitchFamily="18" charset="0"/>
                <a:cs typeface="Times New Roman" panose="02020603050405020304" pitchFamily="18" charset="0"/>
              </a:rPr>
              <a:t>produce turbidity in solution. </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chemeClr val="tx1"/>
                </a:solidFill>
                <a:latin typeface="Times New Roman" panose="02020603050405020304" pitchFamily="18" charset="0"/>
                <a:cs typeface="Times New Roman" panose="02020603050405020304" pitchFamily="18" charset="0"/>
              </a:rPr>
              <a:t>In </a:t>
            </a:r>
            <a:r>
              <a:rPr lang="en-US" sz="2800" dirty="0">
                <a:solidFill>
                  <a:schemeClr val="tx1"/>
                </a:solidFill>
                <a:latin typeface="Times New Roman" panose="02020603050405020304" pitchFamily="18" charset="0"/>
                <a:cs typeface="Times New Roman" panose="02020603050405020304" pitchFamily="18" charset="0"/>
              </a:rPr>
              <a:t>case of tertiary alcohols, </a:t>
            </a:r>
            <a:r>
              <a:rPr lang="en-US" sz="2800" dirty="0" smtClean="0">
                <a:solidFill>
                  <a:schemeClr val="tx1"/>
                </a:solidFill>
                <a:latin typeface="Times New Roman" panose="02020603050405020304" pitchFamily="18" charset="0"/>
                <a:cs typeface="Times New Roman" panose="02020603050405020304" pitchFamily="18" charset="0"/>
              </a:rPr>
              <a:t>turbidity is </a:t>
            </a:r>
            <a:r>
              <a:rPr lang="en-US" sz="2800" dirty="0">
                <a:solidFill>
                  <a:schemeClr val="tx1"/>
                </a:solidFill>
                <a:latin typeface="Times New Roman" panose="02020603050405020304" pitchFamily="18" charset="0"/>
                <a:cs typeface="Times New Roman" panose="02020603050405020304" pitchFamily="18" charset="0"/>
              </a:rPr>
              <a:t>produced immediately as they form the halides easily</a:t>
            </a:r>
            <a:r>
              <a:rPr lang="en-US" sz="2800" dirty="0" smtClean="0">
                <a:solidFill>
                  <a:schemeClr val="tx1"/>
                </a:solidFill>
                <a:latin typeface="Times New Roman" panose="02020603050405020304" pitchFamily="18" charset="0"/>
                <a:cs typeface="Times New Roman" panose="02020603050405020304" pitchFamily="18" charset="0"/>
              </a:rPr>
              <a:t>.</a:t>
            </a:r>
          </a:p>
          <a:p>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smtClean="0">
                <a:solidFill>
                  <a:srgbClr val="7030A0"/>
                </a:solidFill>
                <a:latin typeface="Times New Roman" panose="02020603050405020304" pitchFamily="18" charset="0"/>
                <a:cs typeface="Times New Roman" panose="02020603050405020304" pitchFamily="18" charset="0"/>
              </a:rPr>
              <a:t>Primary alcohols </a:t>
            </a:r>
            <a:r>
              <a:rPr lang="en-US" sz="2800" dirty="0">
                <a:solidFill>
                  <a:srgbClr val="7030A0"/>
                </a:solidFill>
                <a:latin typeface="Times New Roman" panose="02020603050405020304" pitchFamily="18" charset="0"/>
                <a:cs typeface="Times New Roman" panose="02020603050405020304" pitchFamily="18" charset="0"/>
              </a:rPr>
              <a:t>do not produce turbidity at room temperature</a:t>
            </a:r>
            <a:r>
              <a:rPr lang="en-US" sz="2800" dirty="0" smtClean="0">
                <a:solidFill>
                  <a:srgbClr val="7030A0"/>
                </a:solidFill>
                <a:latin typeface="Times New Roman" panose="02020603050405020304" pitchFamily="18" charset="0"/>
                <a:cs typeface="Times New Roman" panose="02020603050405020304" pitchFamily="18" charset="0"/>
              </a:rPr>
              <a:t>.</a:t>
            </a:r>
          </a:p>
          <a:p>
            <a:r>
              <a:rPr lang="en-US" sz="2800" dirty="0">
                <a:solidFill>
                  <a:schemeClr val="tx1"/>
                </a:solidFill>
                <a:latin typeface="Times New Roman" panose="02020603050405020304" pitchFamily="18" charset="0"/>
                <a:cs typeface="Times New Roman" panose="02020603050405020304" pitchFamily="18" charset="0"/>
              </a:rPr>
              <a:t/>
            </a:r>
            <a:br>
              <a:rPr lang="en-US" sz="2800" dirty="0">
                <a:solidFill>
                  <a:schemeClr val="tx1"/>
                </a:solidFill>
                <a:latin typeface="Times New Roman" panose="02020603050405020304" pitchFamily="18" charset="0"/>
                <a:cs typeface="Times New Roman" panose="02020603050405020304" pitchFamily="18" charset="0"/>
              </a:rPr>
            </a:b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46352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673" y="365124"/>
            <a:ext cx="11217243" cy="5365719"/>
          </a:xfrm>
        </p:spPr>
        <p:txBody>
          <a:bodyPr>
            <a:noAutofit/>
          </a:bodyPr>
          <a:lstStyle/>
          <a:p>
            <a:r>
              <a:rPr lang="en-US" sz="2800" dirty="0">
                <a:solidFill>
                  <a:srgbClr val="FF0000"/>
                </a:solidFill>
                <a:latin typeface="Times New Roman" panose="02020603050405020304" pitchFamily="18" charset="0"/>
                <a:cs typeface="Times New Roman" panose="02020603050405020304" pitchFamily="18" charset="0"/>
              </a:rPr>
              <a:t>2. Reaction with </a:t>
            </a:r>
            <a:r>
              <a:rPr lang="en-US" sz="2800" dirty="0" smtClean="0">
                <a:solidFill>
                  <a:srgbClr val="FF0000"/>
                </a:solidFill>
                <a:latin typeface="Times New Roman" panose="02020603050405020304" pitchFamily="18" charset="0"/>
                <a:cs typeface="Times New Roman" panose="02020603050405020304" pitchFamily="18" charset="0"/>
              </a:rPr>
              <a:t>PCl</a:t>
            </a:r>
            <a:r>
              <a:rPr lang="en-US" sz="2800" baseline="-25000" dirty="0" smtClean="0">
                <a:solidFill>
                  <a:srgbClr val="FF0000"/>
                </a:solidFill>
                <a:latin typeface="Times New Roman" panose="02020603050405020304" pitchFamily="18" charset="0"/>
                <a:cs typeface="Times New Roman" panose="02020603050405020304" pitchFamily="18" charset="0"/>
              </a:rPr>
              <a:t>3</a:t>
            </a:r>
            <a:r>
              <a:rPr lang="en-US" sz="2800" dirty="0" smtClean="0">
                <a:solidFill>
                  <a:srgbClr val="FF0000"/>
                </a:solidFill>
                <a:latin typeface="Times New Roman" panose="02020603050405020304" pitchFamily="18" charset="0"/>
                <a:cs typeface="Times New Roman" panose="02020603050405020304" pitchFamily="18" charset="0"/>
              </a:rPr>
              <a:t> &amp; PCl</a:t>
            </a:r>
            <a:r>
              <a:rPr lang="en-US" sz="2800" baseline="-25000" dirty="0" smtClean="0">
                <a:solidFill>
                  <a:srgbClr val="FF0000"/>
                </a:solidFill>
                <a:latin typeface="Times New Roman" panose="02020603050405020304" pitchFamily="18" charset="0"/>
                <a:cs typeface="Times New Roman" panose="02020603050405020304" pitchFamily="18" charset="0"/>
              </a:rPr>
              <a:t>5</a:t>
            </a:r>
            <a:r>
              <a:rPr lang="en-US" sz="2800" dirty="0" smtClean="0">
                <a:solidFill>
                  <a:srgbClr val="FF0000"/>
                </a:solidFill>
                <a:latin typeface="Times New Roman" panose="02020603050405020304" pitchFamily="18" charset="0"/>
                <a:cs typeface="Times New Roman" panose="02020603050405020304" pitchFamily="18" charset="0"/>
              </a:rPr>
              <a:t> : </a:t>
            </a:r>
            <a:br>
              <a:rPr lang="en-US" sz="2800" dirty="0" smtClean="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a:r>
            <a:br>
              <a:rPr lang="en-US" sz="2800" dirty="0">
                <a:solidFill>
                  <a:srgbClr val="FF0000"/>
                </a:solidFill>
                <a:latin typeface="Times New Roman" panose="02020603050405020304" pitchFamily="18" charset="0"/>
                <a:cs typeface="Times New Roman" panose="02020603050405020304" pitchFamily="18" charset="0"/>
              </a:rPr>
            </a:br>
            <a:r>
              <a:rPr lang="en-US" sz="2800" dirty="0" smtClean="0">
                <a:solidFill>
                  <a:srgbClr val="FF0000"/>
                </a:solidFill>
                <a:latin typeface="Times New Roman" panose="02020603050405020304" pitchFamily="18" charset="0"/>
                <a:cs typeface="Times New Roman" panose="02020603050405020304" pitchFamily="18" charset="0"/>
              </a:rPr>
              <a:t/>
            </a:r>
            <a:br>
              <a:rPr lang="en-US" sz="2800" dirty="0" smtClean="0">
                <a:solidFill>
                  <a:srgbClr val="FF0000"/>
                </a:solidFill>
                <a:latin typeface="Times New Roman" panose="02020603050405020304" pitchFamily="18" charset="0"/>
                <a:cs typeface="Times New Roman" panose="02020603050405020304" pitchFamily="18" charset="0"/>
              </a:rPr>
            </a:br>
            <a:r>
              <a:rPr lang="en-US" sz="2800" dirty="0" smtClean="0">
                <a:solidFill>
                  <a:srgbClr val="0070C0"/>
                </a:solidFill>
                <a:latin typeface="Times New Roman" panose="02020603050405020304" pitchFamily="18" charset="0"/>
                <a:cs typeface="Times New Roman" panose="02020603050405020304" pitchFamily="18" charset="0"/>
              </a:rPr>
              <a:t>Alcohols </a:t>
            </a:r>
            <a:r>
              <a:rPr lang="en-US" sz="2800" dirty="0">
                <a:solidFill>
                  <a:srgbClr val="0070C0"/>
                </a:solidFill>
                <a:latin typeface="Times New Roman" panose="02020603050405020304" pitchFamily="18" charset="0"/>
                <a:cs typeface="Times New Roman" panose="02020603050405020304" pitchFamily="18" charset="0"/>
              </a:rPr>
              <a:t>are converted </a:t>
            </a:r>
            <a:r>
              <a:rPr lang="en-US" sz="2800" dirty="0" smtClean="0">
                <a:solidFill>
                  <a:srgbClr val="0070C0"/>
                </a:solidFill>
                <a:latin typeface="Times New Roman" panose="02020603050405020304" pitchFamily="18" charset="0"/>
                <a:cs typeface="Times New Roman" panose="02020603050405020304" pitchFamily="18" charset="0"/>
              </a:rPr>
              <a:t>to alkyl </a:t>
            </a:r>
            <a:r>
              <a:rPr lang="en-US" sz="2800" dirty="0">
                <a:solidFill>
                  <a:srgbClr val="0070C0"/>
                </a:solidFill>
                <a:latin typeface="Times New Roman" panose="02020603050405020304" pitchFamily="18" charset="0"/>
                <a:cs typeface="Times New Roman" panose="02020603050405020304" pitchFamily="18" charset="0"/>
              </a:rPr>
              <a:t>bromides by reaction with PCl</a:t>
            </a:r>
            <a:r>
              <a:rPr lang="en-US" sz="2800" baseline="-25000" dirty="0">
                <a:solidFill>
                  <a:srgbClr val="0070C0"/>
                </a:solidFill>
                <a:latin typeface="Times New Roman" panose="02020603050405020304" pitchFamily="18" charset="0"/>
                <a:cs typeface="Times New Roman" panose="02020603050405020304" pitchFamily="18" charset="0"/>
              </a:rPr>
              <a:t>3</a:t>
            </a:r>
            <a:r>
              <a:rPr lang="en-US" sz="2800" dirty="0">
                <a:solidFill>
                  <a:srgbClr val="0070C0"/>
                </a:solidFill>
                <a:latin typeface="Times New Roman" panose="02020603050405020304" pitchFamily="18" charset="0"/>
                <a:cs typeface="Times New Roman" panose="02020603050405020304" pitchFamily="18" charset="0"/>
              </a:rPr>
              <a:t> &amp; PCl</a:t>
            </a:r>
            <a:r>
              <a:rPr lang="en-US" sz="2800" baseline="-25000" dirty="0">
                <a:solidFill>
                  <a:srgbClr val="0070C0"/>
                </a:solidFill>
                <a:latin typeface="Times New Roman" panose="02020603050405020304" pitchFamily="18" charset="0"/>
                <a:cs typeface="Times New Roman" panose="02020603050405020304" pitchFamily="18" charset="0"/>
              </a:rPr>
              <a:t>5</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a:t>
            </a:r>
            <a:br>
              <a:rPr lang="en-US" sz="2800" dirty="0" smtClean="0">
                <a:solidFill>
                  <a:srgbClr val="0070C0"/>
                </a:solidFill>
                <a:latin typeface="Times New Roman" panose="02020603050405020304" pitchFamily="18" charset="0"/>
                <a:cs typeface="Times New Roman" panose="02020603050405020304" pitchFamily="18" charset="0"/>
              </a:rPr>
            </a:br>
            <a:r>
              <a:rPr lang="en-US" sz="2800" dirty="0" smtClean="0">
                <a:solidFill>
                  <a:srgbClr val="0070C0"/>
                </a:solidFill>
                <a:latin typeface="Times New Roman" panose="02020603050405020304" pitchFamily="18" charset="0"/>
                <a:cs typeface="Times New Roman" panose="02020603050405020304" pitchFamily="18" charset="0"/>
              </a:rPr>
              <a:t/>
            </a:r>
            <a:br>
              <a:rPr lang="en-US" sz="2800" dirty="0" smtClean="0">
                <a:solidFill>
                  <a:srgbClr val="0070C0"/>
                </a:solidFill>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pic>
        <p:nvPicPr>
          <p:cNvPr id="3" name="Picture 2" descr="10.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20049" t="36577" r="22921" b="49415"/>
          <a:stretch/>
        </p:blipFill>
        <p:spPr>
          <a:xfrm>
            <a:off x="1217410" y="2933323"/>
            <a:ext cx="8072428" cy="2127564"/>
          </a:xfrm>
          <a:prstGeom prst="rect">
            <a:avLst/>
          </a:prstGeom>
        </p:spPr>
      </p:pic>
    </p:spTree>
    <p:extLst>
      <p:ext uri="{BB962C8B-B14F-4D97-AF65-F5344CB8AC3E}">
        <p14:creationId xmlns:p14="http://schemas.microsoft.com/office/powerpoint/2010/main" val="42504003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319" y="265893"/>
            <a:ext cx="11569913" cy="6555641"/>
          </a:xfrm>
          <a:prstGeom prst="rect">
            <a:avLst/>
          </a:prstGeom>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3. Dehydration: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7030A0"/>
                </a:solidFill>
                <a:latin typeface="Times New Roman" panose="02020603050405020304" pitchFamily="18" charset="0"/>
                <a:cs typeface="Times New Roman" panose="02020603050405020304" pitchFamily="18" charset="0"/>
              </a:rPr>
              <a:t>Alcohols undergo dehydration to form alkenes on treating with a </a:t>
            </a:r>
            <a:r>
              <a:rPr lang="en-US" sz="2800" dirty="0" err="1">
                <a:solidFill>
                  <a:srgbClr val="7030A0"/>
                </a:solidFill>
                <a:latin typeface="Times New Roman" panose="02020603050405020304" pitchFamily="18" charset="0"/>
                <a:cs typeface="Times New Roman" panose="02020603050405020304" pitchFamily="18" charset="0"/>
              </a:rPr>
              <a:t>protic</a:t>
            </a:r>
            <a:r>
              <a:rPr lang="en-US" sz="2800" dirty="0">
                <a:solidFill>
                  <a:srgbClr val="7030A0"/>
                </a:solidFill>
                <a:latin typeface="Times New Roman" panose="02020603050405020304" pitchFamily="18" charset="0"/>
                <a:cs typeface="Times New Roman" panose="02020603050405020304" pitchFamily="18" charset="0"/>
              </a:rPr>
              <a:t> acid e.g., conc. H</a:t>
            </a:r>
            <a:r>
              <a:rPr lang="en-US" sz="2800" baseline="-25000" dirty="0">
                <a:solidFill>
                  <a:srgbClr val="7030A0"/>
                </a:solidFill>
                <a:latin typeface="Times New Roman" panose="02020603050405020304" pitchFamily="18" charset="0"/>
                <a:cs typeface="Times New Roman" panose="02020603050405020304" pitchFamily="18" charset="0"/>
              </a:rPr>
              <a:t>2</a:t>
            </a:r>
            <a:r>
              <a:rPr lang="en-US" sz="2800" dirty="0">
                <a:solidFill>
                  <a:srgbClr val="7030A0"/>
                </a:solidFill>
                <a:latin typeface="Times New Roman" panose="02020603050405020304" pitchFamily="18" charset="0"/>
                <a:cs typeface="Times New Roman" panose="02020603050405020304" pitchFamily="18" charset="0"/>
              </a:rPr>
              <a:t>SO</a:t>
            </a:r>
            <a:r>
              <a:rPr lang="en-US" sz="2800" baseline="-25000" dirty="0">
                <a:solidFill>
                  <a:srgbClr val="7030A0"/>
                </a:solidFill>
                <a:latin typeface="Times New Roman" panose="02020603050405020304" pitchFamily="18" charset="0"/>
                <a:cs typeface="Times New Roman" panose="02020603050405020304" pitchFamily="18" charset="0"/>
              </a:rPr>
              <a:t>4</a:t>
            </a:r>
            <a:r>
              <a:rPr lang="en-US" sz="2800" dirty="0">
                <a:solidFill>
                  <a:srgbClr val="7030A0"/>
                </a:solidFill>
                <a:latin typeface="Times New Roman" panose="02020603050405020304" pitchFamily="18" charset="0"/>
                <a:cs typeface="Times New Roman" panose="02020603050405020304" pitchFamily="18" charset="0"/>
              </a:rPr>
              <a:t> or H</a:t>
            </a:r>
            <a:r>
              <a:rPr lang="en-US" sz="2800" baseline="-25000" dirty="0">
                <a:solidFill>
                  <a:srgbClr val="7030A0"/>
                </a:solidFill>
                <a:latin typeface="Times New Roman" panose="02020603050405020304" pitchFamily="18" charset="0"/>
                <a:cs typeface="Times New Roman" panose="02020603050405020304" pitchFamily="18" charset="0"/>
              </a:rPr>
              <a:t>3</a:t>
            </a:r>
            <a:r>
              <a:rPr lang="en-US" sz="2800" dirty="0">
                <a:solidFill>
                  <a:srgbClr val="7030A0"/>
                </a:solidFill>
                <a:latin typeface="Times New Roman" panose="02020603050405020304" pitchFamily="18" charset="0"/>
                <a:cs typeface="Times New Roman" panose="02020603050405020304" pitchFamily="18" charset="0"/>
              </a:rPr>
              <a:t>PO</a:t>
            </a:r>
            <a:r>
              <a:rPr lang="en-US" sz="2800" baseline="-25000" dirty="0">
                <a:solidFill>
                  <a:srgbClr val="7030A0"/>
                </a:solidFill>
                <a:latin typeface="Times New Roman" panose="02020603050405020304" pitchFamily="18" charset="0"/>
                <a:cs typeface="Times New Roman" panose="02020603050405020304" pitchFamily="18" charset="0"/>
              </a:rPr>
              <a:t>4</a:t>
            </a:r>
            <a:r>
              <a:rPr lang="en-US" sz="2800" dirty="0">
                <a:solidFill>
                  <a:srgbClr val="7030A0"/>
                </a:solidFill>
                <a:latin typeface="Times New Roman" panose="02020603050405020304" pitchFamily="18" charset="0"/>
                <a:cs typeface="Times New Roman" panose="02020603050405020304" pitchFamily="18" charset="0"/>
              </a:rPr>
              <a:t>, or catalysts such as </a:t>
            </a:r>
            <a:r>
              <a:rPr lang="en-US" sz="2800" dirty="0" err="1">
                <a:solidFill>
                  <a:srgbClr val="7030A0"/>
                </a:solidFill>
                <a:latin typeface="Times New Roman" panose="02020603050405020304" pitchFamily="18" charset="0"/>
                <a:cs typeface="Times New Roman" panose="02020603050405020304" pitchFamily="18" charset="0"/>
              </a:rPr>
              <a:t>anhyd</a:t>
            </a:r>
            <a:r>
              <a:rPr lang="en-US" sz="2800" dirty="0">
                <a:solidFill>
                  <a:srgbClr val="7030A0"/>
                </a:solidFill>
                <a:latin typeface="Times New Roman" panose="02020603050405020304" pitchFamily="18" charset="0"/>
                <a:cs typeface="Times New Roman" panose="02020603050405020304" pitchFamily="18" charset="0"/>
              </a:rPr>
              <a:t>. ZnCl</a:t>
            </a:r>
            <a:r>
              <a:rPr lang="en-US" sz="2800" baseline="-25000" dirty="0">
                <a:solidFill>
                  <a:srgbClr val="7030A0"/>
                </a:solidFill>
                <a:latin typeface="Times New Roman" panose="02020603050405020304" pitchFamily="18" charset="0"/>
                <a:cs typeface="Times New Roman" panose="02020603050405020304" pitchFamily="18" charset="0"/>
              </a:rPr>
              <a:t>2</a:t>
            </a:r>
            <a:r>
              <a:rPr lang="en-US" sz="2800" dirty="0">
                <a:solidFill>
                  <a:srgbClr val="7030A0"/>
                </a:solidFill>
                <a:latin typeface="Times New Roman" panose="02020603050405020304" pitchFamily="18" charset="0"/>
                <a:cs typeface="Times New Roman" panose="02020603050405020304" pitchFamily="18" charset="0"/>
              </a:rPr>
              <a:t> or Al</a:t>
            </a:r>
            <a:r>
              <a:rPr lang="en-US" sz="2800" baseline="-25000" dirty="0">
                <a:solidFill>
                  <a:srgbClr val="7030A0"/>
                </a:solidFill>
                <a:latin typeface="Times New Roman" panose="02020603050405020304" pitchFamily="18" charset="0"/>
                <a:cs typeface="Times New Roman" panose="02020603050405020304" pitchFamily="18" charset="0"/>
              </a:rPr>
              <a:t>2</a:t>
            </a:r>
            <a:r>
              <a:rPr lang="en-US" sz="2800" dirty="0">
                <a:solidFill>
                  <a:srgbClr val="7030A0"/>
                </a:solidFill>
                <a:latin typeface="Times New Roman" panose="02020603050405020304" pitchFamily="18" charset="0"/>
                <a:cs typeface="Times New Roman" panose="02020603050405020304" pitchFamily="18" charset="0"/>
              </a:rPr>
              <a:t>O</a:t>
            </a:r>
            <a:r>
              <a:rPr lang="en-US" sz="2800" baseline="-25000" dirty="0">
                <a:solidFill>
                  <a:srgbClr val="7030A0"/>
                </a:solidFill>
                <a:latin typeface="Times New Roman" panose="02020603050405020304" pitchFamily="18" charset="0"/>
                <a:cs typeface="Times New Roman" panose="02020603050405020304" pitchFamily="18" charset="0"/>
              </a:rPr>
              <a:t>3</a:t>
            </a:r>
            <a:r>
              <a:rPr lang="en-US" sz="2800" dirty="0" smtClean="0">
                <a:solidFill>
                  <a:srgbClr val="7030A0"/>
                </a:solidFill>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Ethanol </a:t>
            </a:r>
            <a:r>
              <a:rPr lang="en-US" sz="2800" dirty="0">
                <a:solidFill>
                  <a:srgbClr val="0070C0"/>
                </a:solidFill>
                <a:latin typeface="Times New Roman" panose="02020603050405020304" pitchFamily="18" charset="0"/>
                <a:cs typeface="Times New Roman" panose="02020603050405020304" pitchFamily="18" charset="0"/>
              </a:rPr>
              <a:t>undergoes dehydration by heating it with concentrated H</a:t>
            </a:r>
            <a:r>
              <a:rPr lang="en-US" sz="2800" baseline="-25000" dirty="0">
                <a:solidFill>
                  <a:srgbClr val="0070C0"/>
                </a:solidFill>
                <a:latin typeface="Times New Roman" panose="02020603050405020304" pitchFamily="18" charset="0"/>
                <a:cs typeface="Times New Roman" panose="02020603050405020304" pitchFamily="18" charset="0"/>
              </a:rPr>
              <a:t>2</a:t>
            </a:r>
            <a:r>
              <a:rPr lang="en-US" sz="2800" dirty="0">
                <a:solidFill>
                  <a:srgbClr val="0070C0"/>
                </a:solidFill>
                <a:latin typeface="Times New Roman" panose="02020603050405020304" pitchFamily="18" charset="0"/>
                <a:cs typeface="Times New Roman" panose="02020603050405020304" pitchFamily="18" charset="0"/>
              </a:rPr>
              <a:t>SO</a:t>
            </a:r>
            <a:r>
              <a:rPr lang="en-US" sz="2800" baseline="-25000" dirty="0">
                <a:solidFill>
                  <a:srgbClr val="0070C0"/>
                </a:solidFill>
                <a:latin typeface="Times New Roman" panose="02020603050405020304" pitchFamily="18" charset="0"/>
                <a:cs typeface="Times New Roman" panose="02020603050405020304" pitchFamily="18" charset="0"/>
              </a:rPr>
              <a:t>4</a:t>
            </a:r>
            <a:r>
              <a:rPr lang="en-US" sz="1050" dirty="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at 443 and 413K to give an alkene and an ether.</a:t>
            </a:r>
          </a:p>
          <a:p>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pic>
        <p:nvPicPr>
          <p:cNvPr id="5" name="Picture 4" descr="11.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26509" t="45915" r="32425" b="32801"/>
          <a:stretch/>
        </p:blipFill>
        <p:spPr>
          <a:xfrm>
            <a:off x="2281472" y="4191754"/>
            <a:ext cx="7197505" cy="2236206"/>
          </a:xfrm>
          <a:prstGeom prst="rect">
            <a:avLst/>
          </a:prstGeom>
        </p:spPr>
      </p:pic>
      <p:pic>
        <p:nvPicPr>
          <p:cNvPr id="7" name="Picture 6" descr="11.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32227" t="43443" r="31164" b="47220"/>
          <a:stretch/>
        </p:blipFill>
        <p:spPr>
          <a:xfrm>
            <a:off x="2027976" y="1575303"/>
            <a:ext cx="9026305" cy="1149791"/>
          </a:xfrm>
          <a:prstGeom prst="rect">
            <a:avLst/>
          </a:prstGeom>
        </p:spPr>
      </p:pic>
    </p:spTree>
    <p:extLst>
      <p:ext uri="{BB962C8B-B14F-4D97-AF65-F5344CB8AC3E}">
        <p14:creationId xmlns:p14="http://schemas.microsoft.com/office/powerpoint/2010/main" val="2871165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35675"/>
          </a:xfrm>
        </p:spPr>
        <p:txBody>
          <a:bodyPr>
            <a:normAutofit/>
          </a:bodyPr>
          <a:lstStyle/>
          <a:p>
            <a:r>
              <a:rPr lang="en-US" sz="4800" b="0" i="0" u="none" strike="noStrike" baseline="0" dirty="0" smtClean="0">
                <a:solidFill>
                  <a:srgbClr val="7030A0"/>
                </a:solidFill>
                <a:latin typeface="Times New Roman" panose="02020603050405020304" pitchFamily="18" charset="0"/>
                <a:cs typeface="Times New Roman" panose="02020603050405020304" pitchFamily="18" charset="0"/>
              </a:rPr>
              <a:t>Alcohols  are formed</a:t>
            </a:r>
            <a:r>
              <a:rPr lang="en-US" sz="4800" b="0" i="0" u="none" strike="noStrike" dirty="0" smtClean="0">
                <a:solidFill>
                  <a:srgbClr val="7030A0"/>
                </a:solidFill>
                <a:latin typeface="Times New Roman" panose="02020603050405020304" pitchFamily="18" charset="0"/>
                <a:cs typeface="Times New Roman" panose="02020603050405020304" pitchFamily="18" charset="0"/>
              </a:rPr>
              <a:t> </a:t>
            </a:r>
            <a:r>
              <a:rPr lang="en-US" sz="4800" b="0" i="0" u="none" strike="noStrike" baseline="0" dirty="0" smtClean="0">
                <a:solidFill>
                  <a:srgbClr val="7030A0"/>
                </a:solidFill>
                <a:latin typeface="Times New Roman" panose="02020603050405020304" pitchFamily="18" charset="0"/>
                <a:cs typeface="Times New Roman" panose="02020603050405020304" pitchFamily="18" charset="0"/>
              </a:rPr>
              <a:t>when a hydrogen atom in a hydrocarbon, aliphatic is replaced by –OH group.</a:t>
            </a:r>
            <a:endParaRPr lang="en-US" sz="4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5464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20434" t="17096" r="25306" b="33938"/>
          <a:stretch/>
        </p:blipFill>
        <p:spPr>
          <a:xfrm>
            <a:off x="513184" y="570368"/>
            <a:ext cx="10982130" cy="5494531"/>
          </a:xfrm>
          <a:prstGeom prst="rect">
            <a:avLst/>
          </a:prstGeom>
        </p:spPr>
      </p:pic>
    </p:spTree>
    <p:extLst>
      <p:ext uri="{BB962C8B-B14F-4D97-AF65-F5344CB8AC3E}">
        <p14:creationId xmlns:p14="http://schemas.microsoft.com/office/powerpoint/2010/main" val="31036256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24282" t="18726" r="24109" b="8632"/>
          <a:stretch/>
        </p:blipFill>
        <p:spPr>
          <a:xfrm>
            <a:off x="1158844" y="-4247"/>
            <a:ext cx="10121774" cy="6608519"/>
          </a:xfrm>
          <a:prstGeom prst="rect">
            <a:avLst/>
          </a:prstGeom>
        </p:spPr>
      </p:pic>
    </p:spTree>
    <p:extLst>
      <p:ext uri="{BB962C8B-B14F-4D97-AF65-F5344CB8AC3E}">
        <p14:creationId xmlns:p14="http://schemas.microsoft.com/office/powerpoint/2010/main" val="12882403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08643"/>
            <a:ext cx="10515600" cy="534154"/>
          </a:xfrm>
        </p:spPr>
        <p:txBody>
          <a:bodyPr>
            <a:noAutofit/>
          </a:bodyPr>
          <a:lstStyle/>
          <a:p>
            <a:pPr algn="ctr"/>
            <a:r>
              <a:rPr lang="en-US" sz="3600" dirty="0">
                <a:solidFill>
                  <a:srgbClr val="FF0000"/>
                </a:solidFill>
                <a:latin typeface="Times New Roman" panose="02020603050405020304" pitchFamily="18" charset="0"/>
                <a:cs typeface="Times New Roman" panose="02020603050405020304" pitchFamily="18" charset="0"/>
              </a:rPr>
              <a:t>4. Oxidation:</a:t>
            </a:r>
          </a:p>
        </p:txBody>
      </p:sp>
      <p:sp>
        <p:nvSpPr>
          <p:cNvPr id="3" name="Text Placeholder 2"/>
          <p:cNvSpPr>
            <a:spLocks noGrp="1"/>
          </p:cNvSpPr>
          <p:nvPr>
            <p:ph type="body" idx="1"/>
          </p:nvPr>
        </p:nvSpPr>
        <p:spPr>
          <a:xfrm>
            <a:off x="686995" y="796705"/>
            <a:ext cx="10515600" cy="5223849"/>
          </a:xfrm>
        </p:spPr>
        <p:txBody>
          <a:bodyPr/>
          <a:lstStyle/>
          <a:p>
            <a:r>
              <a:rPr lang="en-US" dirty="0">
                <a:solidFill>
                  <a:srgbClr val="0070C0"/>
                </a:solidFill>
                <a:latin typeface="Times New Roman" panose="02020603050405020304" pitchFamily="18" charset="0"/>
                <a:cs typeface="Times New Roman" panose="02020603050405020304" pitchFamily="18" charset="0"/>
              </a:rPr>
              <a:t>Oxidation of alcohols involves the formation of a </a:t>
            </a:r>
            <a:r>
              <a:rPr lang="en-US" dirty="0" smtClean="0">
                <a:solidFill>
                  <a:srgbClr val="0070C0"/>
                </a:solidFill>
                <a:latin typeface="Times New Roman" panose="02020603050405020304" pitchFamily="18" charset="0"/>
                <a:cs typeface="Times New Roman" panose="02020603050405020304" pitchFamily="18" charset="0"/>
              </a:rPr>
              <a:t>carbon oxygen double </a:t>
            </a:r>
            <a:r>
              <a:rPr lang="en-US" dirty="0">
                <a:solidFill>
                  <a:srgbClr val="0070C0"/>
                </a:solidFill>
                <a:latin typeface="Times New Roman" panose="02020603050405020304" pitchFamily="18" charset="0"/>
                <a:cs typeface="Times New Roman" panose="02020603050405020304" pitchFamily="18" charset="0"/>
              </a:rPr>
              <a:t>bond with cleavage of an O-H </a:t>
            </a:r>
            <a:r>
              <a:rPr lang="en-US" dirty="0" smtClean="0">
                <a:solidFill>
                  <a:srgbClr val="0070C0"/>
                </a:solidFill>
                <a:latin typeface="Times New Roman" panose="02020603050405020304" pitchFamily="18" charset="0"/>
                <a:cs typeface="Times New Roman" panose="02020603050405020304" pitchFamily="18" charset="0"/>
              </a:rPr>
              <a:t>and </a:t>
            </a:r>
            <a:r>
              <a:rPr lang="en-US" dirty="0">
                <a:solidFill>
                  <a:srgbClr val="0070C0"/>
                </a:solidFill>
                <a:latin typeface="Times New Roman" panose="02020603050405020304" pitchFamily="18" charset="0"/>
                <a:cs typeface="Times New Roman" panose="02020603050405020304" pitchFamily="18" charset="0"/>
              </a:rPr>
              <a:t>C-H bonds</a:t>
            </a:r>
            <a:r>
              <a:rPr lang="en-US" dirty="0" smtClean="0">
                <a:solidFill>
                  <a:srgbClr val="0070C0"/>
                </a:solidFill>
                <a:latin typeface="Times New Roman" panose="02020603050405020304" pitchFamily="18" charset="0"/>
                <a:cs typeface="Times New Roman" panose="02020603050405020304" pitchFamily="18" charset="0"/>
              </a:rPr>
              <a:t>.</a:t>
            </a: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smtClean="0">
              <a:solidFill>
                <a:schemeClr val="tx1"/>
              </a:solidFill>
              <a:latin typeface="Times New Roman" panose="02020603050405020304" pitchFamily="18" charset="0"/>
              <a:cs typeface="Times New Roman" panose="02020603050405020304" pitchFamily="18" charset="0"/>
            </a:endParaRPr>
          </a:p>
          <a:p>
            <a:r>
              <a:rPr lang="en-US" dirty="0">
                <a:solidFill>
                  <a:srgbClr val="00B050"/>
                </a:solidFill>
                <a:latin typeface="Times New Roman" panose="02020603050405020304" pitchFamily="18" charset="0"/>
                <a:cs typeface="Times New Roman" panose="02020603050405020304" pitchFamily="18" charset="0"/>
              </a:rPr>
              <a:t>Such a cleavage and formation of bonds occur in </a:t>
            </a:r>
            <a:r>
              <a:rPr lang="en-US" dirty="0" smtClean="0">
                <a:solidFill>
                  <a:srgbClr val="00B050"/>
                </a:solidFill>
                <a:latin typeface="Times New Roman" panose="02020603050405020304" pitchFamily="18" charset="0"/>
                <a:cs typeface="Times New Roman" panose="02020603050405020304" pitchFamily="18" charset="0"/>
              </a:rPr>
              <a:t>oxidation reactions</a:t>
            </a:r>
            <a:r>
              <a:rPr lang="en-US" dirty="0">
                <a:solidFill>
                  <a:srgbClr val="00B050"/>
                </a:solidFill>
                <a:latin typeface="Times New Roman" panose="02020603050405020304" pitchFamily="18" charset="0"/>
                <a:cs typeface="Times New Roman" panose="02020603050405020304" pitchFamily="18" charset="0"/>
              </a:rPr>
              <a:t>. These are also known as dehydrogenation reactions </a:t>
            </a:r>
            <a:r>
              <a:rPr lang="en-US" dirty="0" smtClean="0">
                <a:solidFill>
                  <a:srgbClr val="00B050"/>
                </a:solidFill>
                <a:latin typeface="Times New Roman" panose="02020603050405020304" pitchFamily="18" charset="0"/>
                <a:cs typeface="Times New Roman" panose="02020603050405020304" pitchFamily="18" charset="0"/>
              </a:rPr>
              <a:t>as these </a:t>
            </a:r>
            <a:r>
              <a:rPr lang="en-US" dirty="0">
                <a:solidFill>
                  <a:srgbClr val="00B050"/>
                </a:solidFill>
                <a:latin typeface="Times New Roman" panose="02020603050405020304" pitchFamily="18" charset="0"/>
                <a:cs typeface="Times New Roman" panose="02020603050405020304" pitchFamily="18" charset="0"/>
              </a:rPr>
              <a:t>involve loss of </a:t>
            </a:r>
            <a:r>
              <a:rPr lang="en-US" dirty="0" err="1">
                <a:solidFill>
                  <a:srgbClr val="00B050"/>
                </a:solidFill>
                <a:latin typeface="Times New Roman" panose="02020603050405020304" pitchFamily="18" charset="0"/>
                <a:cs typeface="Times New Roman" panose="02020603050405020304" pitchFamily="18" charset="0"/>
              </a:rPr>
              <a:t>dihydrogen</a:t>
            </a:r>
            <a:r>
              <a:rPr lang="en-US" dirty="0">
                <a:solidFill>
                  <a:srgbClr val="00B050"/>
                </a:solidFill>
                <a:latin typeface="Times New Roman" panose="02020603050405020304" pitchFamily="18" charset="0"/>
                <a:cs typeface="Times New Roman" panose="02020603050405020304" pitchFamily="18" charset="0"/>
              </a:rPr>
              <a:t> from an alcohol molecule. </a:t>
            </a:r>
            <a:endParaRPr lang="en-US" dirty="0" smtClean="0">
              <a:solidFill>
                <a:srgbClr val="00B050"/>
              </a:solidFill>
              <a:latin typeface="Times New Roman" panose="02020603050405020304" pitchFamily="18" charset="0"/>
              <a:cs typeface="Times New Roman" panose="02020603050405020304" pitchFamily="18" charset="0"/>
            </a:endParaRPr>
          </a:p>
          <a:p>
            <a:r>
              <a:rPr lang="en-US" dirty="0" smtClean="0">
                <a:solidFill>
                  <a:srgbClr val="7030A0"/>
                </a:solidFill>
                <a:latin typeface="Times New Roman" panose="02020603050405020304" pitchFamily="18" charset="0"/>
                <a:cs typeface="Times New Roman" panose="02020603050405020304" pitchFamily="18" charset="0"/>
              </a:rPr>
              <a:t>Depending on </a:t>
            </a:r>
            <a:r>
              <a:rPr lang="en-US" dirty="0">
                <a:solidFill>
                  <a:srgbClr val="7030A0"/>
                </a:solidFill>
                <a:latin typeface="Times New Roman" panose="02020603050405020304" pitchFamily="18" charset="0"/>
                <a:cs typeface="Times New Roman" panose="02020603050405020304" pitchFamily="18" charset="0"/>
              </a:rPr>
              <a:t>the </a:t>
            </a:r>
            <a:r>
              <a:rPr lang="en-US" dirty="0" err="1">
                <a:solidFill>
                  <a:srgbClr val="7030A0"/>
                </a:solidFill>
                <a:latin typeface="Times New Roman" panose="02020603050405020304" pitchFamily="18" charset="0"/>
                <a:cs typeface="Times New Roman" panose="02020603050405020304" pitchFamily="18" charset="0"/>
              </a:rPr>
              <a:t>oxidising</a:t>
            </a:r>
            <a:r>
              <a:rPr lang="en-US" dirty="0">
                <a:solidFill>
                  <a:srgbClr val="7030A0"/>
                </a:solidFill>
                <a:latin typeface="Times New Roman" panose="02020603050405020304" pitchFamily="18" charset="0"/>
                <a:cs typeface="Times New Roman" panose="02020603050405020304" pitchFamily="18" charset="0"/>
              </a:rPr>
              <a:t> agent used, a primary alcohol is </a:t>
            </a:r>
            <a:r>
              <a:rPr lang="en-US" dirty="0" err="1">
                <a:solidFill>
                  <a:srgbClr val="7030A0"/>
                </a:solidFill>
                <a:latin typeface="Times New Roman" panose="02020603050405020304" pitchFamily="18" charset="0"/>
                <a:cs typeface="Times New Roman" panose="02020603050405020304" pitchFamily="18" charset="0"/>
              </a:rPr>
              <a:t>oxidised</a:t>
            </a:r>
            <a:r>
              <a:rPr lang="en-US" dirty="0">
                <a:solidFill>
                  <a:srgbClr val="7030A0"/>
                </a:solidFill>
                <a:latin typeface="Times New Roman" panose="02020603050405020304" pitchFamily="18" charset="0"/>
                <a:cs typeface="Times New Roman" panose="02020603050405020304" pitchFamily="18" charset="0"/>
              </a:rPr>
              <a:t> to </a:t>
            </a:r>
            <a:r>
              <a:rPr lang="en-US" dirty="0" smtClean="0">
                <a:solidFill>
                  <a:srgbClr val="7030A0"/>
                </a:solidFill>
                <a:latin typeface="Times New Roman" panose="02020603050405020304" pitchFamily="18" charset="0"/>
                <a:cs typeface="Times New Roman" panose="02020603050405020304" pitchFamily="18" charset="0"/>
              </a:rPr>
              <a:t>an aldehyde </a:t>
            </a:r>
            <a:r>
              <a:rPr lang="en-US" dirty="0">
                <a:solidFill>
                  <a:srgbClr val="7030A0"/>
                </a:solidFill>
                <a:latin typeface="Times New Roman" panose="02020603050405020304" pitchFamily="18" charset="0"/>
                <a:cs typeface="Times New Roman" panose="02020603050405020304" pitchFamily="18" charset="0"/>
              </a:rPr>
              <a:t>which in turn is </a:t>
            </a:r>
            <a:r>
              <a:rPr lang="en-US" dirty="0" err="1">
                <a:solidFill>
                  <a:srgbClr val="7030A0"/>
                </a:solidFill>
                <a:latin typeface="Times New Roman" panose="02020603050405020304" pitchFamily="18" charset="0"/>
                <a:cs typeface="Times New Roman" panose="02020603050405020304" pitchFamily="18" charset="0"/>
              </a:rPr>
              <a:t>oxidised</a:t>
            </a:r>
            <a:r>
              <a:rPr lang="en-US" dirty="0">
                <a:solidFill>
                  <a:srgbClr val="7030A0"/>
                </a:solidFill>
                <a:latin typeface="Times New Roman" panose="02020603050405020304" pitchFamily="18" charset="0"/>
                <a:cs typeface="Times New Roman" panose="02020603050405020304" pitchFamily="18" charset="0"/>
              </a:rPr>
              <a:t> to a carboxylic acid.</a:t>
            </a:r>
          </a:p>
        </p:txBody>
      </p:sp>
      <p:pic>
        <p:nvPicPr>
          <p:cNvPr id="4" name="Picture 3" descr="11.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30668" t="44542" r="48392" b="46532"/>
          <a:stretch/>
        </p:blipFill>
        <p:spPr>
          <a:xfrm>
            <a:off x="5296277" y="1285592"/>
            <a:ext cx="5613148" cy="814812"/>
          </a:xfrm>
          <a:prstGeom prst="rect">
            <a:avLst/>
          </a:prstGeom>
        </p:spPr>
      </p:pic>
      <p:pic>
        <p:nvPicPr>
          <p:cNvPr id="5" name="Picture 4" descr="11.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34010" t="27240" r="32574" b="54772"/>
          <a:stretch/>
        </p:blipFill>
        <p:spPr>
          <a:xfrm>
            <a:off x="2046083" y="4544839"/>
            <a:ext cx="8102852" cy="1539089"/>
          </a:xfrm>
          <a:prstGeom prst="rect">
            <a:avLst/>
          </a:prstGeom>
        </p:spPr>
      </p:pic>
    </p:spTree>
    <p:extLst>
      <p:ext uri="{BB962C8B-B14F-4D97-AF65-F5344CB8AC3E}">
        <p14:creationId xmlns:p14="http://schemas.microsoft.com/office/powerpoint/2010/main" val="27750583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0246" y="389299"/>
            <a:ext cx="11534114" cy="6124754"/>
          </a:xfrm>
          <a:prstGeom prst="rect">
            <a:avLst/>
          </a:prstGeom>
        </p:spPr>
        <p:txBody>
          <a:bodyPr wrap="square">
            <a:spAutoFit/>
          </a:bodyPr>
          <a:lstStyle/>
          <a:p>
            <a:r>
              <a:rPr lang="en-US" sz="2800" dirty="0">
                <a:solidFill>
                  <a:srgbClr val="C00000"/>
                </a:solidFill>
                <a:latin typeface="Times New Roman" panose="02020603050405020304" pitchFamily="18" charset="0"/>
                <a:cs typeface="Times New Roman" panose="02020603050405020304" pitchFamily="18" charset="0"/>
              </a:rPr>
              <a:t>Strong </a:t>
            </a:r>
            <a:r>
              <a:rPr lang="en-US" sz="2800" dirty="0" err="1">
                <a:solidFill>
                  <a:srgbClr val="C00000"/>
                </a:solidFill>
                <a:latin typeface="Times New Roman" panose="02020603050405020304" pitchFamily="18" charset="0"/>
                <a:cs typeface="Times New Roman" panose="02020603050405020304" pitchFamily="18" charset="0"/>
              </a:rPr>
              <a:t>oxidising</a:t>
            </a:r>
            <a:r>
              <a:rPr lang="en-US" sz="2800" dirty="0">
                <a:solidFill>
                  <a:srgbClr val="C00000"/>
                </a:solidFill>
                <a:latin typeface="Times New Roman" panose="02020603050405020304" pitchFamily="18" charset="0"/>
                <a:cs typeface="Times New Roman" panose="02020603050405020304" pitchFamily="18" charset="0"/>
              </a:rPr>
              <a:t> agents such as acidified potassium </a:t>
            </a:r>
            <a:r>
              <a:rPr lang="en-US" sz="2800" dirty="0" smtClean="0">
                <a:solidFill>
                  <a:srgbClr val="C00000"/>
                </a:solidFill>
                <a:latin typeface="Times New Roman" panose="02020603050405020304" pitchFamily="18" charset="0"/>
                <a:cs typeface="Times New Roman" panose="02020603050405020304" pitchFamily="18" charset="0"/>
              </a:rPr>
              <a:t>permanganate </a:t>
            </a:r>
            <a:r>
              <a:rPr lang="en-US" sz="2800" dirty="0" smtClean="0">
                <a:solidFill>
                  <a:srgbClr val="000000"/>
                </a:solidFill>
                <a:latin typeface="Times New Roman" panose="02020603050405020304" pitchFamily="18" charset="0"/>
                <a:cs typeface="Times New Roman" panose="02020603050405020304" pitchFamily="18" charset="0"/>
              </a:rPr>
              <a:t>are </a:t>
            </a:r>
            <a:r>
              <a:rPr lang="en-US" sz="2800" dirty="0">
                <a:solidFill>
                  <a:srgbClr val="000000"/>
                </a:solidFill>
                <a:latin typeface="Times New Roman" panose="02020603050405020304" pitchFamily="18" charset="0"/>
                <a:cs typeface="Times New Roman" panose="02020603050405020304" pitchFamily="18" charset="0"/>
              </a:rPr>
              <a:t>used for getting </a:t>
            </a:r>
            <a:r>
              <a:rPr lang="en-US" sz="2800" dirty="0">
                <a:solidFill>
                  <a:srgbClr val="002060"/>
                </a:solidFill>
                <a:latin typeface="Times New Roman" panose="02020603050405020304" pitchFamily="18" charset="0"/>
                <a:cs typeface="Times New Roman" panose="02020603050405020304" pitchFamily="18" charset="0"/>
              </a:rPr>
              <a:t>carboxylic acids from alcohols directly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smtClean="0">
                <a:solidFill>
                  <a:srgbClr val="00B050"/>
                </a:solidFill>
                <a:latin typeface="Times New Roman" panose="02020603050405020304" pitchFamily="18" charset="0"/>
                <a:cs typeface="Times New Roman" panose="02020603050405020304" pitchFamily="18" charset="0"/>
              </a:rPr>
              <a:t>Anhydrous CrO</a:t>
            </a:r>
            <a:r>
              <a:rPr lang="en-US" sz="2800" baseline="-25000" dirty="0" smtClean="0">
                <a:solidFill>
                  <a:srgbClr val="00B050"/>
                </a:solidFill>
                <a:latin typeface="Times New Roman" panose="02020603050405020304" pitchFamily="18" charset="0"/>
                <a:cs typeface="Times New Roman" panose="02020603050405020304" pitchFamily="18" charset="0"/>
              </a:rPr>
              <a:t>3</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cs typeface="Times New Roman" panose="02020603050405020304" pitchFamily="18" charset="0"/>
              </a:rPr>
              <a:t>is used as the </a:t>
            </a:r>
            <a:r>
              <a:rPr lang="en-US" sz="2800" dirty="0" err="1">
                <a:solidFill>
                  <a:srgbClr val="000000"/>
                </a:solidFill>
                <a:latin typeface="Times New Roman" panose="02020603050405020304" pitchFamily="18" charset="0"/>
                <a:cs typeface="Times New Roman" panose="02020603050405020304" pitchFamily="18" charset="0"/>
              </a:rPr>
              <a:t>oxidising</a:t>
            </a:r>
            <a:r>
              <a:rPr lang="en-US" sz="2800" dirty="0">
                <a:solidFill>
                  <a:srgbClr val="000000"/>
                </a:solidFill>
                <a:latin typeface="Times New Roman" panose="02020603050405020304" pitchFamily="18" charset="0"/>
                <a:cs typeface="Times New Roman" panose="02020603050405020304" pitchFamily="18" charset="0"/>
              </a:rPr>
              <a:t> agent for the </a:t>
            </a:r>
            <a:r>
              <a:rPr lang="en-US" sz="2800" dirty="0" smtClean="0">
                <a:solidFill>
                  <a:srgbClr val="000000"/>
                </a:solidFill>
                <a:latin typeface="Times New Roman" panose="02020603050405020304" pitchFamily="18" charset="0"/>
                <a:cs typeface="Times New Roman" panose="02020603050405020304" pitchFamily="18" charset="0"/>
              </a:rPr>
              <a:t>isolation of </a:t>
            </a:r>
            <a:r>
              <a:rPr lang="en-US" sz="2800" dirty="0" smtClean="0">
                <a:solidFill>
                  <a:srgbClr val="C00000"/>
                </a:solidFill>
                <a:latin typeface="Times New Roman" panose="02020603050405020304" pitchFamily="18" charset="0"/>
                <a:cs typeface="Times New Roman" panose="02020603050405020304" pitchFamily="18" charset="0"/>
              </a:rPr>
              <a:t>aldehydes.</a:t>
            </a:r>
          </a:p>
          <a:p>
            <a:endParaRPr lang="en-US" sz="2800" dirty="0" smtClean="0">
              <a:solidFill>
                <a:srgbClr val="000000"/>
              </a:solidFill>
              <a:latin typeface="Times New Roman" panose="02020603050405020304" pitchFamily="18" charset="0"/>
              <a:cs typeface="Times New Roman" panose="02020603050405020304" pitchFamily="18" charset="0"/>
            </a:endParaRPr>
          </a:p>
          <a:p>
            <a:endParaRPr lang="en-US" sz="2800" dirty="0">
              <a:solidFill>
                <a:srgbClr val="000000"/>
              </a:solidFill>
              <a:latin typeface="Times New Roman" panose="02020603050405020304" pitchFamily="18" charset="0"/>
              <a:cs typeface="Times New Roman" panose="02020603050405020304" pitchFamily="18" charset="0"/>
            </a:endParaRPr>
          </a:p>
          <a:p>
            <a:r>
              <a:rPr lang="en-US" sz="2800" dirty="0" smtClean="0">
                <a:solidFill>
                  <a:srgbClr val="000000"/>
                </a:solidFill>
                <a:latin typeface="Times New Roman" panose="02020603050405020304" pitchFamily="18" charset="0"/>
                <a:cs typeface="Times New Roman" panose="02020603050405020304" pitchFamily="18" charset="0"/>
              </a:rPr>
              <a:t>A </a:t>
            </a:r>
            <a:r>
              <a:rPr lang="en-US" sz="2800" dirty="0">
                <a:solidFill>
                  <a:srgbClr val="000000"/>
                </a:solidFill>
                <a:latin typeface="Times New Roman" panose="02020603050405020304" pitchFamily="18" charset="0"/>
                <a:cs typeface="Times New Roman" panose="02020603050405020304" pitchFamily="18" charset="0"/>
              </a:rPr>
              <a:t>better reagent for oxidation of </a:t>
            </a:r>
            <a:r>
              <a:rPr lang="en-US" sz="2800" dirty="0">
                <a:solidFill>
                  <a:srgbClr val="7030A0"/>
                </a:solidFill>
                <a:latin typeface="Times New Roman" panose="02020603050405020304" pitchFamily="18" charset="0"/>
                <a:cs typeface="Times New Roman" panose="02020603050405020304" pitchFamily="18" charset="0"/>
              </a:rPr>
              <a:t>primary alcohols to aldehydes </a:t>
            </a:r>
            <a:r>
              <a:rPr lang="en-US" sz="2800" dirty="0" smtClean="0">
                <a:solidFill>
                  <a:srgbClr val="000000"/>
                </a:solidFill>
                <a:latin typeface="Times New Roman" panose="02020603050405020304" pitchFamily="18" charset="0"/>
                <a:cs typeface="Times New Roman" panose="02020603050405020304" pitchFamily="18" charset="0"/>
              </a:rPr>
              <a:t>is </a:t>
            </a:r>
            <a:r>
              <a:rPr lang="en-US" sz="2800" dirty="0" err="1">
                <a:solidFill>
                  <a:srgbClr val="C00000"/>
                </a:solidFill>
                <a:latin typeface="Times New Roman" panose="02020603050405020304" pitchFamily="18" charset="0"/>
                <a:cs typeface="Times New Roman" panose="02020603050405020304" pitchFamily="18" charset="0"/>
              </a:rPr>
              <a:t>pyridinium</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chlorochromate</a:t>
            </a:r>
            <a:r>
              <a:rPr lang="en-US" sz="2800" dirty="0">
                <a:solidFill>
                  <a:srgbClr val="000000"/>
                </a:solidFill>
                <a:latin typeface="Times New Roman" panose="02020603050405020304" pitchFamily="18" charset="0"/>
                <a:cs typeface="Times New Roman" panose="02020603050405020304" pitchFamily="18" charset="0"/>
              </a:rPr>
              <a:t> (PCC), </a:t>
            </a:r>
            <a:r>
              <a:rPr lang="en-US" sz="2800" dirty="0">
                <a:solidFill>
                  <a:srgbClr val="00B050"/>
                </a:solidFill>
                <a:latin typeface="Times New Roman" panose="02020603050405020304" pitchFamily="18" charset="0"/>
                <a:cs typeface="Times New Roman" panose="02020603050405020304" pitchFamily="18" charset="0"/>
              </a:rPr>
              <a:t>a complex </a:t>
            </a:r>
            <a:r>
              <a:rPr lang="en-US" sz="2800" dirty="0" smtClean="0">
                <a:solidFill>
                  <a:srgbClr val="00B050"/>
                </a:solidFill>
                <a:latin typeface="Times New Roman" panose="02020603050405020304" pitchFamily="18" charset="0"/>
                <a:cs typeface="Times New Roman" panose="02020603050405020304" pitchFamily="18" charset="0"/>
              </a:rPr>
              <a:t>of chromium </a:t>
            </a:r>
            <a:r>
              <a:rPr lang="en-US" sz="2800" dirty="0">
                <a:solidFill>
                  <a:srgbClr val="00B050"/>
                </a:solidFill>
                <a:latin typeface="Times New Roman" panose="02020603050405020304" pitchFamily="18" charset="0"/>
                <a:cs typeface="Times New Roman" panose="02020603050405020304" pitchFamily="18" charset="0"/>
              </a:rPr>
              <a:t>trioxide with pyridine and </a:t>
            </a:r>
            <a:r>
              <a:rPr lang="en-US" sz="2800" dirty="0" err="1" smtClean="0">
                <a:solidFill>
                  <a:srgbClr val="00B050"/>
                </a:solidFill>
                <a:latin typeface="Times New Roman" panose="02020603050405020304" pitchFamily="18" charset="0"/>
                <a:cs typeface="Times New Roman" panose="02020603050405020304" pitchFamily="18" charset="0"/>
              </a:rPr>
              <a:t>HCl</a:t>
            </a:r>
            <a:r>
              <a:rPr lang="en-US" sz="2800" dirty="0" smtClean="0">
                <a:solidFill>
                  <a:srgbClr val="00B050"/>
                </a:solidFill>
                <a:latin typeface="Times New Roman" panose="02020603050405020304" pitchFamily="18" charset="0"/>
                <a:cs typeface="Times New Roman" panose="02020603050405020304" pitchFamily="18" charset="0"/>
              </a:rPr>
              <a:t>.</a:t>
            </a:r>
          </a:p>
          <a:p>
            <a:endParaRPr lang="en-US" sz="2800" dirty="0">
              <a:solidFill>
                <a:srgbClr val="000000"/>
              </a:solidFill>
              <a:latin typeface="Times New Roman" panose="02020603050405020304" pitchFamily="18" charset="0"/>
              <a:cs typeface="Times New Roman" panose="02020603050405020304" pitchFamily="18" charset="0"/>
            </a:endParaRPr>
          </a:p>
          <a:p>
            <a:r>
              <a:rPr lang="en-US" sz="2800" dirty="0" smtClean="0">
                <a:solidFill>
                  <a:srgbClr val="7030A0"/>
                </a:solidFill>
                <a:latin typeface="Times New Roman" panose="02020603050405020304" pitchFamily="18" charset="0"/>
                <a:cs typeface="Times New Roman" panose="02020603050405020304" pitchFamily="18" charset="0"/>
              </a:rPr>
              <a:t>Secondary </a:t>
            </a:r>
            <a:r>
              <a:rPr lang="en-US" sz="2800" dirty="0">
                <a:solidFill>
                  <a:srgbClr val="7030A0"/>
                </a:solidFill>
                <a:latin typeface="Times New Roman" panose="02020603050405020304" pitchFamily="18" charset="0"/>
                <a:cs typeface="Times New Roman" panose="02020603050405020304" pitchFamily="18" charset="0"/>
              </a:rPr>
              <a:t>alcohols are </a:t>
            </a:r>
            <a:r>
              <a:rPr lang="en-US" sz="2800" dirty="0" err="1">
                <a:solidFill>
                  <a:srgbClr val="7030A0"/>
                </a:solidFill>
                <a:latin typeface="Times New Roman" panose="02020603050405020304" pitchFamily="18" charset="0"/>
                <a:cs typeface="Times New Roman" panose="02020603050405020304" pitchFamily="18" charset="0"/>
              </a:rPr>
              <a:t>oxidised</a:t>
            </a:r>
            <a:r>
              <a:rPr lang="en-US" sz="2800" dirty="0">
                <a:solidFill>
                  <a:srgbClr val="7030A0"/>
                </a:solidFill>
                <a:latin typeface="Times New Roman" panose="02020603050405020304" pitchFamily="18" charset="0"/>
                <a:cs typeface="Times New Roman" panose="02020603050405020304" pitchFamily="18" charset="0"/>
              </a:rPr>
              <a:t> to ketones by chromic </a:t>
            </a:r>
            <a:r>
              <a:rPr lang="en-US" sz="2800" dirty="0" smtClean="0">
                <a:solidFill>
                  <a:srgbClr val="7030A0"/>
                </a:solidFill>
                <a:latin typeface="Times New Roman" panose="02020603050405020304" pitchFamily="18" charset="0"/>
                <a:cs typeface="Times New Roman" panose="02020603050405020304" pitchFamily="18" charset="0"/>
              </a:rPr>
              <a:t>anhydride </a:t>
            </a:r>
          </a:p>
          <a:p>
            <a:endParaRPr lang="en-US" sz="2800" dirty="0" smtClean="0">
              <a:solidFill>
                <a:srgbClr val="000000"/>
              </a:solidFill>
              <a:latin typeface="Times New Roman" panose="02020603050405020304" pitchFamily="18" charset="0"/>
              <a:cs typeface="Times New Roman" panose="02020603050405020304" pitchFamily="18" charset="0"/>
            </a:endParaRPr>
          </a:p>
          <a:p>
            <a:endParaRPr lang="en-US" sz="2800" dirty="0">
              <a:solidFill>
                <a:srgbClr val="000000"/>
              </a:solidFill>
              <a:latin typeface="Times New Roman" panose="02020603050405020304" pitchFamily="18" charset="0"/>
              <a:cs typeface="Times New Roman" panose="02020603050405020304" pitchFamily="18" charset="0"/>
            </a:endParaRPr>
          </a:p>
          <a:p>
            <a:endParaRPr lang="en-US" sz="2800" dirty="0" smtClean="0">
              <a:solidFill>
                <a:srgbClr val="000000"/>
              </a:solidFill>
              <a:latin typeface="Times New Roman" panose="02020603050405020304" pitchFamily="18" charset="0"/>
              <a:cs typeface="Times New Roman" panose="02020603050405020304" pitchFamily="18" charset="0"/>
            </a:endParaRPr>
          </a:p>
          <a:p>
            <a:endParaRPr lang="en-US" sz="2800" dirty="0">
              <a:solidFill>
                <a:srgbClr val="000000"/>
              </a:solidFill>
              <a:latin typeface="Times New Roman" panose="02020603050405020304" pitchFamily="18" charset="0"/>
              <a:cs typeface="Times New Roman" panose="02020603050405020304" pitchFamily="18" charset="0"/>
            </a:endParaRPr>
          </a:p>
        </p:txBody>
      </p:sp>
      <p:pic>
        <p:nvPicPr>
          <p:cNvPr id="3" name="Picture 2" descr="11.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33862" t="57724" r="45421" b="35548"/>
          <a:stretch/>
        </p:blipFill>
        <p:spPr>
          <a:xfrm>
            <a:off x="2716040" y="1692998"/>
            <a:ext cx="6545655" cy="769545"/>
          </a:xfrm>
          <a:prstGeom prst="rect">
            <a:avLst/>
          </a:prstGeom>
        </p:spPr>
      </p:pic>
      <p:pic>
        <p:nvPicPr>
          <p:cNvPr id="4" name="Picture 3" descr="11.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31410" t="80657" r="21213" b="13301"/>
          <a:stretch/>
        </p:blipFill>
        <p:spPr>
          <a:xfrm>
            <a:off x="3186820" y="3639493"/>
            <a:ext cx="7161291" cy="633743"/>
          </a:xfrm>
          <a:prstGeom prst="rect">
            <a:avLst/>
          </a:prstGeom>
        </p:spPr>
      </p:pic>
      <p:pic>
        <p:nvPicPr>
          <p:cNvPr id="5" name="Picture 4" descr="11.pdf - Adobe Acrobat Reader DC"/>
          <p:cNvPicPr>
            <a:picLocks noChangeAspect="1"/>
          </p:cNvPicPr>
          <p:nvPr/>
        </p:nvPicPr>
        <p:blipFill rotWithShape="1">
          <a:blip r:embed="rId4">
            <a:extLst>
              <a:ext uri="{28A0092B-C50C-407E-A947-70E740481C1C}">
                <a14:useLocalDpi xmlns:a14="http://schemas.microsoft.com/office/drawing/2010/main" val="0"/>
              </a:ext>
            </a:extLst>
          </a:blip>
          <a:srcRect l="32079" t="44130" r="40297" b="42276"/>
          <a:stretch/>
        </p:blipFill>
        <p:spPr>
          <a:xfrm>
            <a:off x="1756372" y="4925084"/>
            <a:ext cx="5386812" cy="1095470"/>
          </a:xfrm>
          <a:prstGeom prst="rect">
            <a:avLst/>
          </a:prstGeom>
        </p:spPr>
      </p:pic>
    </p:spTree>
    <p:extLst>
      <p:ext uri="{BB962C8B-B14F-4D97-AF65-F5344CB8AC3E}">
        <p14:creationId xmlns:p14="http://schemas.microsoft.com/office/powerpoint/2010/main" val="12312813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352" y="461726"/>
            <a:ext cx="11199138" cy="5078313"/>
          </a:xfrm>
          <a:prstGeom prst="rect">
            <a:avLst/>
          </a:prstGeom>
        </p:spPr>
        <p:txBody>
          <a:bodyPr wrap="square">
            <a:spAutoFit/>
          </a:bodyPr>
          <a:lstStyle/>
          <a:p>
            <a:endParaRPr lang="en-US" sz="3600" dirty="0" smtClean="0">
              <a:solidFill>
                <a:srgbClr val="000000"/>
              </a:solidFill>
              <a:latin typeface="Times New Roman" panose="02020603050405020304" pitchFamily="18" charset="0"/>
              <a:cs typeface="Times New Roman" panose="02020603050405020304" pitchFamily="18" charset="0"/>
            </a:endParaRPr>
          </a:p>
          <a:p>
            <a:endParaRPr lang="en-US" sz="3600" dirty="0">
              <a:solidFill>
                <a:srgbClr val="000000"/>
              </a:solidFill>
              <a:latin typeface="Times New Roman" panose="02020603050405020304" pitchFamily="18" charset="0"/>
              <a:cs typeface="Times New Roman" panose="02020603050405020304" pitchFamily="18" charset="0"/>
            </a:endParaRPr>
          </a:p>
          <a:p>
            <a:r>
              <a:rPr lang="en-US" sz="3600" dirty="0" smtClean="0">
                <a:solidFill>
                  <a:srgbClr val="C00000"/>
                </a:solidFill>
                <a:latin typeface="Times New Roman" panose="02020603050405020304" pitchFamily="18" charset="0"/>
                <a:cs typeface="Times New Roman" panose="02020603050405020304" pitchFamily="18" charset="0"/>
              </a:rPr>
              <a:t>Tertiary </a:t>
            </a:r>
            <a:r>
              <a:rPr lang="en-US" sz="3600" dirty="0">
                <a:solidFill>
                  <a:srgbClr val="C00000"/>
                </a:solidFill>
                <a:latin typeface="Times New Roman" panose="02020603050405020304" pitchFamily="18" charset="0"/>
                <a:cs typeface="Times New Roman" panose="02020603050405020304" pitchFamily="18" charset="0"/>
              </a:rPr>
              <a:t>alcohols do not undergo oxidation reaction. </a:t>
            </a:r>
            <a:endParaRPr lang="en-US" sz="3600" dirty="0" smtClean="0">
              <a:solidFill>
                <a:srgbClr val="C00000"/>
              </a:solidFill>
              <a:latin typeface="Times New Roman" panose="02020603050405020304" pitchFamily="18" charset="0"/>
              <a:cs typeface="Times New Roman" panose="02020603050405020304" pitchFamily="18" charset="0"/>
            </a:endParaRPr>
          </a:p>
          <a:p>
            <a:endParaRPr lang="en-US" sz="3600" dirty="0">
              <a:solidFill>
                <a:srgbClr val="000000"/>
              </a:solidFill>
              <a:latin typeface="Times New Roman" panose="02020603050405020304" pitchFamily="18" charset="0"/>
              <a:cs typeface="Times New Roman" panose="02020603050405020304" pitchFamily="18" charset="0"/>
            </a:endParaRPr>
          </a:p>
          <a:p>
            <a:r>
              <a:rPr lang="en-US" sz="3600" dirty="0" smtClean="0">
                <a:solidFill>
                  <a:srgbClr val="0070C0"/>
                </a:solidFill>
                <a:latin typeface="Times New Roman" panose="02020603050405020304" pitchFamily="18" charset="0"/>
                <a:cs typeface="Times New Roman" panose="02020603050405020304" pitchFamily="18" charset="0"/>
              </a:rPr>
              <a:t>Under </a:t>
            </a:r>
            <a:r>
              <a:rPr lang="en-US" sz="3600" dirty="0">
                <a:solidFill>
                  <a:srgbClr val="0070C0"/>
                </a:solidFill>
                <a:latin typeface="Times New Roman" panose="02020603050405020304" pitchFamily="18" charset="0"/>
                <a:cs typeface="Times New Roman" panose="02020603050405020304" pitchFamily="18" charset="0"/>
              </a:rPr>
              <a:t>strong reaction conditions such as strong </a:t>
            </a:r>
            <a:r>
              <a:rPr lang="en-US" sz="3600" dirty="0" err="1">
                <a:solidFill>
                  <a:srgbClr val="0070C0"/>
                </a:solidFill>
                <a:latin typeface="Times New Roman" panose="02020603050405020304" pitchFamily="18" charset="0"/>
                <a:cs typeface="Times New Roman" panose="02020603050405020304" pitchFamily="18" charset="0"/>
              </a:rPr>
              <a:t>oxidising</a:t>
            </a:r>
            <a:r>
              <a:rPr lang="en-US" sz="3600" dirty="0">
                <a:solidFill>
                  <a:srgbClr val="0070C0"/>
                </a:solidFill>
                <a:latin typeface="Times New Roman" panose="02020603050405020304" pitchFamily="18" charset="0"/>
                <a:cs typeface="Times New Roman" panose="02020603050405020304" pitchFamily="18" charset="0"/>
              </a:rPr>
              <a:t> agents (KMnO</a:t>
            </a:r>
            <a:r>
              <a:rPr lang="en-US" sz="3600" baseline="-25000" dirty="0">
                <a:solidFill>
                  <a:srgbClr val="0070C0"/>
                </a:solidFill>
                <a:latin typeface="Times New Roman" panose="02020603050405020304" pitchFamily="18" charset="0"/>
                <a:cs typeface="Times New Roman" panose="02020603050405020304" pitchFamily="18" charset="0"/>
              </a:rPr>
              <a:t>4</a:t>
            </a:r>
            <a:r>
              <a:rPr lang="en-US" sz="3600" dirty="0">
                <a:solidFill>
                  <a:srgbClr val="0070C0"/>
                </a:solidFill>
                <a:latin typeface="Times New Roman" panose="02020603050405020304" pitchFamily="18" charset="0"/>
                <a:cs typeface="Times New Roman" panose="02020603050405020304" pitchFamily="18" charset="0"/>
              </a:rPr>
              <a:t>) and elevated temperatures, </a:t>
            </a:r>
            <a:r>
              <a:rPr lang="en-US" sz="3600" dirty="0">
                <a:solidFill>
                  <a:srgbClr val="000000"/>
                </a:solidFill>
                <a:latin typeface="Times New Roman" panose="02020603050405020304" pitchFamily="18" charset="0"/>
                <a:cs typeface="Times New Roman" panose="02020603050405020304" pitchFamily="18" charset="0"/>
              </a:rPr>
              <a:t>cleavage of various C-C bonds takes place and </a:t>
            </a:r>
            <a:r>
              <a:rPr lang="en-US" sz="3600" dirty="0">
                <a:solidFill>
                  <a:srgbClr val="C00000"/>
                </a:solidFill>
                <a:latin typeface="Times New Roman" panose="02020603050405020304" pitchFamily="18" charset="0"/>
                <a:cs typeface="Times New Roman" panose="02020603050405020304" pitchFamily="18" charset="0"/>
              </a:rPr>
              <a:t>a mixture of carboxylic acids containing lesser number of carbon atoms is formed. </a:t>
            </a:r>
            <a:endParaRPr lang="en-US" sz="3600" dirty="0" smtClean="0">
              <a:solidFill>
                <a:srgbClr val="C00000"/>
              </a:solidFill>
              <a:latin typeface="Times New Roman" panose="02020603050405020304" pitchFamily="18" charset="0"/>
              <a:cs typeface="Times New Roman" panose="02020603050405020304" pitchFamily="18" charset="0"/>
            </a:endParaRPr>
          </a:p>
          <a:p>
            <a:endParaRPr lang="en-US" sz="36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35392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406" y="434567"/>
            <a:ext cx="11371152" cy="4832092"/>
          </a:xfrm>
          <a:prstGeom prst="rect">
            <a:avLst/>
          </a:prstGeom>
        </p:spPr>
        <p:txBody>
          <a:bodyPr wrap="square">
            <a:spAutoFit/>
          </a:bodyPr>
          <a:lstStyle/>
          <a:p>
            <a:r>
              <a:rPr lang="en-US" sz="2800" dirty="0">
                <a:solidFill>
                  <a:srgbClr val="000000"/>
                </a:solidFill>
                <a:latin typeface="Times New Roman" panose="02020603050405020304" pitchFamily="18" charset="0"/>
                <a:cs typeface="Times New Roman" panose="02020603050405020304" pitchFamily="18" charset="0"/>
              </a:rPr>
              <a:t>When the </a:t>
            </a:r>
            <a:r>
              <a:rPr lang="en-US" sz="2800" dirty="0" err="1">
                <a:solidFill>
                  <a:srgbClr val="000000"/>
                </a:solidFill>
                <a:latin typeface="Times New Roman" panose="02020603050405020304" pitchFamily="18" charset="0"/>
                <a:cs typeface="Times New Roman" panose="02020603050405020304" pitchFamily="18" charset="0"/>
              </a:rPr>
              <a:t>vapours</a:t>
            </a:r>
            <a:r>
              <a:rPr lang="en-US" sz="2800" dirty="0">
                <a:solidFill>
                  <a:srgbClr val="000000"/>
                </a:solidFill>
                <a:latin typeface="Times New Roman" panose="02020603050405020304" pitchFamily="18" charset="0"/>
                <a:cs typeface="Times New Roman" panose="02020603050405020304" pitchFamily="18" charset="0"/>
              </a:rPr>
              <a:t> of </a:t>
            </a:r>
            <a:r>
              <a:rPr lang="en-US" sz="2800" dirty="0">
                <a:solidFill>
                  <a:srgbClr val="C00000"/>
                </a:solidFill>
                <a:latin typeface="Times New Roman" panose="02020603050405020304" pitchFamily="18" charset="0"/>
                <a:cs typeface="Times New Roman" panose="02020603050405020304" pitchFamily="18" charset="0"/>
              </a:rPr>
              <a:t>a primary or a secondary alcohol </a:t>
            </a:r>
            <a:r>
              <a:rPr lang="en-US" sz="2800" dirty="0">
                <a:solidFill>
                  <a:srgbClr val="000000"/>
                </a:solidFill>
                <a:latin typeface="Times New Roman" panose="02020603050405020304" pitchFamily="18" charset="0"/>
                <a:cs typeface="Times New Roman" panose="02020603050405020304" pitchFamily="18" charset="0"/>
              </a:rPr>
              <a:t>are passed over heated </a:t>
            </a:r>
            <a:r>
              <a:rPr lang="en-US" sz="2800" dirty="0">
                <a:solidFill>
                  <a:srgbClr val="0070C0"/>
                </a:solidFill>
                <a:latin typeface="Times New Roman" panose="02020603050405020304" pitchFamily="18" charset="0"/>
                <a:cs typeface="Times New Roman" panose="02020603050405020304" pitchFamily="18" charset="0"/>
              </a:rPr>
              <a:t>copper at 573 K</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a:solidFill>
                  <a:srgbClr val="00B050"/>
                </a:solidFill>
                <a:latin typeface="Times New Roman" panose="02020603050405020304" pitchFamily="18" charset="0"/>
                <a:cs typeface="Times New Roman" panose="02020603050405020304" pitchFamily="18" charset="0"/>
              </a:rPr>
              <a:t>dehydrogenation t</a:t>
            </a:r>
            <a:r>
              <a:rPr lang="en-US" sz="2800" dirty="0">
                <a:solidFill>
                  <a:srgbClr val="000000"/>
                </a:solidFill>
                <a:latin typeface="Times New Roman" panose="02020603050405020304" pitchFamily="18" charset="0"/>
                <a:cs typeface="Times New Roman" panose="02020603050405020304" pitchFamily="18" charset="0"/>
              </a:rPr>
              <a:t>akes place and </a:t>
            </a:r>
            <a:r>
              <a:rPr lang="en-US" sz="2800" dirty="0">
                <a:solidFill>
                  <a:srgbClr val="C00000"/>
                </a:solidFill>
                <a:latin typeface="Times New Roman" panose="02020603050405020304" pitchFamily="18" charset="0"/>
                <a:cs typeface="Times New Roman" panose="02020603050405020304" pitchFamily="18" charset="0"/>
              </a:rPr>
              <a:t>an aldehyde or a ketone </a:t>
            </a:r>
            <a:r>
              <a:rPr lang="en-US" sz="2800" dirty="0" smtClean="0">
                <a:solidFill>
                  <a:srgbClr val="000000"/>
                </a:solidFill>
                <a:latin typeface="Times New Roman" panose="02020603050405020304" pitchFamily="18" charset="0"/>
                <a:cs typeface="Times New Roman" panose="02020603050405020304" pitchFamily="18" charset="0"/>
              </a:rPr>
              <a:t>is formed respectively.</a:t>
            </a:r>
          </a:p>
          <a:p>
            <a:endParaRPr lang="en-US" sz="2800" dirty="0">
              <a:solidFill>
                <a:srgbClr val="000000"/>
              </a:solidFill>
              <a:latin typeface="Times New Roman" panose="02020603050405020304" pitchFamily="18" charset="0"/>
              <a:cs typeface="Times New Roman" panose="02020603050405020304" pitchFamily="18" charset="0"/>
            </a:endParaRPr>
          </a:p>
          <a:p>
            <a:endParaRPr lang="en-US" sz="2800" dirty="0" smtClean="0">
              <a:solidFill>
                <a:srgbClr val="000000"/>
              </a:solidFill>
              <a:latin typeface="Times New Roman" panose="02020603050405020304" pitchFamily="18" charset="0"/>
              <a:cs typeface="Times New Roman" panose="02020603050405020304" pitchFamily="18" charset="0"/>
            </a:endParaRPr>
          </a:p>
          <a:p>
            <a:endParaRPr lang="en-US" sz="2800" dirty="0">
              <a:solidFill>
                <a:srgbClr val="000000"/>
              </a:solidFill>
              <a:latin typeface="Times New Roman" panose="02020603050405020304" pitchFamily="18" charset="0"/>
              <a:cs typeface="Times New Roman" panose="02020603050405020304" pitchFamily="18" charset="0"/>
            </a:endParaRPr>
          </a:p>
          <a:p>
            <a:endParaRPr lang="en-US" sz="2800" dirty="0" smtClean="0">
              <a:solidFill>
                <a:srgbClr val="000000"/>
              </a:solidFill>
              <a:latin typeface="Times New Roman" panose="02020603050405020304" pitchFamily="18" charset="0"/>
              <a:cs typeface="Times New Roman" panose="02020603050405020304" pitchFamily="18" charset="0"/>
            </a:endParaRPr>
          </a:p>
          <a:p>
            <a:endParaRPr lang="en-US" sz="2800" dirty="0" smtClean="0">
              <a:solidFill>
                <a:srgbClr val="000000"/>
              </a:solidFill>
              <a:latin typeface="Times New Roman" panose="02020603050405020304" pitchFamily="18" charset="0"/>
              <a:cs typeface="Times New Roman" panose="02020603050405020304" pitchFamily="18" charset="0"/>
            </a:endParaRPr>
          </a:p>
          <a:p>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a:solidFill>
                  <a:srgbClr val="00B050"/>
                </a:solidFill>
                <a:latin typeface="Times New Roman" panose="02020603050405020304" pitchFamily="18" charset="0"/>
                <a:cs typeface="Times New Roman" panose="02020603050405020304" pitchFamily="18" charset="0"/>
              </a:rPr>
              <a:t>while tertiary alcohols undergo </a:t>
            </a:r>
            <a:r>
              <a:rPr lang="en-US" sz="2800" dirty="0" smtClean="0">
                <a:solidFill>
                  <a:srgbClr val="00B050"/>
                </a:solidFill>
                <a:latin typeface="Times New Roman" panose="02020603050405020304" pitchFamily="18" charset="0"/>
                <a:cs typeface="Times New Roman" panose="02020603050405020304" pitchFamily="18" charset="0"/>
              </a:rPr>
              <a:t>dehydration gives an alkene. </a:t>
            </a:r>
          </a:p>
          <a:p>
            <a:endParaRPr lang="en-US" sz="2800" dirty="0" smtClean="0">
              <a:solidFill>
                <a:srgbClr val="00B050"/>
              </a:solidFill>
              <a:latin typeface="Times New Roman" panose="02020603050405020304" pitchFamily="18" charset="0"/>
              <a:cs typeface="Times New Roman" panose="02020603050405020304" pitchFamily="18" charset="0"/>
            </a:endParaRPr>
          </a:p>
          <a:p>
            <a:endParaRPr lang="en-US" sz="2800" dirty="0">
              <a:solidFill>
                <a:srgbClr val="000000"/>
              </a:solidFill>
              <a:latin typeface="Times New Roman" panose="02020603050405020304" pitchFamily="18" charset="0"/>
              <a:cs typeface="Times New Roman" panose="02020603050405020304" pitchFamily="18" charset="0"/>
            </a:endParaRPr>
          </a:p>
        </p:txBody>
      </p:sp>
      <p:pic>
        <p:nvPicPr>
          <p:cNvPr id="3" name="Picture 2" descr="11.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51683" t="41246" r="25594" b="39529"/>
          <a:stretch/>
        </p:blipFill>
        <p:spPr>
          <a:xfrm>
            <a:off x="3748135" y="1502875"/>
            <a:ext cx="5911913" cy="2097947"/>
          </a:xfrm>
          <a:prstGeom prst="rect">
            <a:avLst/>
          </a:prstGeom>
        </p:spPr>
      </p:pic>
      <p:pic>
        <p:nvPicPr>
          <p:cNvPr id="4" name="Picture 3" descr="11.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52055" t="58823" r="21064" b="23600"/>
          <a:stretch/>
        </p:blipFill>
        <p:spPr>
          <a:xfrm>
            <a:off x="3340730" y="4499572"/>
            <a:ext cx="6690510" cy="1548143"/>
          </a:xfrm>
          <a:prstGeom prst="rect">
            <a:avLst/>
          </a:prstGeom>
        </p:spPr>
      </p:pic>
    </p:spTree>
    <p:extLst>
      <p:ext uri="{BB962C8B-B14F-4D97-AF65-F5344CB8AC3E}">
        <p14:creationId xmlns:p14="http://schemas.microsoft.com/office/powerpoint/2010/main" val="1676300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1630991"/>
          </a:xfrm>
        </p:spPr>
        <p:txBody>
          <a:bodyPr>
            <a:normAutofit fontScale="90000"/>
          </a:bodyPr>
          <a:lstStyle/>
          <a:p>
            <a:r>
              <a:rPr lang="en-US" sz="3600" dirty="0" smtClean="0">
                <a:solidFill>
                  <a:srgbClr val="FF0000"/>
                </a:solidFill>
                <a:latin typeface="Times New Roman" panose="02020603050405020304" pitchFamily="18" charset="0"/>
                <a:cs typeface="Times New Roman" panose="02020603050405020304" pitchFamily="18" charset="0"/>
              </a:rPr>
              <a:t/>
            </a:r>
            <a:br>
              <a:rPr lang="en-US" sz="3600" dirty="0" smtClean="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a:r>
            <a:br>
              <a:rPr lang="en-US" sz="3600" dirty="0">
                <a:solidFill>
                  <a:srgbClr val="FF0000"/>
                </a:solidFill>
                <a:latin typeface="Times New Roman" panose="02020603050405020304" pitchFamily="18" charset="0"/>
                <a:cs typeface="Times New Roman" panose="02020603050405020304" pitchFamily="18" charset="0"/>
              </a:rPr>
            </a:br>
            <a:r>
              <a:rPr lang="en-US" sz="3600" dirty="0" smtClean="0">
                <a:solidFill>
                  <a:srgbClr val="FF0000"/>
                </a:solidFill>
                <a:latin typeface="Times New Roman" panose="02020603050405020304" pitchFamily="18" charset="0"/>
                <a:cs typeface="Times New Roman" panose="02020603050405020304" pitchFamily="18" charset="0"/>
              </a:rPr>
              <a:t>Question:-</a:t>
            </a:r>
            <a:br>
              <a:rPr lang="en-US" sz="3600" dirty="0" smtClean="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a:r>
            <a:br>
              <a:rPr lang="en-US" sz="3600" dirty="0">
                <a:solidFill>
                  <a:srgbClr val="FF0000"/>
                </a:solidFill>
                <a:latin typeface="Times New Roman" panose="02020603050405020304" pitchFamily="18" charset="0"/>
                <a:cs typeface="Times New Roman" panose="02020603050405020304" pitchFamily="18" charset="0"/>
              </a:rPr>
            </a:br>
            <a:r>
              <a:rPr lang="en-US" sz="3600" dirty="0" smtClean="0">
                <a:solidFill>
                  <a:srgbClr val="FF0000"/>
                </a:solidFill>
                <a:latin typeface="Times New Roman" panose="02020603050405020304" pitchFamily="18" charset="0"/>
                <a:cs typeface="Times New Roman" panose="02020603050405020304" pitchFamily="18" charset="0"/>
              </a:rPr>
              <a:t/>
            </a:r>
            <a:br>
              <a:rPr lang="en-US" sz="3600" dirty="0" smtClean="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a:r>
            <a:br>
              <a:rPr lang="en-US" sz="3600" dirty="0">
                <a:solidFill>
                  <a:srgbClr val="FF0000"/>
                </a:solidFill>
                <a:latin typeface="Times New Roman" panose="02020603050405020304" pitchFamily="18" charset="0"/>
                <a:cs typeface="Times New Roman" panose="02020603050405020304" pitchFamily="18" charset="0"/>
              </a:rPr>
            </a:br>
            <a:r>
              <a:rPr lang="en-US" sz="3600" dirty="0" smtClean="0">
                <a:solidFill>
                  <a:srgbClr val="FF0000"/>
                </a:solidFill>
                <a:latin typeface="Times New Roman" panose="02020603050405020304" pitchFamily="18" charset="0"/>
                <a:cs typeface="Times New Roman" panose="02020603050405020304" pitchFamily="18" charset="0"/>
              </a:rPr>
              <a:t/>
            </a:r>
            <a:br>
              <a:rPr lang="en-US" sz="3600" dirty="0" smtClean="0">
                <a:solidFill>
                  <a:srgbClr val="FF0000"/>
                </a:solidFill>
                <a:latin typeface="Times New Roman" panose="02020603050405020304" pitchFamily="18" charset="0"/>
                <a:cs typeface="Times New Roman" panose="02020603050405020304" pitchFamily="18" charset="0"/>
              </a:rPr>
            </a:b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831850" y="3232087"/>
            <a:ext cx="10515600" cy="2857563"/>
          </a:xfrm>
        </p:spPr>
        <p:txBody>
          <a:bodyPr>
            <a:normAutofit/>
          </a:bodyPr>
          <a:lstStyle/>
          <a:p>
            <a:endParaRPr lang="en-US" sz="3200" dirty="0" smtClean="0">
              <a:solidFill>
                <a:srgbClr val="FF0000"/>
              </a:solidFill>
              <a:latin typeface="Times New Roman" panose="02020603050405020304" pitchFamily="18" charset="0"/>
              <a:cs typeface="Times New Roman" panose="02020603050405020304" pitchFamily="18" charset="0"/>
            </a:endParaRPr>
          </a:p>
          <a:p>
            <a:r>
              <a:rPr lang="en-US" sz="3200" dirty="0" smtClean="0">
                <a:solidFill>
                  <a:srgbClr val="FF0000"/>
                </a:solidFill>
                <a:latin typeface="Times New Roman" panose="02020603050405020304" pitchFamily="18" charset="0"/>
                <a:cs typeface="Times New Roman" panose="02020603050405020304" pitchFamily="18" charset="0"/>
              </a:rPr>
              <a:t>Question</a:t>
            </a:r>
            <a:r>
              <a:rPr lang="en-US" sz="3200" dirty="0">
                <a:solidFill>
                  <a:srgbClr val="FF0000"/>
                </a:solidFill>
                <a:latin typeface="Times New Roman" panose="02020603050405020304" pitchFamily="18" charset="0"/>
                <a:cs typeface="Times New Roman" panose="02020603050405020304" pitchFamily="18" charset="0"/>
              </a:rPr>
              <a:t>:-</a:t>
            </a:r>
            <a:br>
              <a:rPr lang="en-US" sz="3200" dirty="0">
                <a:solidFill>
                  <a:srgbClr val="FF0000"/>
                </a:solidFill>
                <a:latin typeface="Times New Roman" panose="02020603050405020304" pitchFamily="18" charset="0"/>
                <a:cs typeface="Times New Roman" panose="02020603050405020304" pitchFamily="18" charset="0"/>
              </a:rPr>
            </a:br>
            <a:endParaRPr lang="en-US" sz="3200" dirty="0"/>
          </a:p>
        </p:txBody>
      </p:sp>
      <p:pic>
        <p:nvPicPr>
          <p:cNvPr id="5" name="Picture 4" descr="11.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17227" t="38087" r="33837" b="52026"/>
          <a:stretch/>
        </p:blipFill>
        <p:spPr>
          <a:xfrm>
            <a:off x="2250260" y="1140737"/>
            <a:ext cx="8948876" cy="1828799"/>
          </a:xfrm>
          <a:prstGeom prst="rect">
            <a:avLst/>
          </a:prstGeom>
        </p:spPr>
      </p:pic>
      <p:pic>
        <p:nvPicPr>
          <p:cNvPr id="6" name="Picture 5" descr="11.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17301" t="47563" r="40891" b="44335"/>
          <a:stretch/>
        </p:blipFill>
        <p:spPr>
          <a:xfrm>
            <a:off x="2109457" y="4390931"/>
            <a:ext cx="9675862" cy="1698718"/>
          </a:xfrm>
          <a:prstGeom prst="rect">
            <a:avLst/>
          </a:prstGeom>
        </p:spPr>
      </p:pic>
    </p:spTree>
    <p:extLst>
      <p:ext uri="{BB962C8B-B14F-4D97-AF65-F5344CB8AC3E}">
        <p14:creationId xmlns:p14="http://schemas.microsoft.com/office/powerpoint/2010/main" val="11167418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7941" y="488887"/>
            <a:ext cx="11298724" cy="6740307"/>
          </a:xfrm>
          <a:prstGeom prst="rect">
            <a:avLst/>
          </a:prstGeom>
        </p:spPr>
        <p:txBody>
          <a:bodyPr wrap="square">
            <a:spAutoFit/>
          </a:bodyPr>
          <a:lstStyle/>
          <a:p>
            <a:r>
              <a:rPr lang="en-US" sz="3600" dirty="0">
                <a:solidFill>
                  <a:srgbClr val="C00000"/>
                </a:solidFill>
                <a:latin typeface="Times New Roman" panose="02020603050405020304" pitchFamily="18" charset="0"/>
                <a:cs typeface="Times New Roman" panose="02020603050405020304" pitchFamily="18" charset="0"/>
              </a:rPr>
              <a:t>Biological oxidation of methanol and ethanol in the body produces the </a:t>
            </a:r>
            <a:r>
              <a:rPr lang="en-US" sz="3600" dirty="0" smtClean="0">
                <a:solidFill>
                  <a:srgbClr val="C00000"/>
                </a:solidFill>
                <a:latin typeface="Times New Roman" panose="02020603050405020304" pitchFamily="18" charset="0"/>
                <a:cs typeface="Times New Roman" panose="02020603050405020304" pitchFamily="18" charset="0"/>
              </a:rPr>
              <a:t>corresponding aldehyde </a:t>
            </a:r>
            <a:r>
              <a:rPr lang="en-US" sz="3600" dirty="0">
                <a:solidFill>
                  <a:srgbClr val="C00000"/>
                </a:solidFill>
                <a:latin typeface="Times New Roman" panose="02020603050405020304" pitchFamily="18" charset="0"/>
                <a:cs typeface="Times New Roman" panose="02020603050405020304" pitchFamily="18" charset="0"/>
              </a:rPr>
              <a:t>followed by the acid. </a:t>
            </a:r>
            <a:r>
              <a:rPr lang="en-US" sz="3600" dirty="0">
                <a:solidFill>
                  <a:srgbClr val="00B0F0"/>
                </a:solidFill>
                <a:latin typeface="Times New Roman" panose="02020603050405020304" pitchFamily="18" charset="0"/>
                <a:cs typeface="Times New Roman" panose="02020603050405020304" pitchFamily="18" charset="0"/>
              </a:rPr>
              <a:t>At times </a:t>
            </a:r>
            <a:r>
              <a:rPr lang="en-US" sz="3600" dirty="0" smtClean="0">
                <a:solidFill>
                  <a:srgbClr val="00B0F0"/>
                </a:solidFill>
                <a:latin typeface="Times New Roman" panose="02020603050405020304" pitchFamily="18" charset="0"/>
                <a:cs typeface="Times New Roman" panose="02020603050405020304" pitchFamily="18" charset="0"/>
              </a:rPr>
              <a:t>the alcoholics</a:t>
            </a:r>
            <a:r>
              <a:rPr lang="en-US" sz="3600" dirty="0">
                <a:solidFill>
                  <a:srgbClr val="00B0F0"/>
                </a:solidFill>
                <a:latin typeface="Times New Roman" panose="02020603050405020304" pitchFamily="18" charset="0"/>
                <a:cs typeface="Times New Roman" panose="02020603050405020304" pitchFamily="18" charset="0"/>
              </a:rPr>
              <a:t>, by mistake, drink </a:t>
            </a:r>
            <a:r>
              <a:rPr lang="en-US" sz="3600" dirty="0" smtClean="0">
                <a:solidFill>
                  <a:srgbClr val="00B0F0"/>
                </a:solidFill>
                <a:latin typeface="Times New Roman" panose="02020603050405020304" pitchFamily="18" charset="0"/>
                <a:cs typeface="Times New Roman" panose="02020603050405020304" pitchFamily="18" charset="0"/>
              </a:rPr>
              <a:t>ethanol, mixed </a:t>
            </a:r>
            <a:r>
              <a:rPr lang="en-US" sz="3600" dirty="0">
                <a:solidFill>
                  <a:srgbClr val="00B0F0"/>
                </a:solidFill>
                <a:latin typeface="Times New Roman" panose="02020603050405020304" pitchFamily="18" charset="0"/>
                <a:cs typeface="Times New Roman" panose="02020603050405020304" pitchFamily="18" charset="0"/>
              </a:rPr>
              <a:t>with methanol also called denatured alcohol</a:t>
            </a:r>
            <a:r>
              <a:rPr lang="en-US" sz="3600" dirty="0" smtClean="0">
                <a:solidFill>
                  <a:srgbClr val="00B0F0"/>
                </a:solidFill>
                <a:latin typeface="Times New Roman" panose="02020603050405020304" pitchFamily="18" charset="0"/>
                <a:cs typeface="Times New Roman" panose="02020603050405020304" pitchFamily="18" charset="0"/>
              </a:rPr>
              <a:t>.</a:t>
            </a:r>
          </a:p>
          <a:p>
            <a:r>
              <a:rPr lang="en-US" sz="3600" dirty="0" smtClean="0">
                <a:solidFill>
                  <a:srgbClr val="00B0F0"/>
                </a:solidFill>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In the body, methanol is </a:t>
            </a:r>
            <a:r>
              <a:rPr lang="en-US" sz="3600" dirty="0" smtClean="0">
                <a:solidFill>
                  <a:srgbClr val="FF0000"/>
                </a:solidFill>
                <a:latin typeface="Times New Roman" panose="02020603050405020304" pitchFamily="18" charset="0"/>
                <a:cs typeface="Times New Roman" panose="02020603050405020304" pitchFamily="18" charset="0"/>
              </a:rPr>
              <a:t>oxidized first </a:t>
            </a:r>
            <a:r>
              <a:rPr lang="en-US" sz="3600" dirty="0">
                <a:solidFill>
                  <a:srgbClr val="FF0000"/>
                </a:solidFill>
                <a:latin typeface="Times New Roman" panose="02020603050405020304" pitchFamily="18" charset="0"/>
                <a:cs typeface="Times New Roman" panose="02020603050405020304" pitchFamily="18" charset="0"/>
              </a:rPr>
              <a:t>to </a:t>
            </a:r>
            <a:r>
              <a:rPr lang="en-US" sz="3600" dirty="0" err="1">
                <a:solidFill>
                  <a:srgbClr val="FF0000"/>
                </a:solidFill>
                <a:latin typeface="Times New Roman" panose="02020603050405020304" pitchFamily="18" charset="0"/>
                <a:cs typeface="Times New Roman" panose="02020603050405020304" pitchFamily="18" charset="0"/>
              </a:rPr>
              <a:t>methanal</a:t>
            </a:r>
            <a:r>
              <a:rPr lang="en-US" sz="3600" dirty="0">
                <a:solidFill>
                  <a:srgbClr val="FF0000"/>
                </a:solidFill>
                <a:latin typeface="Times New Roman" panose="02020603050405020304" pitchFamily="18" charset="0"/>
                <a:cs typeface="Times New Roman" panose="02020603050405020304" pitchFamily="18" charset="0"/>
              </a:rPr>
              <a:t> and then to </a:t>
            </a:r>
            <a:r>
              <a:rPr lang="en-US" sz="3600" dirty="0" err="1">
                <a:solidFill>
                  <a:srgbClr val="FF0000"/>
                </a:solidFill>
                <a:latin typeface="Times New Roman" panose="02020603050405020304" pitchFamily="18" charset="0"/>
                <a:cs typeface="Times New Roman" panose="02020603050405020304" pitchFamily="18" charset="0"/>
              </a:rPr>
              <a:t>methanoic</a:t>
            </a:r>
            <a:r>
              <a:rPr lang="en-US" sz="3600" dirty="0">
                <a:solidFill>
                  <a:srgbClr val="FF0000"/>
                </a:solidFill>
                <a:latin typeface="Times New Roman" panose="02020603050405020304" pitchFamily="18" charset="0"/>
                <a:cs typeface="Times New Roman" panose="02020603050405020304" pitchFamily="18" charset="0"/>
              </a:rPr>
              <a:t> acid, which may cause blindness </a:t>
            </a:r>
            <a:r>
              <a:rPr lang="en-US" sz="3600" dirty="0" smtClean="0">
                <a:solidFill>
                  <a:srgbClr val="FF0000"/>
                </a:solidFill>
                <a:latin typeface="Times New Roman" panose="02020603050405020304" pitchFamily="18" charset="0"/>
                <a:cs typeface="Times New Roman" panose="02020603050405020304" pitchFamily="18" charset="0"/>
              </a:rPr>
              <a:t>and death</a:t>
            </a:r>
            <a:r>
              <a:rPr lang="en-US" sz="3600" dirty="0">
                <a:solidFill>
                  <a:srgbClr val="FF0000"/>
                </a:solidFill>
                <a:latin typeface="Times New Roman" panose="02020603050405020304" pitchFamily="18" charset="0"/>
                <a:cs typeface="Times New Roman" panose="02020603050405020304" pitchFamily="18" charset="0"/>
              </a:rPr>
              <a:t>. </a:t>
            </a:r>
            <a:endParaRPr lang="en-US" sz="3600" dirty="0" smtClean="0">
              <a:solidFill>
                <a:srgbClr val="FF0000"/>
              </a:solidFill>
              <a:latin typeface="Times New Roman" panose="02020603050405020304" pitchFamily="18" charset="0"/>
              <a:cs typeface="Times New Roman" panose="02020603050405020304" pitchFamily="18" charset="0"/>
            </a:endParaRPr>
          </a:p>
          <a:p>
            <a:r>
              <a:rPr lang="en-US" sz="3600" dirty="0" smtClean="0">
                <a:solidFill>
                  <a:srgbClr val="000000"/>
                </a:solidFill>
                <a:latin typeface="Times New Roman" panose="02020603050405020304" pitchFamily="18" charset="0"/>
                <a:cs typeface="Times New Roman" panose="02020603050405020304" pitchFamily="18" charset="0"/>
              </a:rPr>
              <a:t>A </a:t>
            </a:r>
            <a:r>
              <a:rPr lang="en-US" sz="3600" dirty="0">
                <a:solidFill>
                  <a:srgbClr val="000000"/>
                </a:solidFill>
                <a:latin typeface="Times New Roman" panose="02020603050405020304" pitchFamily="18" charset="0"/>
                <a:cs typeface="Times New Roman" panose="02020603050405020304" pitchFamily="18" charset="0"/>
              </a:rPr>
              <a:t>methanol poisoned patient is treated by giving intravenous infusions </a:t>
            </a:r>
            <a:r>
              <a:rPr lang="en-US" sz="3600" dirty="0" smtClean="0">
                <a:solidFill>
                  <a:srgbClr val="000000"/>
                </a:solidFill>
                <a:latin typeface="Times New Roman" panose="02020603050405020304" pitchFamily="18" charset="0"/>
                <a:cs typeface="Times New Roman" panose="02020603050405020304" pitchFamily="18" charset="0"/>
              </a:rPr>
              <a:t>of diluted </a:t>
            </a:r>
            <a:r>
              <a:rPr lang="en-US" sz="3600" dirty="0">
                <a:solidFill>
                  <a:srgbClr val="000000"/>
                </a:solidFill>
                <a:latin typeface="Times New Roman" panose="02020603050405020304" pitchFamily="18" charset="0"/>
                <a:cs typeface="Times New Roman" panose="02020603050405020304" pitchFamily="18" charset="0"/>
              </a:rPr>
              <a:t>ethanol. </a:t>
            </a:r>
            <a:endParaRPr lang="en-US" sz="3600" dirty="0" smtClean="0">
              <a:solidFill>
                <a:srgbClr val="000000"/>
              </a:solidFill>
              <a:latin typeface="Times New Roman" panose="02020603050405020304" pitchFamily="18" charset="0"/>
              <a:cs typeface="Times New Roman" panose="02020603050405020304" pitchFamily="18" charset="0"/>
            </a:endParaRPr>
          </a:p>
          <a:p>
            <a:r>
              <a:rPr lang="en-US" sz="3600" dirty="0" smtClean="0">
                <a:solidFill>
                  <a:srgbClr val="00B050"/>
                </a:solidFill>
                <a:latin typeface="Times New Roman" panose="02020603050405020304" pitchFamily="18" charset="0"/>
                <a:cs typeface="Times New Roman" panose="02020603050405020304" pitchFamily="18" charset="0"/>
              </a:rPr>
              <a:t>The </a:t>
            </a:r>
            <a:r>
              <a:rPr lang="en-US" sz="3600" dirty="0">
                <a:solidFill>
                  <a:srgbClr val="00B050"/>
                </a:solidFill>
                <a:latin typeface="Times New Roman" panose="02020603050405020304" pitchFamily="18" charset="0"/>
                <a:cs typeface="Times New Roman" panose="02020603050405020304" pitchFamily="18" charset="0"/>
              </a:rPr>
              <a:t>enzyme responsible for oxidation of aldehyde (HCHO) to </a:t>
            </a:r>
            <a:r>
              <a:rPr lang="en-US" sz="3600" dirty="0" smtClean="0">
                <a:solidFill>
                  <a:srgbClr val="00B050"/>
                </a:solidFill>
                <a:latin typeface="Times New Roman" panose="02020603050405020304" pitchFamily="18" charset="0"/>
                <a:cs typeface="Times New Roman" panose="02020603050405020304" pitchFamily="18" charset="0"/>
              </a:rPr>
              <a:t>acid is </a:t>
            </a:r>
            <a:r>
              <a:rPr lang="en-US" sz="3600" dirty="0">
                <a:solidFill>
                  <a:srgbClr val="00B050"/>
                </a:solidFill>
                <a:latin typeface="Times New Roman" panose="02020603050405020304" pitchFamily="18" charset="0"/>
                <a:cs typeface="Times New Roman" panose="02020603050405020304" pitchFamily="18" charset="0"/>
              </a:rPr>
              <a:t>swamped allowing time for kidneys to excrete methanol.</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22848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17283"/>
            <a:ext cx="10515600" cy="525101"/>
          </a:xfrm>
        </p:spPr>
        <p:txBody>
          <a:bodyPr>
            <a:normAutofit fontScale="90000"/>
          </a:bodyPr>
          <a:lstStyle/>
          <a:p>
            <a:pPr algn="ctr"/>
            <a:r>
              <a:rPr lang="en-US" sz="3200" dirty="0" smtClean="0">
                <a:solidFill>
                  <a:srgbClr val="FF0000"/>
                </a:solidFill>
                <a:latin typeface="Times New Roman" panose="02020603050405020304" pitchFamily="18" charset="0"/>
                <a:cs typeface="Times New Roman" panose="02020603050405020304" pitchFamily="18" charset="0"/>
              </a:rPr>
              <a:t>Some Commercially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Important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Alcohols</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398351" y="1095470"/>
            <a:ext cx="11362099" cy="4994180"/>
          </a:xfrm>
        </p:spPr>
        <p:txBody>
          <a:bodyPr/>
          <a:lstStyle/>
          <a:p>
            <a:r>
              <a:rPr lang="en-US" dirty="0">
                <a:solidFill>
                  <a:srgbClr val="00B050"/>
                </a:solidFill>
                <a:latin typeface="Times New Roman" panose="02020603050405020304" pitchFamily="18" charset="0"/>
                <a:cs typeface="Times New Roman" panose="02020603050405020304" pitchFamily="18" charset="0"/>
              </a:rPr>
              <a:t>Methanol and ethanol are among the two commercially </a:t>
            </a:r>
            <a:r>
              <a:rPr lang="en-US" dirty="0" smtClean="0">
                <a:solidFill>
                  <a:srgbClr val="00B050"/>
                </a:solidFill>
                <a:latin typeface="Times New Roman" panose="02020603050405020304" pitchFamily="18" charset="0"/>
                <a:cs typeface="Times New Roman" panose="02020603050405020304" pitchFamily="18" charset="0"/>
              </a:rPr>
              <a:t>important alcohols.</a:t>
            </a:r>
            <a:r>
              <a:rPr lang="en-US" dirty="0">
                <a:latin typeface="Times New Roman" panose="02020603050405020304" pitchFamily="18" charset="0"/>
                <a:cs typeface="Times New Roman" panose="02020603050405020304" pitchFamily="18" charset="0"/>
              </a:rPr>
              <a:t> 1. </a:t>
            </a:r>
            <a:endParaRPr lang="en-US" b="1" dirty="0">
              <a:solidFill>
                <a:srgbClr val="FF0000"/>
              </a:solidFill>
              <a:latin typeface="Times New Roman" panose="02020603050405020304" pitchFamily="18" charset="0"/>
              <a:cs typeface="Times New Roman" panose="02020603050405020304" pitchFamily="18" charset="0"/>
            </a:endParaRPr>
          </a:p>
          <a:p>
            <a:r>
              <a:rPr lang="en-US" sz="3600" b="1" dirty="0" smtClean="0">
                <a:solidFill>
                  <a:srgbClr val="FF0000"/>
                </a:solidFill>
                <a:latin typeface="Times New Roman" panose="02020603050405020304" pitchFamily="18" charset="0"/>
                <a:cs typeface="Times New Roman" panose="02020603050405020304" pitchFamily="18" charset="0"/>
              </a:rPr>
              <a:t>Methanol:-</a:t>
            </a:r>
            <a:endParaRPr lang="en-US" sz="3600" b="1" dirty="0">
              <a:solidFill>
                <a:srgbClr val="FF0000"/>
              </a:solidFill>
              <a:latin typeface="Times New Roman" panose="02020603050405020304" pitchFamily="18" charset="0"/>
              <a:cs typeface="Times New Roman" panose="02020603050405020304" pitchFamily="18" charset="0"/>
            </a:endParaRPr>
          </a:p>
          <a:p>
            <a:r>
              <a:rPr lang="en-US" sz="3600" dirty="0">
                <a:solidFill>
                  <a:schemeClr val="tx1"/>
                </a:solidFill>
                <a:latin typeface="Times New Roman" panose="02020603050405020304" pitchFamily="18" charset="0"/>
                <a:cs typeface="Times New Roman" panose="02020603050405020304" pitchFamily="18" charset="0"/>
              </a:rPr>
              <a:t>Methanol, </a:t>
            </a:r>
            <a:r>
              <a:rPr lang="en-US" sz="3600" dirty="0">
                <a:solidFill>
                  <a:srgbClr val="7030A0"/>
                </a:solidFill>
                <a:latin typeface="Times New Roman" panose="02020603050405020304" pitchFamily="18" charset="0"/>
                <a:cs typeface="Times New Roman" panose="02020603050405020304" pitchFamily="18" charset="0"/>
              </a:rPr>
              <a:t>CH</a:t>
            </a:r>
            <a:r>
              <a:rPr lang="en-US" sz="3600" baseline="-25000" dirty="0">
                <a:solidFill>
                  <a:srgbClr val="7030A0"/>
                </a:solidFill>
                <a:latin typeface="Times New Roman" panose="02020603050405020304" pitchFamily="18" charset="0"/>
                <a:cs typeface="Times New Roman" panose="02020603050405020304" pitchFamily="18" charset="0"/>
              </a:rPr>
              <a:t>3</a:t>
            </a:r>
            <a:r>
              <a:rPr lang="en-US" sz="3600" dirty="0">
                <a:solidFill>
                  <a:srgbClr val="7030A0"/>
                </a:solidFill>
                <a:latin typeface="Times New Roman" panose="02020603050405020304" pitchFamily="18" charset="0"/>
                <a:cs typeface="Times New Roman" panose="02020603050405020304" pitchFamily="18" charset="0"/>
              </a:rPr>
              <a:t>OH</a:t>
            </a:r>
            <a:r>
              <a:rPr lang="en-US" sz="3600" dirty="0">
                <a:solidFill>
                  <a:schemeClr val="tx1"/>
                </a:solidFill>
                <a:latin typeface="Times New Roman" panose="02020603050405020304" pitchFamily="18" charset="0"/>
                <a:cs typeface="Times New Roman" panose="02020603050405020304" pitchFamily="18" charset="0"/>
              </a:rPr>
              <a:t>, also known as ‘</a:t>
            </a:r>
            <a:r>
              <a:rPr lang="en-US" sz="3600" dirty="0">
                <a:solidFill>
                  <a:srgbClr val="0070C0"/>
                </a:solidFill>
                <a:latin typeface="Times New Roman" panose="02020603050405020304" pitchFamily="18" charset="0"/>
                <a:cs typeface="Times New Roman" panose="02020603050405020304" pitchFamily="18" charset="0"/>
              </a:rPr>
              <a:t>wood spirit</a:t>
            </a:r>
            <a:r>
              <a:rPr lang="en-US" sz="3600" dirty="0">
                <a:solidFill>
                  <a:schemeClr val="tx1"/>
                </a:solidFill>
                <a:latin typeface="Times New Roman" panose="02020603050405020304" pitchFamily="18" charset="0"/>
                <a:cs typeface="Times New Roman" panose="02020603050405020304" pitchFamily="18" charset="0"/>
              </a:rPr>
              <a:t>’, was produced </a:t>
            </a:r>
            <a:r>
              <a:rPr lang="en-US" sz="3600" dirty="0" smtClean="0">
                <a:solidFill>
                  <a:schemeClr val="tx1"/>
                </a:solidFill>
                <a:latin typeface="Times New Roman" panose="02020603050405020304" pitchFamily="18" charset="0"/>
                <a:cs typeface="Times New Roman" panose="02020603050405020304" pitchFamily="18" charset="0"/>
              </a:rPr>
              <a:t>by destructive </a:t>
            </a:r>
            <a:r>
              <a:rPr lang="en-US" sz="3600" dirty="0">
                <a:solidFill>
                  <a:schemeClr val="tx1"/>
                </a:solidFill>
                <a:latin typeface="Times New Roman" panose="02020603050405020304" pitchFamily="18" charset="0"/>
                <a:cs typeface="Times New Roman" panose="02020603050405020304" pitchFamily="18" charset="0"/>
              </a:rPr>
              <a:t>distillation of wood. </a:t>
            </a:r>
            <a:endParaRPr lang="en-US" sz="3600" dirty="0" smtClean="0">
              <a:solidFill>
                <a:schemeClr val="tx1"/>
              </a:solidFill>
              <a:latin typeface="Times New Roman" panose="02020603050405020304" pitchFamily="18" charset="0"/>
              <a:cs typeface="Times New Roman" panose="02020603050405020304" pitchFamily="18" charset="0"/>
            </a:endParaRPr>
          </a:p>
          <a:p>
            <a:r>
              <a:rPr lang="en-US" sz="3600" dirty="0" smtClean="0">
                <a:solidFill>
                  <a:schemeClr val="tx1"/>
                </a:solidFill>
                <a:latin typeface="Times New Roman" panose="02020603050405020304" pitchFamily="18" charset="0"/>
                <a:cs typeface="Times New Roman" panose="02020603050405020304" pitchFamily="18" charset="0"/>
              </a:rPr>
              <a:t>Methanol is produced </a:t>
            </a:r>
            <a:r>
              <a:rPr lang="en-US" sz="3600" dirty="0">
                <a:solidFill>
                  <a:schemeClr val="tx1"/>
                </a:solidFill>
                <a:latin typeface="Times New Roman" panose="02020603050405020304" pitchFamily="18" charset="0"/>
                <a:cs typeface="Times New Roman" panose="02020603050405020304" pitchFamily="18" charset="0"/>
              </a:rPr>
              <a:t>by catalytic hydrogenation of </a:t>
            </a:r>
            <a:r>
              <a:rPr lang="en-US" sz="3600" dirty="0">
                <a:solidFill>
                  <a:srgbClr val="FF0000"/>
                </a:solidFill>
                <a:latin typeface="Times New Roman" panose="02020603050405020304" pitchFamily="18" charset="0"/>
                <a:cs typeface="Times New Roman" panose="02020603050405020304" pitchFamily="18" charset="0"/>
              </a:rPr>
              <a:t>carbon monoxide </a:t>
            </a:r>
            <a:r>
              <a:rPr lang="en-US" sz="3600" dirty="0">
                <a:solidFill>
                  <a:schemeClr val="tx1"/>
                </a:solidFill>
                <a:latin typeface="Times New Roman" panose="02020603050405020304" pitchFamily="18" charset="0"/>
                <a:cs typeface="Times New Roman" panose="02020603050405020304" pitchFamily="18" charset="0"/>
              </a:rPr>
              <a:t>at </a:t>
            </a:r>
            <a:r>
              <a:rPr lang="en-US" sz="3600" dirty="0" smtClean="0">
                <a:solidFill>
                  <a:schemeClr val="tx1"/>
                </a:solidFill>
                <a:latin typeface="Times New Roman" panose="02020603050405020304" pitchFamily="18" charset="0"/>
                <a:cs typeface="Times New Roman" panose="02020603050405020304" pitchFamily="18" charset="0"/>
              </a:rPr>
              <a:t>high pressure </a:t>
            </a:r>
            <a:r>
              <a:rPr lang="en-US" sz="3600" dirty="0">
                <a:solidFill>
                  <a:schemeClr val="tx1"/>
                </a:solidFill>
                <a:latin typeface="Times New Roman" panose="02020603050405020304" pitchFamily="18" charset="0"/>
                <a:cs typeface="Times New Roman" panose="02020603050405020304" pitchFamily="18" charset="0"/>
              </a:rPr>
              <a:t>and temperature and in the presence of </a:t>
            </a:r>
            <a:r>
              <a:rPr lang="en-US" sz="3600" dirty="0" err="1">
                <a:solidFill>
                  <a:schemeClr val="tx1"/>
                </a:solidFill>
                <a:latin typeface="Times New Roman" panose="02020603050405020304" pitchFamily="18" charset="0"/>
                <a:cs typeface="Times New Roman" panose="02020603050405020304" pitchFamily="18" charset="0"/>
              </a:rPr>
              <a:t>ZnO</a:t>
            </a:r>
            <a:r>
              <a:rPr lang="en-US" sz="3600" dirty="0">
                <a:solidFill>
                  <a:schemeClr val="tx1"/>
                </a:solidFill>
                <a:latin typeface="Times New Roman" panose="02020603050405020304" pitchFamily="18" charset="0"/>
                <a:cs typeface="Times New Roman" panose="02020603050405020304" pitchFamily="18" charset="0"/>
              </a:rPr>
              <a:t> – </a:t>
            </a:r>
            <a:r>
              <a:rPr lang="en-US" sz="3600" dirty="0" smtClean="0">
                <a:solidFill>
                  <a:schemeClr val="tx1"/>
                </a:solidFill>
                <a:latin typeface="Times New Roman" panose="02020603050405020304" pitchFamily="18" charset="0"/>
                <a:cs typeface="Times New Roman" panose="02020603050405020304" pitchFamily="18" charset="0"/>
              </a:rPr>
              <a:t>Cr</a:t>
            </a:r>
            <a:r>
              <a:rPr lang="en-US" sz="3600" baseline="-25000" dirty="0" smtClean="0">
                <a:solidFill>
                  <a:schemeClr val="tx1"/>
                </a:solidFill>
                <a:latin typeface="Times New Roman" panose="02020603050405020304" pitchFamily="18" charset="0"/>
                <a:cs typeface="Times New Roman" panose="02020603050405020304" pitchFamily="18" charset="0"/>
              </a:rPr>
              <a:t>2</a:t>
            </a:r>
            <a:r>
              <a:rPr lang="en-US" sz="3600" dirty="0" smtClean="0">
                <a:solidFill>
                  <a:schemeClr val="tx1"/>
                </a:solidFill>
                <a:latin typeface="Times New Roman" panose="02020603050405020304" pitchFamily="18" charset="0"/>
                <a:cs typeface="Times New Roman" panose="02020603050405020304" pitchFamily="18" charset="0"/>
              </a:rPr>
              <a:t>O</a:t>
            </a:r>
            <a:r>
              <a:rPr lang="en-US" sz="3600" baseline="-25000" dirty="0" smtClean="0">
                <a:solidFill>
                  <a:schemeClr val="tx1"/>
                </a:solidFill>
                <a:latin typeface="Times New Roman" panose="02020603050405020304" pitchFamily="18" charset="0"/>
                <a:cs typeface="Times New Roman" panose="02020603050405020304" pitchFamily="18" charset="0"/>
              </a:rPr>
              <a:t>3</a:t>
            </a:r>
            <a:r>
              <a:rPr lang="en-US" sz="3600" dirty="0" smtClean="0">
                <a:solidFill>
                  <a:schemeClr val="tx1"/>
                </a:solidFill>
                <a:latin typeface="Times New Roman" panose="02020603050405020304" pitchFamily="18" charset="0"/>
                <a:cs typeface="Times New Roman" panose="02020603050405020304" pitchFamily="18" charset="0"/>
              </a:rPr>
              <a:t> catalyst.</a:t>
            </a:r>
          </a:p>
          <a:p>
            <a:endParaRPr lang="en-US" sz="3600" dirty="0">
              <a:solidFill>
                <a:schemeClr val="tx1"/>
              </a:solidFill>
              <a:latin typeface="Times New Roman" panose="02020603050405020304" pitchFamily="18" charset="0"/>
              <a:cs typeface="Times New Roman" panose="02020603050405020304" pitchFamily="18" charset="0"/>
            </a:endParaRPr>
          </a:p>
        </p:txBody>
      </p:sp>
      <p:pic>
        <p:nvPicPr>
          <p:cNvPr id="4" name="Picture 3" descr="11.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31188" t="63766" r="40965" b="26622"/>
          <a:stretch/>
        </p:blipFill>
        <p:spPr>
          <a:xfrm>
            <a:off x="2471596" y="4934139"/>
            <a:ext cx="7369521" cy="1086415"/>
          </a:xfrm>
          <a:prstGeom prst="rect">
            <a:avLst/>
          </a:prstGeom>
        </p:spPr>
      </p:pic>
    </p:spTree>
    <p:extLst>
      <p:ext uri="{BB962C8B-B14F-4D97-AF65-F5344CB8AC3E}">
        <p14:creationId xmlns:p14="http://schemas.microsoft.com/office/powerpoint/2010/main" val="5112892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512" y="986828"/>
            <a:ext cx="11525061" cy="4647426"/>
          </a:xfrm>
          <a:prstGeom prst="rect">
            <a:avLst/>
          </a:prstGeom>
        </p:spPr>
        <p:txBody>
          <a:bodyPr wrap="square">
            <a:spAutoFit/>
          </a:bodyPr>
          <a:lstStyle/>
          <a:p>
            <a:r>
              <a:rPr lang="en-US" sz="4400" dirty="0">
                <a:solidFill>
                  <a:srgbClr val="FF0000"/>
                </a:solidFill>
                <a:latin typeface="Times New Roman" panose="02020603050405020304" pitchFamily="18" charset="0"/>
                <a:cs typeface="Times New Roman" panose="02020603050405020304" pitchFamily="18" charset="0"/>
              </a:rPr>
              <a:t>Methanol is a </a:t>
            </a:r>
            <a:r>
              <a:rPr lang="en-US" sz="4400" dirty="0" err="1">
                <a:solidFill>
                  <a:srgbClr val="FF0000"/>
                </a:solidFill>
                <a:latin typeface="Times New Roman" panose="02020603050405020304" pitchFamily="18" charset="0"/>
                <a:cs typeface="Times New Roman" panose="02020603050405020304" pitchFamily="18" charset="0"/>
              </a:rPr>
              <a:t>colourless</a:t>
            </a:r>
            <a:r>
              <a:rPr lang="en-US" sz="4400" dirty="0">
                <a:solidFill>
                  <a:srgbClr val="FF0000"/>
                </a:solidFill>
                <a:latin typeface="Times New Roman" panose="02020603050405020304" pitchFamily="18" charset="0"/>
                <a:cs typeface="Times New Roman" panose="02020603050405020304" pitchFamily="18" charset="0"/>
              </a:rPr>
              <a:t> liquid and boils at 337 K</a:t>
            </a:r>
            <a:r>
              <a:rPr lang="en-US" sz="4400" dirty="0" smtClean="0">
                <a:solidFill>
                  <a:srgbClr val="FF0000"/>
                </a:solidFill>
                <a:latin typeface="Times New Roman" panose="02020603050405020304" pitchFamily="18" charset="0"/>
                <a:cs typeface="Times New Roman" panose="02020603050405020304" pitchFamily="18" charset="0"/>
              </a:rPr>
              <a:t>. </a:t>
            </a:r>
          </a:p>
          <a:p>
            <a:r>
              <a:rPr lang="en-US" sz="4400" dirty="0" smtClean="0">
                <a:solidFill>
                  <a:srgbClr val="7030A0"/>
                </a:solidFill>
                <a:latin typeface="Times New Roman" panose="02020603050405020304" pitchFamily="18" charset="0"/>
                <a:cs typeface="Times New Roman" panose="02020603050405020304" pitchFamily="18" charset="0"/>
              </a:rPr>
              <a:t>It </a:t>
            </a:r>
            <a:r>
              <a:rPr lang="en-US" sz="4400" dirty="0">
                <a:solidFill>
                  <a:srgbClr val="7030A0"/>
                </a:solidFill>
                <a:latin typeface="Times New Roman" panose="02020603050405020304" pitchFamily="18" charset="0"/>
                <a:cs typeface="Times New Roman" panose="02020603050405020304" pitchFamily="18" charset="0"/>
              </a:rPr>
              <a:t>is </a:t>
            </a:r>
            <a:r>
              <a:rPr lang="en-US" sz="4400" dirty="0" smtClean="0">
                <a:solidFill>
                  <a:srgbClr val="7030A0"/>
                </a:solidFill>
                <a:latin typeface="Times New Roman" panose="02020603050405020304" pitchFamily="18" charset="0"/>
                <a:cs typeface="Times New Roman" panose="02020603050405020304" pitchFamily="18" charset="0"/>
              </a:rPr>
              <a:t>highly poisonous </a:t>
            </a:r>
            <a:r>
              <a:rPr lang="en-US" sz="4400" dirty="0">
                <a:solidFill>
                  <a:srgbClr val="7030A0"/>
                </a:solidFill>
                <a:latin typeface="Times New Roman" panose="02020603050405020304" pitchFamily="18" charset="0"/>
                <a:cs typeface="Times New Roman" panose="02020603050405020304" pitchFamily="18" charset="0"/>
              </a:rPr>
              <a:t>in nature. </a:t>
            </a:r>
            <a:endParaRPr lang="en-US" sz="4400" dirty="0" smtClean="0">
              <a:solidFill>
                <a:srgbClr val="7030A0"/>
              </a:solidFill>
              <a:latin typeface="Times New Roman" panose="02020603050405020304" pitchFamily="18" charset="0"/>
              <a:cs typeface="Times New Roman" panose="02020603050405020304" pitchFamily="18" charset="0"/>
            </a:endParaRPr>
          </a:p>
          <a:p>
            <a:r>
              <a:rPr lang="en-US" sz="4000" dirty="0" smtClean="0">
                <a:solidFill>
                  <a:srgbClr val="00B050"/>
                </a:solidFill>
                <a:latin typeface="Times New Roman" panose="02020603050405020304" pitchFamily="18" charset="0"/>
                <a:cs typeface="Times New Roman" panose="02020603050405020304" pitchFamily="18" charset="0"/>
              </a:rPr>
              <a:t>Ingestion </a:t>
            </a:r>
            <a:r>
              <a:rPr lang="en-US" sz="4000" dirty="0">
                <a:solidFill>
                  <a:srgbClr val="00B050"/>
                </a:solidFill>
                <a:latin typeface="Times New Roman" panose="02020603050405020304" pitchFamily="18" charset="0"/>
                <a:cs typeface="Times New Roman" panose="02020603050405020304" pitchFamily="18" charset="0"/>
              </a:rPr>
              <a:t>of even small quantities of </a:t>
            </a:r>
            <a:r>
              <a:rPr lang="en-US" sz="4000" dirty="0" smtClean="0">
                <a:solidFill>
                  <a:srgbClr val="00B050"/>
                </a:solidFill>
                <a:latin typeface="Times New Roman" panose="02020603050405020304" pitchFamily="18" charset="0"/>
                <a:cs typeface="Times New Roman" panose="02020603050405020304" pitchFamily="18" charset="0"/>
              </a:rPr>
              <a:t>methanol can </a:t>
            </a:r>
            <a:r>
              <a:rPr lang="en-US" sz="4000" dirty="0">
                <a:solidFill>
                  <a:srgbClr val="00B050"/>
                </a:solidFill>
                <a:latin typeface="Times New Roman" panose="02020603050405020304" pitchFamily="18" charset="0"/>
                <a:cs typeface="Times New Roman" panose="02020603050405020304" pitchFamily="18" charset="0"/>
              </a:rPr>
              <a:t>cause blindness and large quantities causes even death</a:t>
            </a:r>
            <a:r>
              <a:rPr lang="en-US" sz="4000" dirty="0" smtClean="0">
                <a:solidFill>
                  <a:srgbClr val="00B050"/>
                </a:solidFill>
                <a:latin typeface="Times New Roman" panose="02020603050405020304" pitchFamily="18" charset="0"/>
                <a:cs typeface="Times New Roman" panose="02020603050405020304" pitchFamily="18" charset="0"/>
              </a:rPr>
              <a:t>.</a:t>
            </a:r>
          </a:p>
          <a:p>
            <a:r>
              <a:rPr lang="en-US" sz="4000" dirty="0" smtClean="0">
                <a:solidFill>
                  <a:srgbClr val="00B050"/>
                </a:solidFill>
                <a:latin typeface="Times New Roman" panose="02020603050405020304" pitchFamily="18" charset="0"/>
                <a:cs typeface="Times New Roman" panose="02020603050405020304" pitchFamily="18" charset="0"/>
              </a:rPr>
              <a:t> </a:t>
            </a:r>
          </a:p>
          <a:p>
            <a:r>
              <a:rPr lang="en-US" sz="4400" dirty="0" smtClean="0">
                <a:solidFill>
                  <a:srgbClr val="00B0F0"/>
                </a:solidFill>
                <a:latin typeface="Times New Roman" panose="02020603050405020304" pitchFamily="18" charset="0"/>
                <a:cs typeface="Times New Roman" panose="02020603050405020304" pitchFamily="18" charset="0"/>
              </a:rPr>
              <a:t>Methanol is </a:t>
            </a:r>
            <a:r>
              <a:rPr lang="en-US" sz="4400" dirty="0">
                <a:solidFill>
                  <a:srgbClr val="00B0F0"/>
                </a:solidFill>
                <a:latin typeface="Times New Roman" panose="02020603050405020304" pitchFamily="18" charset="0"/>
                <a:cs typeface="Times New Roman" panose="02020603050405020304" pitchFamily="18" charset="0"/>
              </a:rPr>
              <a:t>used as a solvent in paints, varnishes and chiefly for </a:t>
            </a:r>
            <a:r>
              <a:rPr lang="en-US" sz="4400" dirty="0" smtClean="0">
                <a:solidFill>
                  <a:srgbClr val="00B0F0"/>
                </a:solidFill>
                <a:latin typeface="Times New Roman" panose="02020603050405020304" pitchFamily="18" charset="0"/>
                <a:cs typeface="Times New Roman" panose="02020603050405020304" pitchFamily="18" charset="0"/>
              </a:rPr>
              <a:t>making formaldehyde</a:t>
            </a:r>
            <a:r>
              <a:rPr lang="en-US" sz="4400" dirty="0">
                <a:solidFill>
                  <a:srgbClr val="00B0F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30799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77" y="365125"/>
            <a:ext cx="11470741" cy="6135263"/>
          </a:xfrm>
        </p:spPr>
        <p:txBody>
          <a:bodyPr>
            <a:noAutofit/>
          </a:bodyPr>
          <a:lstStyle/>
          <a:p>
            <a:r>
              <a:rPr lang="en-US" b="0" i="0" u="none" strike="noStrike" baseline="0" dirty="0" smtClean="0">
                <a:solidFill>
                  <a:srgbClr val="FF0000"/>
                </a:solidFill>
                <a:latin typeface="Times New Roman" panose="02020603050405020304" pitchFamily="18" charset="0"/>
                <a:cs typeface="Times New Roman" panose="02020603050405020304" pitchFamily="18" charset="0"/>
              </a:rPr>
              <a:t>Alcohols find wide applications in industry</a:t>
            </a:r>
            <a:r>
              <a:rPr lang="en-US" b="0" i="0" u="none" strike="noStrike" dirty="0" smtClean="0">
                <a:solidFill>
                  <a:srgbClr val="FF0000"/>
                </a:solidFill>
                <a:latin typeface="Times New Roman" panose="02020603050405020304" pitchFamily="18" charset="0"/>
                <a:cs typeface="Times New Roman" panose="02020603050405020304" pitchFamily="18" charset="0"/>
              </a:rPr>
              <a:t> </a:t>
            </a:r>
            <a:r>
              <a:rPr lang="en-US" b="0" i="0" u="none" strike="noStrike" baseline="0" dirty="0" smtClean="0">
                <a:solidFill>
                  <a:srgbClr val="FF0000"/>
                </a:solidFill>
                <a:latin typeface="Times New Roman" panose="02020603050405020304" pitchFamily="18" charset="0"/>
                <a:cs typeface="Times New Roman" panose="02020603050405020304" pitchFamily="18" charset="0"/>
              </a:rPr>
              <a:t>as well as in day-t</a:t>
            </a:r>
            <a:r>
              <a:rPr lang="en-US" b="0" i="0" u="none" strike="noStrike" dirty="0" smtClean="0">
                <a:solidFill>
                  <a:srgbClr val="FF0000"/>
                </a:solidFill>
                <a:latin typeface="Times New Roman" panose="02020603050405020304" pitchFamily="18" charset="0"/>
                <a:cs typeface="Times New Roman" panose="02020603050405020304" pitchFamily="18" charset="0"/>
              </a:rPr>
              <a:t>o</a:t>
            </a:r>
            <a:r>
              <a:rPr lang="en-US" b="0" i="0" u="none" strike="noStrike" baseline="0" dirty="0" smtClean="0">
                <a:solidFill>
                  <a:srgbClr val="FF0000"/>
                </a:solidFill>
                <a:latin typeface="Times New Roman" panose="02020603050405020304" pitchFamily="18" charset="0"/>
                <a:cs typeface="Times New Roman" panose="02020603050405020304" pitchFamily="18" charset="0"/>
              </a:rPr>
              <a:t>-day life. For instance, </a:t>
            </a:r>
            <a:r>
              <a:rPr lang="en-US" b="0" i="0" u="none" strike="noStrike" baseline="0" dirty="0" smtClean="0">
                <a:latin typeface="Times New Roman" panose="02020603050405020304" pitchFamily="18" charset="0"/>
                <a:cs typeface="Times New Roman" panose="02020603050405020304" pitchFamily="18" charset="0"/>
              </a:rPr>
              <a:t/>
            </a:r>
            <a:br>
              <a:rPr lang="en-US" b="0" i="0" u="none" strike="noStrike" baseline="0"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b="0" i="0" u="none" strike="noStrike" baseline="0" dirty="0" smtClean="0">
                <a:solidFill>
                  <a:srgbClr val="00B0F0"/>
                </a:solidFill>
                <a:latin typeface="Times New Roman" panose="02020603050405020304" pitchFamily="18" charset="0"/>
                <a:cs typeface="Times New Roman" panose="02020603050405020304" pitchFamily="18" charset="0"/>
              </a:rPr>
              <a:t>Spirit used for polishing wooden furniture is </a:t>
            </a:r>
            <a:r>
              <a:rPr lang="en-US" dirty="0" smtClean="0">
                <a:solidFill>
                  <a:srgbClr val="00B0F0"/>
                </a:solidFill>
                <a:latin typeface="Times New Roman" panose="02020603050405020304" pitchFamily="18" charset="0"/>
                <a:cs typeface="Times New Roman" panose="02020603050405020304" pitchFamily="18" charset="0"/>
              </a:rPr>
              <a:t>E</a:t>
            </a:r>
            <a:r>
              <a:rPr lang="en-US" b="0" i="0" u="none" strike="noStrike" baseline="0" dirty="0" smtClean="0">
                <a:solidFill>
                  <a:srgbClr val="00B0F0"/>
                </a:solidFill>
                <a:latin typeface="Times New Roman" panose="02020603050405020304" pitchFamily="18" charset="0"/>
                <a:cs typeface="Times New Roman" panose="02020603050405020304" pitchFamily="18" charset="0"/>
              </a:rPr>
              <a:t>thanol.</a:t>
            </a:r>
            <a:br>
              <a:rPr lang="en-US" b="0" i="0" u="none" strike="noStrike" baseline="0" dirty="0" smtClean="0">
                <a:solidFill>
                  <a:srgbClr val="00B0F0"/>
                </a:solidFill>
                <a:latin typeface="Times New Roman" panose="02020603050405020304" pitchFamily="18" charset="0"/>
                <a:cs typeface="Times New Roman" panose="02020603050405020304" pitchFamily="18" charset="0"/>
              </a:rPr>
            </a:br>
            <a:r>
              <a:rPr lang="en-US" b="0" i="0" u="none" strike="noStrike" baseline="0" dirty="0" smtClean="0">
                <a:latin typeface="Times New Roman" panose="02020603050405020304" pitchFamily="18" charset="0"/>
                <a:cs typeface="Times New Roman" panose="02020603050405020304" pitchFamily="18" charset="0"/>
              </a:rPr>
              <a:t> </a:t>
            </a:r>
            <a:br>
              <a:rPr lang="en-US" b="0" i="0" u="none" strike="noStrike" baseline="0" dirty="0" smtClean="0">
                <a:latin typeface="Times New Roman" panose="02020603050405020304" pitchFamily="18" charset="0"/>
                <a:cs typeface="Times New Roman" panose="02020603050405020304" pitchFamily="18" charset="0"/>
              </a:rPr>
            </a:br>
            <a:r>
              <a:rPr lang="en-US" b="0" i="0" u="none" strike="noStrike" baseline="0" dirty="0" smtClean="0">
                <a:solidFill>
                  <a:srgbClr val="7030A0"/>
                </a:solidFill>
                <a:latin typeface="Times New Roman" panose="02020603050405020304" pitchFamily="18" charset="0"/>
                <a:cs typeface="Times New Roman" panose="02020603050405020304" pitchFamily="18" charset="0"/>
              </a:rPr>
              <a:t>The sugar we eat, the cotton used for fabrics, the paper we use for writing, are all made up of compounds containing –OH groups.</a:t>
            </a:r>
            <a:endParaRPr lang="en-US"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30759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35802"/>
            <a:ext cx="10515600" cy="769546"/>
          </a:xfrm>
        </p:spPr>
        <p:txBody>
          <a:bodyPr>
            <a:noAutofit/>
          </a:bodyPr>
          <a:lstStyle/>
          <a:p>
            <a:pPr algn="ctr"/>
            <a:r>
              <a:rPr lang="en-US" sz="4000" dirty="0">
                <a:solidFill>
                  <a:srgbClr val="FF0000"/>
                </a:solidFill>
                <a:latin typeface="Times New Roman" panose="02020603050405020304" pitchFamily="18" charset="0"/>
                <a:cs typeface="Times New Roman" panose="02020603050405020304" pitchFamily="18" charset="0"/>
              </a:rPr>
              <a:t>2. </a:t>
            </a:r>
            <a:r>
              <a:rPr lang="en-US" sz="4000" dirty="0" smtClean="0">
                <a:solidFill>
                  <a:srgbClr val="FF0000"/>
                </a:solidFill>
                <a:latin typeface="Times New Roman" panose="02020603050405020304" pitchFamily="18" charset="0"/>
                <a:cs typeface="Times New Roman" panose="02020603050405020304" pitchFamily="18" charset="0"/>
              </a:rPr>
              <a:t>Ethanol</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07406" y="1032095"/>
            <a:ext cx="10940044" cy="5057556"/>
          </a:xfrm>
        </p:spPr>
        <p:txBody>
          <a:bodyPr>
            <a:normAutofit/>
          </a:bodyPr>
          <a:lstStyle/>
          <a:p>
            <a:r>
              <a:rPr lang="en-US" sz="2800" dirty="0">
                <a:solidFill>
                  <a:srgbClr val="7030A0"/>
                </a:solidFill>
                <a:latin typeface="Times New Roman" panose="02020603050405020304" pitchFamily="18" charset="0"/>
                <a:cs typeface="Times New Roman" panose="02020603050405020304" pitchFamily="18" charset="0"/>
              </a:rPr>
              <a:t>Ethanol, </a:t>
            </a:r>
            <a:r>
              <a:rPr lang="en-US" sz="2800" dirty="0" smtClean="0">
                <a:solidFill>
                  <a:srgbClr val="7030A0"/>
                </a:solidFill>
                <a:latin typeface="Times New Roman" panose="02020603050405020304" pitchFamily="18" charset="0"/>
                <a:cs typeface="Times New Roman" panose="02020603050405020304" pitchFamily="18" charset="0"/>
              </a:rPr>
              <a:t>C</a:t>
            </a:r>
            <a:r>
              <a:rPr lang="en-US" sz="2800" baseline="-25000" dirty="0" smtClean="0">
                <a:solidFill>
                  <a:srgbClr val="7030A0"/>
                </a:solidFill>
                <a:latin typeface="Times New Roman" panose="02020603050405020304" pitchFamily="18" charset="0"/>
                <a:cs typeface="Times New Roman" panose="02020603050405020304" pitchFamily="18" charset="0"/>
              </a:rPr>
              <a:t>2</a:t>
            </a:r>
            <a:r>
              <a:rPr lang="en-US" sz="2800" dirty="0" smtClean="0">
                <a:solidFill>
                  <a:srgbClr val="7030A0"/>
                </a:solidFill>
                <a:latin typeface="Times New Roman" panose="02020603050405020304" pitchFamily="18" charset="0"/>
                <a:cs typeface="Times New Roman" panose="02020603050405020304" pitchFamily="18" charset="0"/>
              </a:rPr>
              <a:t>H</a:t>
            </a:r>
            <a:r>
              <a:rPr lang="en-US" sz="2800" baseline="-25000" dirty="0" smtClean="0">
                <a:solidFill>
                  <a:srgbClr val="7030A0"/>
                </a:solidFill>
                <a:latin typeface="Times New Roman" panose="02020603050405020304" pitchFamily="18" charset="0"/>
                <a:cs typeface="Times New Roman" panose="02020603050405020304" pitchFamily="18" charset="0"/>
              </a:rPr>
              <a:t>5</a:t>
            </a:r>
            <a:r>
              <a:rPr lang="en-US" sz="2800" dirty="0" smtClean="0">
                <a:solidFill>
                  <a:srgbClr val="7030A0"/>
                </a:solidFill>
                <a:latin typeface="Times New Roman" panose="02020603050405020304" pitchFamily="18" charset="0"/>
                <a:cs typeface="Times New Roman" panose="02020603050405020304" pitchFamily="18" charset="0"/>
              </a:rPr>
              <a:t>OH</a:t>
            </a:r>
            <a:r>
              <a:rPr lang="en-US" sz="2800" dirty="0">
                <a:solidFill>
                  <a:srgbClr val="7030A0"/>
                </a:solidFill>
                <a:latin typeface="Times New Roman" panose="02020603050405020304" pitchFamily="18" charset="0"/>
                <a:cs typeface="Times New Roman" panose="02020603050405020304" pitchFamily="18" charset="0"/>
              </a:rPr>
              <a:t>, is obtained commercially by fermentation</a:t>
            </a:r>
            <a:r>
              <a:rPr lang="en-US" sz="2800" dirty="0" smtClean="0">
                <a:solidFill>
                  <a:srgbClr val="7030A0"/>
                </a:solidFill>
                <a:latin typeface="Times New Roman" panose="02020603050405020304" pitchFamily="18" charset="0"/>
                <a:cs typeface="Times New Roman" panose="02020603050405020304" pitchFamily="18" charset="0"/>
              </a:rPr>
              <a:t>,</a:t>
            </a:r>
          </a:p>
          <a:p>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smtClean="0">
                <a:solidFill>
                  <a:srgbClr val="00B050"/>
                </a:solidFill>
                <a:latin typeface="Times New Roman" panose="02020603050405020304" pitchFamily="18" charset="0"/>
                <a:cs typeface="Times New Roman" panose="02020603050405020304" pitchFamily="18" charset="0"/>
              </a:rPr>
              <a:t>The oldest </a:t>
            </a:r>
            <a:r>
              <a:rPr lang="en-US" sz="2800" dirty="0">
                <a:solidFill>
                  <a:srgbClr val="00B050"/>
                </a:solidFill>
                <a:latin typeface="Times New Roman" panose="02020603050405020304" pitchFamily="18" charset="0"/>
                <a:cs typeface="Times New Roman" panose="02020603050405020304" pitchFamily="18" charset="0"/>
              </a:rPr>
              <a:t>method is from </a:t>
            </a:r>
            <a:r>
              <a:rPr lang="en-US" sz="2800" dirty="0" smtClean="0">
                <a:solidFill>
                  <a:srgbClr val="00B050"/>
                </a:solidFill>
                <a:latin typeface="Times New Roman" panose="02020603050405020304" pitchFamily="18" charset="0"/>
                <a:cs typeface="Times New Roman" panose="02020603050405020304" pitchFamily="18" charset="0"/>
              </a:rPr>
              <a:t>molasses(sugarcane) or </a:t>
            </a:r>
            <a:r>
              <a:rPr lang="en-US" sz="2800" dirty="0">
                <a:solidFill>
                  <a:srgbClr val="00B050"/>
                </a:solidFill>
                <a:latin typeface="Times New Roman" panose="02020603050405020304" pitchFamily="18" charset="0"/>
                <a:cs typeface="Times New Roman" panose="02020603050405020304" pitchFamily="18" charset="0"/>
              </a:rPr>
              <a:t>grapes </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a:solidFill>
                  <a:srgbClr val="00B050"/>
                </a:solidFill>
                <a:latin typeface="Times New Roman" panose="02020603050405020304" pitchFamily="18" charset="0"/>
                <a:cs typeface="Times New Roman" panose="02020603050405020304" pitchFamily="18" charset="0"/>
              </a:rPr>
              <a:t>converted to glucose and fructose, </a:t>
            </a:r>
            <a:r>
              <a:rPr lang="en-US" sz="2800" dirty="0" smtClean="0">
                <a:solidFill>
                  <a:srgbClr val="00B050"/>
                </a:solidFill>
                <a:latin typeface="Times New Roman" panose="02020603050405020304" pitchFamily="18" charset="0"/>
                <a:cs typeface="Times New Roman" panose="02020603050405020304" pitchFamily="18" charset="0"/>
              </a:rPr>
              <a:t>(C</a:t>
            </a:r>
            <a:r>
              <a:rPr lang="en-US" sz="2800" baseline="-25000" dirty="0" smtClean="0">
                <a:solidFill>
                  <a:srgbClr val="00B050"/>
                </a:solidFill>
                <a:latin typeface="Times New Roman" panose="02020603050405020304" pitchFamily="18" charset="0"/>
                <a:cs typeface="Times New Roman" panose="02020603050405020304" pitchFamily="18" charset="0"/>
              </a:rPr>
              <a:t>6</a:t>
            </a:r>
            <a:r>
              <a:rPr lang="en-US" sz="2800" dirty="0" smtClean="0">
                <a:solidFill>
                  <a:srgbClr val="00B050"/>
                </a:solidFill>
                <a:latin typeface="Times New Roman" panose="02020603050405020304" pitchFamily="18" charset="0"/>
                <a:cs typeface="Times New Roman" panose="02020603050405020304" pitchFamily="18" charset="0"/>
              </a:rPr>
              <a:t>H</a:t>
            </a:r>
            <a:r>
              <a:rPr lang="en-US" sz="2800" baseline="-25000" dirty="0" smtClean="0">
                <a:solidFill>
                  <a:srgbClr val="00B050"/>
                </a:solidFill>
                <a:latin typeface="Times New Roman" panose="02020603050405020304" pitchFamily="18" charset="0"/>
                <a:cs typeface="Times New Roman" panose="02020603050405020304" pitchFamily="18" charset="0"/>
              </a:rPr>
              <a:t>12</a:t>
            </a:r>
            <a:r>
              <a:rPr lang="en-US" sz="2800" dirty="0" smtClean="0">
                <a:solidFill>
                  <a:srgbClr val="00B050"/>
                </a:solidFill>
                <a:latin typeface="Times New Roman" panose="02020603050405020304" pitchFamily="18" charset="0"/>
                <a:cs typeface="Times New Roman" panose="02020603050405020304" pitchFamily="18" charset="0"/>
              </a:rPr>
              <a:t>O</a:t>
            </a:r>
            <a:r>
              <a:rPr lang="en-US" sz="2800" baseline="-25000" dirty="0" smtClean="0">
                <a:solidFill>
                  <a:srgbClr val="00B050"/>
                </a:solidFill>
                <a:latin typeface="Times New Roman" panose="02020603050405020304" pitchFamily="18" charset="0"/>
                <a:cs typeface="Times New Roman" panose="02020603050405020304" pitchFamily="18" charset="0"/>
              </a:rPr>
              <a:t>6</a:t>
            </a:r>
            <a:r>
              <a:rPr lang="en-US" sz="2800" dirty="0">
                <a:solidFill>
                  <a:srgbClr val="00B050"/>
                </a:solidFill>
                <a:latin typeface="Times New Roman" panose="02020603050405020304" pitchFamily="18" charset="0"/>
                <a:cs typeface="Times New Roman" panose="02020603050405020304" pitchFamily="18" charset="0"/>
              </a:rPr>
              <a:t>), in the presence of an </a:t>
            </a:r>
            <a:r>
              <a:rPr lang="en-US" sz="2800" dirty="0" smtClean="0">
                <a:solidFill>
                  <a:srgbClr val="00B050"/>
                </a:solidFill>
                <a:latin typeface="Times New Roman" panose="02020603050405020304" pitchFamily="18" charset="0"/>
                <a:cs typeface="Times New Roman" panose="02020603050405020304" pitchFamily="18" charset="0"/>
              </a:rPr>
              <a:t>enzyme, </a:t>
            </a:r>
            <a:r>
              <a:rPr lang="en-US" sz="3200" dirty="0" err="1" smtClean="0">
                <a:solidFill>
                  <a:srgbClr val="0070C0"/>
                </a:solidFill>
                <a:latin typeface="Times New Roman" panose="02020603050405020304" pitchFamily="18" charset="0"/>
                <a:cs typeface="Times New Roman" panose="02020603050405020304" pitchFamily="18" charset="0"/>
              </a:rPr>
              <a:t>invertase</a:t>
            </a:r>
            <a:r>
              <a:rPr lang="en-US" sz="3200" dirty="0">
                <a:solidFill>
                  <a:srgbClr val="0070C0"/>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endParaRPr lang="en-US" sz="2800" dirty="0" smtClean="0">
              <a:solidFill>
                <a:schemeClr val="tx1"/>
              </a:solidFill>
              <a:latin typeface="Times New Roman" panose="02020603050405020304" pitchFamily="18" charset="0"/>
              <a:cs typeface="Times New Roman" panose="02020603050405020304" pitchFamily="18" charset="0"/>
            </a:endParaRPr>
          </a:p>
          <a:p>
            <a:r>
              <a:rPr lang="en-US" sz="2800" dirty="0" smtClean="0">
                <a:solidFill>
                  <a:srgbClr val="FF0000"/>
                </a:solidFill>
                <a:latin typeface="Times New Roman" panose="02020603050405020304" pitchFamily="18" charset="0"/>
                <a:cs typeface="Times New Roman" panose="02020603050405020304" pitchFamily="18" charset="0"/>
              </a:rPr>
              <a:t>Glucose </a:t>
            </a:r>
            <a:r>
              <a:rPr lang="en-US" sz="2800" dirty="0">
                <a:solidFill>
                  <a:srgbClr val="FF0000"/>
                </a:solidFill>
                <a:latin typeface="Times New Roman" panose="02020603050405020304" pitchFamily="18" charset="0"/>
                <a:cs typeface="Times New Roman" panose="02020603050405020304" pitchFamily="18" charset="0"/>
              </a:rPr>
              <a:t>and fructose undergo fermentation in </a:t>
            </a:r>
            <a:r>
              <a:rPr lang="en-US" sz="2800" dirty="0" smtClean="0">
                <a:solidFill>
                  <a:srgbClr val="FF0000"/>
                </a:solidFill>
                <a:latin typeface="Times New Roman" panose="02020603050405020304" pitchFamily="18" charset="0"/>
                <a:cs typeface="Times New Roman" panose="02020603050405020304" pitchFamily="18" charset="0"/>
              </a:rPr>
              <a:t>the presence </a:t>
            </a:r>
            <a:r>
              <a:rPr lang="en-US" sz="2800" dirty="0">
                <a:solidFill>
                  <a:srgbClr val="FF0000"/>
                </a:solidFill>
                <a:latin typeface="Times New Roman" panose="02020603050405020304" pitchFamily="18" charset="0"/>
                <a:cs typeface="Times New Roman" panose="02020603050405020304" pitchFamily="18" charset="0"/>
              </a:rPr>
              <a:t>of another enzyme, </a:t>
            </a:r>
            <a:r>
              <a:rPr lang="en-US" sz="3200" dirty="0" err="1">
                <a:solidFill>
                  <a:srgbClr val="0070C0"/>
                </a:solidFill>
                <a:latin typeface="Times New Roman" panose="02020603050405020304" pitchFamily="18" charset="0"/>
                <a:cs typeface="Times New Roman" panose="02020603050405020304" pitchFamily="18" charset="0"/>
              </a:rPr>
              <a:t>zymase</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which is found in yeast</a:t>
            </a:r>
            <a:r>
              <a:rPr lang="en-US" sz="2800" dirty="0" smtClean="0">
                <a:solidFill>
                  <a:srgbClr val="FF0000"/>
                </a:solidFill>
                <a:latin typeface="Times New Roman" panose="02020603050405020304" pitchFamily="18" charset="0"/>
                <a:cs typeface="Times New Roman" panose="02020603050405020304" pitchFamily="18" charset="0"/>
              </a:rPr>
              <a:t>.</a:t>
            </a:r>
          </a:p>
          <a:p>
            <a:endParaRPr lang="en-US" sz="2800" dirty="0">
              <a:solidFill>
                <a:schemeClr val="tx1"/>
              </a:solidFill>
            </a:endParaRPr>
          </a:p>
        </p:txBody>
      </p:sp>
      <p:pic>
        <p:nvPicPr>
          <p:cNvPr id="4" name="Picture 3" descr="11.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30297" t="54291" r="31610" b="28955"/>
          <a:stretch/>
        </p:blipFill>
        <p:spPr>
          <a:xfrm>
            <a:off x="1421394" y="3711921"/>
            <a:ext cx="8953877" cy="2236206"/>
          </a:xfrm>
          <a:prstGeom prst="rect">
            <a:avLst/>
          </a:prstGeom>
        </p:spPr>
      </p:pic>
    </p:spTree>
    <p:extLst>
      <p:ext uri="{BB962C8B-B14F-4D97-AF65-F5344CB8AC3E}">
        <p14:creationId xmlns:p14="http://schemas.microsoft.com/office/powerpoint/2010/main" val="410266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085" y="172016"/>
            <a:ext cx="11307777" cy="6986528"/>
          </a:xfrm>
          <a:prstGeom prst="rect">
            <a:avLst/>
          </a:prstGeom>
        </p:spPr>
        <p:txBody>
          <a:bodyPr wrap="square">
            <a:spAutoFit/>
          </a:bodyPr>
          <a:lstStyle/>
          <a:p>
            <a:r>
              <a:rPr lang="en-US" sz="3200" dirty="0">
                <a:solidFill>
                  <a:srgbClr val="00B050"/>
                </a:solidFill>
                <a:latin typeface="Times New Roman" panose="02020603050405020304" pitchFamily="18" charset="0"/>
                <a:cs typeface="Times New Roman" panose="02020603050405020304" pitchFamily="18" charset="0"/>
              </a:rPr>
              <a:t>In wine making, grapes are the source of sugars and yeast. </a:t>
            </a:r>
            <a:endParaRPr lang="en-US" sz="3200" dirty="0" smtClean="0">
              <a:solidFill>
                <a:srgbClr val="00B050"/>
              </a:solidFill>
              <a:latin typeface="Times New Roman" panose="02020603050405020304" pitchFamily="18" charset="0"/>
              <a:cs typeface="Times New Roman" panose="02020603050405020304" pitchFamily="18" charset="0"/>
            </a:endParaRPr>
          </a:p>
          <a:p>
            <a:r>
              <a:rPr lang="en-US" sz="3200" dirty="0" smtClean="0">
                <a:solidFill>
                  <a:srgbClr val="C00000"/>
                </a:solidFill>
                <a:latin typeface="Times New Roman" panose="02020603050405020304" pitchFamily="18" charset="0"/>
                <a:cs typeface="Times New Roman" panose="02020603050405020304" pitchFamily="18" charset="0"/>
              </a:rPr>
              <a:t>As grapes </a:t>
            </a:r>
            <a:r>
              <a:rPr lang="en-US" sz="3200" dirty="0">
                <a:solidFill>
                  <a:srgbClr val="C00000"/>
                </a:solidFill>
                <a:latin typeface="Times New Roman" panose="02020603050405020304" pitchFamily="18" charset="0"/>
                <a:cs typeface="Times New Roman" panose="02020603050405020304" pitchFamily="18" charset="0"/>
              </a:rPr>
              <a:t>ripen, the quantity of sugar increases and yeast grows on </a:t>
            </a:r>
            <a:r>
              <a:rPr lang="en-US" sz="3200" dirty="0" smtClean="0">
                <a:solidFill>
                  <a:srgbClr val="C00000"/>
                </a:solidFill>
                <a:latin typeface="Times New Roman" panose="02020603050405020304" pitchFamily="18" charset="0"/>
                <a:cs typeface="Times New Roman" panose="02020603050405020304" pitchFamily="18" charset="0"/>
              </a:rPr>
              <a:t>the outer </a:t>
            </a:r>
            <a:r>
              <a:rPr lang="en-US" sz="3200" dirty="0">
                <a:solidFill>
                  <a:srgbClr val="C00000"/>
                </a:solidFill>
                <a:latin typeface="Times New Roman" panose="02020603050405020304" pitchFamily="18" charset="0"/>
                <a:cs typeface="Times New Roman" panose="02020603050405020304" pitchFamily="18" charset="0"/>
              </a:rPr>
              <a:t>skin. </a:t>
            </a:r>
            <a:endParaRPr lang="en-US" sz="3200" dirty="0" smtClean="0">
              <a:solidFill>
                <a:srgbClr val="C00000"/>
              </a:solidFill>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When </a:t>
            </a:r>
            <a:r>
              <a:rPr lang="en-US" sz="3200" dirty="0">
                <a:latin typeface="Times New Roman" panose="02020603050405020304" pitchFamily="18" charset="0"/>
                <a:cs typeface="Times New Roman" panose="02020603050405020304" pitchFamily="18" charset="0"/>
              </a:rPr>
              <a:t>grapes are crushed, sugar and the enzyme come </a:t>
            </a:r>
            <a:r>
              <a:rPr lang="en-US" sz="3200" dirty="0" smtClean="0">
                <a:latin typeface="Times New Roman" panose="02020603050405020304" pitchFamily="18" charset="0"/>
                <a:cs typeface="Times New Roman" panose="02020603050405020304" pitchFamily="18" charset="0"/>
              </a:rPr>
              <a:t>in contact </a:t>
            </a:r>
            <a:r>
              <a:rPr lang="en-US" sz="3200" dirty="0">
                <a:latin typeface="Times New Roman" panose="02020603050405020304" pitchFamily="18" charset="0"/>
                <a:cs typeface="Times New Roman" panose="02020603050405020304" pitchFamily="18" charset="0"/>
              </a:rPr>
              <a:t>and fermentation starts. </a:t>
            </a:r>
            <a:endParaRPr lang="en-US" sz="3200" dirty="0" smtClean="0">
              <a:latin typeface="Times New Roman" panose="02020603050405020304" pitchFamily="18" charset="0"/>
              <a:cs typeface="Times New Roman" panose="02020603050405020304" pitchFamily="18" charset="0"/>
            </a:endParaRPr>
          </a:p>
          <a:p>
            <a:r>
              <a:rPr lang="en-US" sz="3200" dirty="0" smtClean="0">
                <a:solidFill>
                  <a:srgbClr val="0070C0"/>
                </a:solidFill>
                <a:latin typeface="Times New Roman" panose="02020603050405020304" pitchFamily="18" charset="0"/>
                <a:cs typeface="Times New Roman" panose="02020603050405020304" pitchFamily="18" charset="0"/>
              </a:rPr>
              <a:t>Fermentation </a:t>
            </a:r>
            <a:r>
              <a:rPr lang="en-US" sz="3200" dirty="0">
                <a:solidFill>
                  <a:srgbClr val="0070C0"/>
                </a:solidFill>
                <a:latin typeface="Times New Roman" panose="02020603050405020304" pitchFamily="18" charset="0"/>
                <a:cs typeface="Times New Roman" panose="02020603050405020304" pitchFamily="18" charset="0"/>
              </a:rPr>
              <a:t>takes place </a:t>
            </a:r>
            <a:r>
              <a:rPr lang="en-US" sz="3200" dirty="0" smtClean="0">
                <a:solidFill>
                  <a:srgbClr val="0070C0"/>
                </a:solidFill>
                <a:latin typeface="Times New Roman" panose="02020603050405020304" pitchFamily="18" charset="0"/>
                <a:cs typeface="Times New Roman" panose="02020603050405020304" pitchFamily="18" charset="0"/>
              </a:rPr>
              <a:t>in anaerobic </a:t>
            </a:r>
            <a:r>
              <a:rPr lang="en-US" sz="3200" dirty="0">
                <a:solidFill>
                  <a:srgbClr val="0070C0"/>
                </a:solidFill>
                <a:latin typeface="Times New Roman" panose="02020603050405020304" pitchFamily="18" charset="0"/>
                <a:cs typeface="Times New Roman" panose="02020603050405020304" pitchFamily="18" charset="0"/>
              </a:rPr>
              <a:t>conditions i.e. in absence of air. </a:t>
            </a:r>
            <a:r>
              <a:rPr lang="en-US" sz="3200" dirty="0">
                <a:solidFill>
                  <a:srgbClr val="FF0000"/>
                </a:solidFill>
                <a:latin typeface="Times New Roman" panose="02020603050405020304" pitchFamily="18" charset="0"/>
                <a:cs typeface="Times New Roman" panose="02020603050405020304" pitchFamily="18" charset="0"/>
              </a:rPr>
              <a:t>Carbon dioxide is </a:t>
            </a:r>
            <a:r>
              <a:rPr lang="en-US" sz="3200" dirty="0" smtClean="0">
                <a:solidFill>
                  <a:srgbClr val="FF0000"/>
                </a:solidFill>
                <a:latin typeface="Times New Roman" panose="02020603050405020304" pitchFamily="18" charset="0"/>
                <a:cs typeface="Times New Roman" panose="02020603050405020304" pitchFamily="18" charset="0"/>
              </a:rPr>
              <a:t>released during </a:t>
            </a:r>
            <a:r>
              <a:rPr lang="en-US" sz="3200" dirty="0">
                <a:solidFill>
                  <a:srgbClr val="FF0000"/>
                </a:solidFill>
                <a:latin typeface="Times New Roman" panose="02020603050405020304" pitchFamily="18" charset="0"/>
                <a:cs typeface="Times New Roman" panose="02020603050405020304" pitchFamily="18" charset="0"/>
              </a:rPr>
              <a:t>fermentation</a:t>
            </a:r>
            <a:r>
              <a:rPr lang="en-US" sz="3200" dirty="0" smtClean="0">
                <a:solidFill>
                  <a:srgbClr val="FF0000"/>
                </a:solidFill>
                <a:latin typeface="Times New Roman" panose="02020603050405020304" pitchFamily="18" charset="0"/>
                <a:cs typeface="Times New Roman" panose="02020603050405020304" pitchFamily="18" charset="0"/>
              </a:rPr>
              <a:t>.</a:t>
            </a:r>
          </a:p>
          <a:p>
            <a:endParaRPr lang="en-US" sz="3200" dirty="0" smtClean="0">
              <a:latin typeface="Times New Roman" panose="02020603050405020304" pitchFamily="18" charset="0"/>
              <a:cs typeface="Times New Roman" panose="02020603050405020304" pitchFamily="18" charset="0"/>
            </a:endParaRPr>
          </a:p>
          <a:p>
            <a:r>
              <a:rPr lang="en-US" sz="3200" dirty="0">
                <a:solidFill>
                  <a:srgbClr val="00B050"/>
                </a:solidFill>
                <a:latin typeface="Times New Roman" panose="02020603050405020304" pitchFamily="18" charset="0"/>
                <a:cs typeface="Times New Roman" panose="02020603050405020304" pitchFamily="18" charset="0"/>
              </a:rPr>
              <a:t>The action of </a:t>
            </a:r>
            <a:r>
              <a:rPr lang="en-US" sz="3200" dirty="0" err="1">
                <a:solidFill>
                  <a:srgbClr val="00B050"/>
                </a:solidFill>
                <a:latin typeface="Times New Roman" panose="02020603050405020304" pitchFamily="18" charset="0"/>
                <a:cs typeface="Times New Roman" panose="02020603050405020304" pitchFamily="18" charset="0"/>
              </a:rPr>
              <a:t>zymase</a:t>
            </a:r>
            <a:r>
              <a:rPr lang="en-US" sz="3200" dirty="0">
                <a:solidFill>
                  <a:srgbClr val="00B050"/>
                </a:solidFill>
                <a:latin typeface="Times New Roman" panose="02020603050405020304" pitchFamily="18" charset="0"/>
                <a:cs typeface="Times New Roman" panose="02020603050405020304" pitchFamily="18" charset="0"/>
              </a:rPr>
              <a:t> is inhibited once the percentage of alcohol</a:t>
            </a:r>
          </a:p>
          <a:p>
            <a:r>
              <a:rPr lang="en-US" sz="3200" dirty="0">
                <a:solidFill>
                  <a:srgbClr val="00B050"/>
                </a:solidFill>
                <a:latin typeface="Times New Roman" panose="02020603050405020304" pitchFamily="18" charset="0"/>
                <a:cs typeface="Times New Roman" panose="02020603050405020304" pitchFamily="18" charset="0"/>
              </a:rPr>
              <a:t>formed exceeds 14 percent. </a:t>
            </a:r>
            <a:endParaRPr lang="en-US" sz="3200" dirty="0" smtClean="0">
              <a:solidFill>
                <a:srgbClr val="00B050"/>
              </a:solidFill>
              <a:latin typeface="Times New Roman" panose="02020603050405020304" pitchFamily="18" charset="0"/>
              <a:cs typeface="Times New Roman" panose="02020603050405020304" pitchFamily="18" charset="0"/>
            </a:endParaRPr>
          </a:p>
          <a:p>
            <a:r>
              <a:rPr lang="en-US" sz="3200" dirty="0" smtClean="0">
                <a:solidFill>
                  <a:srgbClr val="FF0000"/>
                </a:solidFill>
                <a:latin typeface="Times New Roman" panose="02020603050405020304" pitchFamily="18" charset="0"/>
                <a:cs typeface="Times New Roman" panose="02020603050405020304" pitchFamily="18" charset="0"/>
              </a:rPr>
              <a:t>If </a:t>
            </a:r>
            <a:r>
              <a:rPr lang="en-US" sz="3200" dirty="0">
                <a:solidFill>
                  <a:srgbClr val="FF0000"/>
                </a:solidFill>
                <a:latin typeface="Times New Roman" panose="02020603050405020304" pitchFamily="18" charset="0"/>
                <a:cs typeface="Times New Roman" panose="02020603050405020304" pitchFamily="18" charset="0"/>
              </a:rPr>
              <a:t>air gets into fermentation mixture, </a:t>
            </a:r>
            <a:r>
              <a:rPr lang="en-US" sz="3200" dirty="0" smtClean="0">
                <a:solidFill>
                  <a:srgbClr val="FF0000"/>
                </a:solidFill>
                <a:latin typeface="Times New Roman" panose="02020603050405020304" pitchFamily="18" charset="0"/>
                <a:cs typeface="Times New Roman" panose="02020603050405020304" pitchFamily="18" charset="0"/>
              </a:rPr>
              <a:t>the oxygen </a:t>
            </a:r>
            <a:r>
              <a:rPr lang="en-US" sz="3200" dirty="0">
                <a:solidFill>
                  <a:srgbClr val="FF0000"/>
                </a:solidFill>
                <a:latin typeface="Times New Roman" panose="02020603050405020304" pitchFamily="18" charset="0"/>
                <a:cs typeface="Times New Roman" panose="02020603050405020304" pitchFamily="18" charset="0"/>
              </a:rPr>
              <a:t>of air </a:t>
            </a:r>
            <a:r>
              <a:rPr lang="en-US" sz="3200" dirty="0" err="1">
                <a:solidFill>
                  <a:srgbClr val="FF0000"/>
                </a:solidFill>
                <a:latin typeface="Times New Roman" panose="02020603050405020304" pitchFamily="18" charset="0"/>
                <a:cs typeface="Times New Roman" panose="02020603050405020304" pitchFamily="18" charset="0"/>
              </a:rPr>
              <a:t>oxidises</a:t>
            </a:r>
            <a:r>
              <a:rPr lang="en-US" sz="3200" dirty="0">
                <a:solidFill>
                  <a:srgbClr val="FF0000"/>
                </a:solidFill>
                <a:latin typeface="Times New Roman" panose="02020603050405020304" pitchFamily="18" charset="0"/>
                <a:cs typeface="Times New Roman" panose="02020603050405020304" pitchFamily="18" charset="0"/>
              </a:rPr>
              <a:t> ethanol to </a:t>
            </a:r>
            <a:r>
              <a:rPr lang="en-US" sz="3200" dirty="0" err="1">
                <a:solidFill>
                  <a:srgbClr val="FF0000"/>
                </a:solidFill>
                <a:latin typeface="Times New Roman" panose="02020603050405020304" pitchFamily="18" charset="0"/>
                <a:cs typeface="Times New Roman" panose="02020603050405020304" pitchFamily="18" charset="0"/>
              </a:rPr>
              <a:t>ethanoic</a:t>
            </a:r>
            <a:r>
              <a:rPr lang="en-US" sz="3200" dirty="0">
                <a:solidFill>
                  <a:srgbClr val="FF0000"/>
                </a:solidFill>
                <a:latin typeface="Times New Roman" panose="02020603050405020304" pitchFamily="18" charset="0"/>
                <a:cs typeface="Times New Roman" panose="02020603050405020304" pitchFamily="18" charset="0"/>
              </a:rPr>
              <a:t> acid which in turn </a:t>
            </a:r>
            <a:r>
              <a:rPr lang="en-US" sz="3200" dirty="0" smtClean="0">
                <a:solidFill>
                  <a:srgbClr val="FF0000"/>
                </a:solidFill>
                <a:latin typeface="Times New Roman" panose="02020603050405020304" pitchFamily="18" charset="0"/>
                <a:cs typeface="Times New Roman" panose="02020603050405020304" pitchFamily="18" charset="0"/>
              </a:rPr>
              <a:t>destroys the </a:t>
            </a:r>
            <a:r>
              <a:rPr lang="en-US" sz="3200" dirty="0">
                <a:solidFill>
                  <a:srgbClr val="FF0000"/>
                </a:solidFill>
                <a:latin typeface="Times New Roman" panose="02020603050405020304" pitchFamily="18" charset="0"/>
                <a:cs typeface="Times New Roman" panose="02020603050405020304" pitchFamily="18" charset="0"/>
              </a:rPr>
              <a:t>taste of alcoholic drinks.</a:t>
            </a:r>
            <a:endParaRPr lang="en-US" sz="3200" dirty="0" smtClean="0">
              <a:solidFill>
                <a:srgbClr val="FF0000"/>
              </a:solidFill>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53607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1438" y="380247"/>
            <a:ext cx="10646875" cy="5632311"/>
          </a:xfrm>
          <a:prstGeom prst="rect">
            <a:avLst/>
          </a:prstGeom>
        </p:spPr>
        <p:txBody>
          <a:bodyPr wrap="square">
            <a:spAutoFit/>
          </a:bodyPr>
          <a:lstStyle/>
          <a:p>
            <a:r>
              <a:rPr lang="en-US" sz="3600" dirty="0">
                <a:solidFill>
                  <a:srgbClr val="FF0000"/>
                </a:solidFill>
                <a:latin typeface="Times New Roman" panose="02020603050405020304" pitchFamily="18" charset="0"/>
                <a:cs typeface="Times New Roman" panose="02020603050405020304" pitchFamily="18" charset="0"/>
              </a:rPr>
              <a:t>Ethanol is a </a:t>
            </a:r>
            <a:r>
              <a:rPr lang="en-US" sz="3600" dirty="0" err="1">
                <a:solidFill>
                  <a:srgbClr val="FF0000"/>
                </a:solidFill>
                <a:latin typeface="Times New Roman" panose="02020603050405020304" pitchFamily="18" charset="0"/>
                <a:cs typeface="Times New Roman" panose="02020603050405020304" pitchFamily="18" charset="0"/>
              </a:rPr>
              <a:t>colourless</a:t>
            </a:r>
            <a:r>
              <a:rPr lang="en-US" sz="3600" dirty="0">
                <a:solidFill>
                  <a:srgbClr val="FF0000"/>
                </a:solidFill>
                <a:latin typeface="Times New Roman" panose="02020603050405020304" pitchFamily="18" charset="0"/>
                <a:cs typeface="Times New Roman" panose="02020603050405020304" pitchFamily="18" charset="0"/>
              </a:rPr>
              <a:t> liquid with boiling point 351 K</a:t>
            </a:r>
            <a:r>
              <a:rPr lang="en-US" sz="3600" dirty="0" smtClean="0">
                <a:solidFill>
                  <a:srgbClr val="FF0000"/>
                </a:solidFill>
                <a:latin typeface="Times New Roman" panose="02020603050405020304" pitchFamily="18" charset="0"/>
                <a:cs typeface="Times New Roman" panose="02020603050405020304" pitchFamily="18" charset="0"/>
              </a:rPr>
              <a:t>.</a:t>
            </a:r>
          </a:p>
          <a:p>
            <a:r>
              <a:rPr lang="en-US" sz="3600" dirty="0" smtClean="0">
                <a:solidFill>
                  <a:srgbClr val="FF0000"/>
                </a:solidFill>
                <a:latin typeface="Times New Roman" panose="02020603050405020304" pitchFamily="18" charset="0"/>
                <a:cs typeface="Times New Roman" panose="02020603050405020304" pitchFamily="18" charset="0"/>
              </a:rPr>
              <a:t> </a:t>
            </a:r>
          </a:p>
          <a:p>
            <a:r>
              <a:rPr lang="en-US" sz="3600" dirty="0" smtClean="0">
                <a:solidFill>
                  <a:srgbClr val="000000"/>
                </a:solidFill>
                <a:latin typeface="Times New Roman" panose="02020603050405020304" pitchFamily="18" charset="0"/>
                <a:cs typeface="Times New Roman" panose="02020603050405020304" pitchFamily="18" charset="0"/>
              </a:rPr>
              <a:t>It </a:t>
            </a:r>
            <a:r>
              <a:rPr lang="en-US" sz="3600" dirty="0">
                <a:solidFill>
                  <a:srgbClr val="000000"/>
                </a:solidFill>
                <a:latin typeface="Times New Roman" panose="02020603050405020304" pitchFamily="18" charset="0"/>
                <a:cs typeface="Times New Roman" panose="02020603050405020304" pitchFamily="18" charset="0"/>
              </a:rPr>
              <a:t>is </a:t>
            </a:r>
            <a:r>
              <a:rPr lang="en-US" sz="3600" dirty="0" smtClean="0">
                <a:solidFill>
                  <a:srgbClr val="000000"/>
                </a:solidFill>
                <a:latin typeface="Times New Roman" panose="02020603050405020304" pitchFamily="18" charset="0"/>
                <a:cs typeface="Times New Roman" panose="02020603050405020304" pitchFamily="18" charset="0"/>
              </a:rPr>
              <a:t>used as </a:t>
            </a:r>
            <a:r>
              <a:rPr lang="en-US" sz="3600" dirty="0">
                <a:solidFill>
                  <a:srgbClr val="000000"/>
                </a:solidFill>
                <a:latin typeface="Times New Roman" panose="02020603050405020304" pitchFamily="18" charset="0"/>
                <a:cs typeface="Times New Roman" panose="02020603050405020304" pitchFamily="18" charset="0"/>
              </a:rPr>
              <a:t>a solvent in paint industry and in the preparation of a number </a:t>
            </a:r>
            <a:r>
              <a:rPr lang="en-US" sz="3600" dirty="0" smtClean="0">
                <a:solidFill>
                  <a:srgbClr val="000000"/>
                </a:solidFill>
                <a:latin typeface="Times New Roman" panose="02020603050405020304" pitchFamily="18" charset="0"/>
                <a:cs typeface="Times New Roman" panose="02020603050405020304" pitchFamily="18" charset="0"/>
              </a:rPr>
              <a:t>of carbon </a:t>
            </a:r>
            <a:r>
              <a:rPr lang="en-US" sz="3600" dirty="0">
                <a:solidFill>
                  <a:srgbClr val="000000"/>
                </a:solidFill>
                <a:latin typeface="Times New Roman" panose="02020603050405020304" pitchFamily="18" charset="0"/>
                <a:cs typeface="Times New Roman" panose="02020603050405020304" pitchFamily="18" charset="0"/>
              </a:rPr>
              <a:t>compounds. </a:t>
            </a:r>
            <a:endParaRPr lang="en-US" sz="3600" dirty="0" smtClean="0">
              <a:solidFill>
                <a:srgbClr val="000000"/>
              </a:solidFill>
              <a:latin typeface="Times New Roman" panose="02020603050405020304" pitchFamily="18" charset="0"/>
              <a:cs typeface="Times New Roman" panose="02020603050405020304" pitchFamily="18" charset="0"/>
            </a:endParaRPr>
          </a:p>
          <a:p>
            <a:endParaRPr lang="en-US" sz="3600" dirty="0" smtClean="0">
              <a:solidFill>
                <a:srgbClr val="000000"/>
              </a:solidFill>
              <a:latin typeface="Times New Roman" panose="02020603050405020304" pitchFamily="18" charset="0"/>
              <a:cs typeface="Times New Roman" panose="02020603050405020304" pitchFamily="18" charset="0"/>
            </a:endParaRPr>
          </a:p>
          <a:p>
            <a:r>
              <a:rPr lang="en-US" sz="3600" dirty="0" smtClean="0">
                <a:solidFill>
                  <a:srgbClr val="7030A0"/>
                </a:solidFill>
                <a:latin typeface="Times New Roman" panose="02020603050405020304" pitchFamily="18" charset="0"/>
                <a:cs typeface="Times New Roman" panose="02020603050405020304" pitchFamily="18" charset="0"/>
              </a:rPr>
              <a:t>The </a:t>
            </a:r>
            <a:r>
              <a:rPr lang="en-US" sz="3600" dirty="0">
                <a:solidFill>
                  <a:srgbClr val="7030A0"/>
                </a:solidFill>
                <a:latin typeface="Times New Roman" panose="02020603050405020304" pitchFamily="18" charset="0"/>
                <a:cs typeface="Times New Roman" panose="02020603050405020304" pitchFamily="18" charset="0"/>
              </a:rPr>
              <a:t>commercial alcohol is made unfit for </a:t>
            </a:r>
            <a:r>
              <a:rPr lang="en-US" sz="3600" dirty="0" smtClean="0">
                <a:solidFill>
                  <a:srgbClr val="7030A0"/>
                </a:solidFill>
                <a:latin typeface="Times New Roman" panose="02020603050405020304" pitchFamily="18" charset="0"/>
                <a:cs typeface="Times New Roman" panose="02020603050405020304" pitchFamily="18" charset="0"/>
              </a:rPr>
              <a:t>drinking by </a:t>
            </a:r>
            <a:r>
              <a:rPr lang="en-US" sz="3600" dirty="0">
                <a:solidFill>
                  <a:srgbClr val="7030A0"/>
                </a:solidFill>
                <a:latin typeface="Times New Roman" panose="02020603050405020304" pitchFamily="18" charset="0"/>
                <a:cs typeface="Times New Roman" panose="02020603050405020304" pitchFamily="18" charset="0"/>
              </a:rPr>
              <a:t>mixing in it some copper </a:t>
            </a:r>
            <a:r>
              <a:rPr lang="en-US" sz="3600" dirty="0" err="1">
                <a:solidFill>
                  <a:srgbClr val="7030A0"/>
                </a:solidFill>
                <a:latin typeface="Times New Roman" panose="02020603050405020304" pitchFamily="18" charset="0"/>
                <a:cs typeface="Times New Roman" panose="02020603050405020304" pitchFamily="18" charset="0"/>
              </a:rPr>
              <a:t>sulphate</a:t>
            </a:r>
            <a:r>
              <a:rPr lang="en-US" sz="3600" dirty="0">
                <a:solidFill>
                  <a:srgbClr val="7030A0"/>
                </a:solidFill>
                <a:latin typeface="Times New Roman" panose="02020603050405020304" pitchFamily="18" charset="0"/>
                <a:cs typeface="Times New Roman" panose="02020603050405020304" pitchFamily="18" charset="0"/>
              </a:rPr>
              <a:t> (to give it a </a:t>
            </a:r>
            <a:r>
              <a:rPr lang="en-US" sz="3600" dirty="0" err="1">
                <a:solidFill>
                  <a:srgbClr val="7030A0"/>
                </a:solidFill>
                <a:latin typeface="Times New Roman" panose="02020603050405020304" pitchFamily="18" charset="0"/>
                <a:cs typeface="Times New Roman" panose="02020603050405020304" pitchFamily="18" charset="0"/>
              </a:rPr>
              <a:t>colour</a:t>
            </a:r>
            <a:r>
              <a:rPr lang="en-US" sz="3600" dirty="0">
                <a:solidFill>
                  <a:srgbClr val="7030A0"/>
                </a:solidFill>
                <a:latin typeface="Times New Roman" panose="02020603050405020304" pitchFamily="18" charset="0"/>
                <a:cs typeface="Times New Roman" panose="02020603050405020304" pitchFamily="18" charset="0"/>
              </a:rPr>
              <a:t>)</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3600" dirty="0">
                <a:solidFill>
                  <a:srgbClr val="7030A0"/>
                </a:solidFill>
                <a:latin typeface="Times New Roman" panose="02020603050405020304" pitchFamily="18" charset="0"/>
                <a:cs typeface="Times New Roman" panose="02020603050405020304" pitchFamily="18" charset="0"/>
              </a:rPr>
              <a:t>and </a:t>
            </a:r>
            <a:r>
              <a:rPr lang="en-US" sz="3600" dirty="0" smtClean="0">
                <a:solidFill>
                  <a:srgbClr val="7030A0"/>
                </a:solidFill>
                <a:latin typeface="Times New Roman" panose="02020603050405020304" pitchFamily="18" charset="0"/>
                <a:cs typeface="Times New Roman" panose="02020603050405020304" pitchFamily="18" charset="0"/>
              </a:rPr>
              <a:t>pyridine</a:t>
            </a:r>
            <a:r>
              <a:rPr lang="en-US" sz="3600" dirty="0">
                <a:solidFill>
                  <a:srgbClr val="7030A0"/>
                </a:solidFill>
                <a:latin typeface="Times New Roman" panose="02020603050405020304" pitchFamily="18" charset="0"/>
                <a:cs typeface="Times New Roman" panose="02020603050405020304" pitchFamily="18" charset="0"/>
              </a:rPr>
              <a:t>(a foul smelling liquid</a:t>
            </a:r>
            <a:r>
              <a:rPr lang="en-US" sz="3600" dirty="0" smtClean="0">
                <a:solidFill>
                  <a:srgbClr val="7030A0"/>
                </a:solidFill>
                <a:latin typeface="Times New Roman" panose="02020603050405020304" pitchFamily="18" charset="0"/>
                <a:cs typeface="Times New Roman" panose="02020603050405020304" pitchFamily="18" charset="0"/>
              </a:rPr>
              <a:t>).</a:t>
            </a:r>
          </a:p>
          <a:p>
            <a:endParaRPr lang="en-US" sz="3600" dirty="0">
              <a:solidFill>
                <a:srgbClr val="000000"/>
              </a:solidFill>
              <a:latin typeface="Times New Roman" panose="02020603050405020304" pitchFamily="18" charset="0"/>
              <a:cs typeface="Times New Roman" panose="02020603050405020304" pitchFamily="18" charset="0"/>
            </a:endParaRPr>
          </a:p>
          <a:p>
            <a:r>
              <a:rPr lang="en-US" sz="3600" dirty="0" smtClean="0">
                <a:solidFill>
                  <a:srgbClr val="000000"/>
                </a:solidFill>
                <a:latin typeface="Times New Roman" panose="02020603050405020304" pitchFamily="18" charset="0"/>
                <a:cs typeface="Times New Roman" panose="02020603050405020304" pitchFamily="18" charset="0"/>
              </a:rPr>
              <a:t> </a:t>
            </a:r>
            <a:r>
              <a:rPr lang="en-US" sz="3600" dirty="0">
                <a:solidFill>
                  <a:srgbClr val="00B050"/>
                </a:solidFill>
                <a:latin typeface="Times New Roman" panose="02020603050405020304" pitchFamily="18" charset="0"/>
                <a:cs typeface="Times New Roman" panose="02020603050405020304" pitchFamily="18" charset="0"/>
              </a:rPr>
              <a:t>It is known as denaturation of alcohol</a:t>
            </a:r>
            <a:r>
              <a:rPr lang="en-US" sz="3600" dirty="0" smtClean="0">
                <a:solidFill>
                  <a:srgbClr val="00B050"/>
                </a:solidFill>
                <a:latin typeface="Times New Roman" panose="02020603050405020304" pitchFamily="18" charset="0"/>
                <a:cs typeface="Times New Roman" panose="02020603050405020304" pitchFamily="18" charset="0"/>
              </a:rPr>
              <a:t>.</a:t>
            </a:r>
            <a:endParaRPr lang="en-US" sz="36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96073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17283"/>
            <a:ext cx="10515600" cy="1964601"/>
          </a:xfrm>
        </p:spPr>
        <p:txBody>
          <a:bodyPr>
            <a:normAutofit/>
          </a:bodyPr>
          <a:lstStyle/>
          <a:p>
            <a:pPr algn="ctr"/>
            <a:r>
              <a:rPr lang="en-US" sz="11500" dirty="0" smtClean="0">
                <a:solidFill>
                  <a:srgbClr val="00B050"/>
                </a:solidFill>
                <a:latin typeface="Times New Roman" panose="02020603050405020304" pitchFamily="18" charset="0"/>
                <a:cs typeface="Times New Roman" panose="02020603050405020304" pitchFamily="18" charset="0"/>
              </a:rPr>
              <a:t>THANKS</a:t>
            </a:r>
            <a:endParaRPr lang="en-US" sz="11500" dirty="0">
              <a:solidFill>
                <a:srgbClr val="00B050"/>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831850" y="2571184"/>
            <a:ext cx="10515600" cy="3518466"/>
          </a:xfrm>
        </p:spPr>
        <p:txBody>
          <a:bodyPr>
            <a:normAutofit lnSpcReduction="10000"/>
          </a:bodyPr>
          <a:lstStyle/>
          <a:p>
            <a:pPr algn="ctr"/>
            <a:r>
              <a:rPr lang="en-US" sz="6000" dirty="0" smtClean="0">
                <a:solidFill>
                  <a:srgbClr val="FF0000"/>
                </a:solidFill>
                <a:latin typeface="Times New Roman" panose="02020603050405020304" pitchFamily="18" charset="0"/>
                <a:cs typeface="Times New Roman" panose="02020603050405020304" pitchFamily="18" charset="0"/>
              </a:rPr>
              <a:t>MANOJ KUMAR</a:t>
            </a:r>
          </a:p>
          <a:p>
            <a:pPr algn="ctr"/>
            <a:r>
              <a:rPr lang="en-US" sz="6000" dirty="0" smtClean="0">
                <a:solidFill>
                  <a:srgbClr val="00B0F0"/>
                </a:solidFill>
                <a:latin typeface="Times New Roman" panose="02020603050405020304" pitchFamily="18" charset="0"/>
                <a:cs typeface="Times New Roman" panose="02020603050405020304" pitchFamily="18" charset="0"/>
              </a:rPr>
              <a:t>PGT-CHEMISTRY</a:t>
            </a:r>
          </a:p>
          <a:p>
            <a:pPr algn="ctr"/>
            <a:r>
              <a:rPr lang="en-US" sz="6000" dirty="0" smtClean="0">
                <a:solidFill>
                  <a:srgbClr val="7030A0"/>
                </a:solidFill>
                <a:latin typeface="Times New Roman" panose="02020603050405020304" pitchFamily="18" charset="0"/>
                <a:cs typeface="Times New Roman" panose="02020603050405020304" pitchFamily="18" charset="0"/>
              </a:rPr>
              <a:t>KENDRIYA VIDYALAYA</a:t>
            </a:r>
          </a:p>
          <a:p>
            <a:pPr algn="ctr"/>
            <a:r>
              <a:rPr lang="en-US" sz="6000" dirty="0" smtClean="0">
                <a:solidFill>
                  <a:srgbClr val="92D050"/>
                </a:solidFill>
                <a:latin typeface="Times New Roman" panose="02020603050405020304" pitchFamily="18" charset="0"/>
                <a:cs typeface="Times New Roman" panose="02020603050405020304" pitchFamily="18" charset="0"/>
              </a:rPr>
              <a:t>BHEL,HARIDWAR</a:t>
            </a:r>
            <a:endParaRPr lang="en-US" sz="6000" dirty="0">
              <a:solidFill>
                <a:srgbClr val="92D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1815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36087"/>
          </a:xfrm>
        </p:spPr>
        <p:txBody>
          <a:bodyPr>
            <a:normAutofit/>
          </a:bodyPr>
          <a:lstStyle/>
          <a:p>
            <a:r>
              <a:rPr lang="en-US" b="0" i="0" u="none" strike="noStrike" baseline="0" dirty="0" smtClean="0">
                <a:solidFill>
                  <a:srgbClr val="7030A0"/>
                </a:solidFill>
                <a:latin typeface="Times New Roman" panose="02020603050405020304" pitchFamily="18" charset="0"/>
                <a:cs typeface="Times New Roman" panose="02020603050405020304" pitchFamily="18" charset="0"/>
              </a:rPr>
              <a:t>An alcohol contains one or more hydroxyl (OH)group(s) directly attached to carbon atom(s), of an</a:t>
            </a:r>
            <a:r>
              <a:rPr lang="en-US" b="0" i="0" u="none" strike="noStrike" dirty="0" smtClean="0">
                <a:solidFill>
                  <a:srgbClr val="7030A0"/>
                </a:solidFill>
                <a:latin typeface="Times New Roman" panose="02020603050405020304" pitchFamily="18" charset="0"/>
                <a:cs typeface="Times New Roman" panose="02020603050405020304" pitchFamily="18" charset="0"/>
              </a:rPr>
              <a:t> </a:t>
            </a:r>
            <a:r>
              <a:rPr lang="en-US" b="0" i="0" u="none" strike="noStrike" baseline="0" dirty="0" smtClean="0">
                <a:solidFill>
                  <a:srgbClr val="7030A0"/>
                </a:solidFill>
                <a:latin typeface="Times New Roman" panose="02020603050405020304" pitchFamily="18" charset="0"/>
                <a:cs typeface="Times New Roman" panose="02020603050405020304" pitchFamily="18" charset="0"/>
              </a:rPr>
              <a:t>aliphatic system </a:t>
            </a:r>
            <a:r>
              <a:rPr lang="en-US" dirty="0" smtClean="0">
                <a:solidFill>
                  <a:srgbClr val="7030A0"/>
                </a:solidFill>
                <a:latin typeface="Times New Roman" panose="02020603050405020304" pitchFamily="18" charset="0"/>
                <a:cs typeface="Times New Roman" panose="02020603050405020304" pitchFamily="18" charset="0"/>
              </a:rPr>
              <a:t>,</a:t>
            </a:r>
            <a:br>
              <a:rPr lang="en-US" dirty="0" smtClean="0">
                <a:solidFill>
                  <a:srgbClr val="7030A0"/>
                </a:solidFill>
                <a:latin typeface="Times New Roman" panose="02020603050405020304" pitchFamily="18" charset="0"/>
                <a:cs typeface="Times New Roman" panose="02020603050405020304" pitchFamily="18" charset="0"/>
              </a:rPr>
            </a:br>
            <a:r>
              <a:rPr lang="en-US" dirty="0" smtClean="0">
                <a:solidFill>
                  <a:srgbClr val="7030A0"/>
                </a:solidFill>
                <a:latin typeface="Times New Roman" panose="02020603050405020304" pitchFamily="18" charset="0"/>
                <a:cs typeface="Times New Roman" panose="02020603050405020304" pitchFamily="18" charset="0"/>
              </a:rPr>
              <a:t/>
            </a:r>
            <a:br>
              <a:rPr lang="en-US" dirty="0" smtClean="0">
                <a:solidFill>
                  <a:srgbClr val="7030A0"/>
                </a:solidFill>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For </a:t>
            </a:r>
            <a:r>
              <a:rPr lang="en-US" dirty="0" err="1" smtClean="0">
                <a:latin typeface="Times New Roman" panose="02020603050405020304" pitchFamily="18" charset="0"/>
                <a:cs typeface="Times New Roman" panose="02020603050405020304" pitchFamily="18" charset="0"/>
              </a:rPr>
              <a:t>eg</a:t>
            </a:r>
            <a:r>
              <a:rPr lang="en-US" dirty="0" smtClean="0">
                <a:latin typeface="Times New Roman" panose="02020603050405020304" pitchFamily="18" charset="0"/>
                <a:cs typeface="Times New Roman" panose="02020603050405020304" pitchFamily="18" charset="0"/>
              </a:rPr>
              <a:t>.</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b="0" i="0" u="none" strike="noStrike" baseline="0" dirty="0" smtClean="0">
                <a:solidFill>
                  <a:srgbClr val="FF0000"/>
                </a:solidFill>
                <a:latin typeface="Times New Roman" panose="02020603050405020304" pitchFamily="18" charset="0"/>
                <a:cs typeface="Times New Roman" panose="02020603050405020304" pitchFamily="18" charset="0"/>
              </a:rPr>
              <a:t>CH</a:t>
            </a:r>
            <a:r>
              <a:rPr lang="en-US" b="0" i="0" u="none" strike="noStrike" baseline="-25000" dirty="0" smtClean="0">
                <a:solidFill>
                  <a:srgbClr val="FF0000"/>
                </a:solidFill>
                <a:latin typeface="Times New Roman" panose="02020603050405020304" pitchFamily="18" charset="0"/>
                <a:cs typeface="Times New Roman" panose="02020603050405020304" pitchFamily="18" charset="0"/>
              </a:rPr>
              <a:t>3</a:t>
            </a:r>
            <a:r>
              <a:rPr lang="en-US" b="0" i="0" u="none" strike="noStrike" baseline="0" dirty="0" smtClean="0">
                <a:solidFill>
                  <a:srgbClr val="FF0000"/>
                </a:solidFill>
                <a:latin typeface="Times New Roman" panose="02020603050405020304" pitchFamily="18" charset="0"/>
                <a:cs typeface="Times New Roman" panose="02020603050405020304" pitchFamily="18" charset="0"/>
              </a:rPr>
              <a:t>OH(Alcohol) ,</a:t>
            </a:r>
            <a:r>
              <a:rPr lang="en-US" b="0" i="0" u="none" strike="noStrike" baseline="0" dirty="0" smtClean="0">
                <a:latin typeface="Times New Roman" panose="02020603050405020304" pitchFamily="18" charset="0"/>
                <a:cs typeface="Times New Roman" panose="02020603050405020304" pitchFamily="18" charset="0"/>
              </a:rPr>
              <a:t/>
            </a:r>
            <a:br>
              <a:rPr lang="en-US" b="0" i="0" u="none" strike="noStrike" baseline="0" dirty="0" smtClean="0">
                <a:latin typeface="Times New Roman" panose="02020603050405020304" pitchFamily="18" charset="0"/>
                <a:cs typeface="Times New Roman" panose="02020603050405020304" pitchFamily="18" charset="0"/>
              </a:rPr>
            </a:br>
            <a:r>
              <a:rPr lang="en-US" b="0" i="0" u="none" strike="noStrike" baseline="0" dirty="0" smtClean="0">
                <a:solidFill>
                  <a:srgbClr val="00B050"/>
                </a:solidFill>
                <a:latin typeface="Times New Roman" panose="02020603050405020304" pitchFamily="18" charset="0"/>
                <a:cs typeface="Times New Roman" panose="02020603050405020304" pitchFamily="18" charset="0"/>
              </a:rPr>
              <a:t>HO-CH</a:t>
            </a:r>
            <a:r>
              <a:rPr lang="en-US" b="0" i="0" u="none" strike="noStrike" baseline="-25000" dirty="0" smtClean="0">
                <a:solidFill>
                  <a:srgbClr val="00B050"/>
                </a:solidFill>
                <a:latin typeface="Times New Roman" panose="02020603050405020304" pitchFamily="18" charset="0"/>
                <a:cs typeface="Times New Roman" panose="02020603050405020304" pitchFamily="18" charset="0"/>
              </a:rPr>
              <a:t>2</a:t>
            </a:r>
            <a:r>
              <a:rPr lang="en-US" b="0" i="0" u="none" strike="noStrike" baseline="0" dirty="0" smtClean="0">
                <a:solidFill>
                  <a:srgbClr val="00B050"/>
                </a:solidFill>
                <a:latin typeface="Times New Roman" panose="02020603050405020304" pitchFamily="18" charset="0"/>
                <a:cs typeface="Times New Roman" panose="02020603050405020304" pitchFamily="18" charset="0"/>
              </a:rPr>
              <a:t>-CH</a:t>
            </a:r>
            <a:r>
              <a:rPr lang="en-US" b="0" i="0" u="none" strike="noStrike" baseline="-25000" dirty="0" smtClean="0">
                <a:solidFill>
                  <a:srgbClr val="00B050"/>
                </a:solidFill>
                <a:latin typeface="Times New Roman" panose="02020603050405020304" pitchFamily="18" charset="0"/>
                <a:cs typeface="Times New Roman" panose="02020603050405020304" pitchFamily="18" charset="0"/>
              </a:rPr>
              <a:t>2</a:t>
            </a:r>
            <a:r>
              <a:rPr lang="en-US" b="0" i="0" u="none" strike="noStrike" baseline="0" dirty="0" smtClean="0">
                <a:solidFill>
                  <a:srgbClr val="00B050"/>
                </a:solidFill>
                <a:latin typeface="Times New Roman" panose="02020603050405020304" pitchFamily="18" charset="0"/>
                <a:cs typeface="Times New Roman" panose="02020603050405020304" pitchFamily="18" charset="0"/>
              </a:rPr>
              <a:t>-OH(Glycol),</a:t>
            </a:r>
            <a:r>
              <a:rPr lang="en-US" b="0" i="0" u="none" strike="noStrike" baseline="0" dirty="0" smtClean="0">
                <a:latin typeface="Times New Roman" panose="02020603050405020304" pitchFamily="18" charset="0"/>
                <a:cs typeface="Times New Roman" panose="02020603050405020304" pitchFamily="18" charset="0"/>
              </a:rPr>
              <a:t/>
            </a:r>
            <a:br>
              <a:rPr lang="en-US" b="0" i="0" u="none" strike="noStrike" baseline="0" dirty="0" smtClean="0">
                <a:latin typeface="Times New Roman" panose="02020603050405020304" pitchFamily="18" charset="0"/>
                <a:cs typeface="Times New Roman" panose="02020603050405020304" pitchFamily="18" charset="0"/>
              </a:rPr>
            </a:br>
            <a:r>
              <a:rPr lang="en-US" b="0" i="0" u="none" strike="noStrike" baseline="0" dirty="0" smtClean="0">
                <a:latin typeface="Times New Roman" panose="02020603050405020304" pitchFamily="18" charset="0"/>
                <a:cs typeface="Times New Roman" panose="02020603050405020304" pitchFamily="18" charset="0"/>
              </a:rPr>
              <a:t>HO-CH</a:t>
            </a:r>
            <a:r>
              <a:rPr lang="en-US" b="0" i="0" u="none" strike="noStrike" baseline="-25000" dirty="0" smtClean="0">
                <a:latin typeface="Times New Roman" panose="02020603050405020304" pitchFamily="18" charset="0"/>
                <a:cs typeface="Times New Roman" panose="02020603050405020304" pitchFamily="18" charset="0"/>
              </a:rPr>
              <a:t>2</a:t>
            </a:r>
            <a:r>
              <a:rPr lang="en-US" b="0" i="0" u="none" strike="noStrike" baseline="0" dirty="0" smtClean="0">
                <a:latin typeface="Times New Roman" panose="02020603050405020304" pitchFamily="18" charset="0"/>
                <a:cs typeface="Times New Roman" panose="02020603050405020304" pitchFamily="18" charset="0"/>
              </a:rPr>
              <a:t>-CH(OH)-CH</a:t>
            </a:r>
            <a:r>
              <a:rPr lang="en-US" b="0" i="0" u="none" strike="noStrike" baseline="-25000" dirty="0" smtClean="0">
                <a:latin typeface="Times New Roman" panose="02020603050405020304" pitchFamily="18" charset="0"/>
                <a:cs typeface="Times New Roman" panose="02020603050405020304" pitchFamily="18" charset="0"/>
              </a:rPr>
              <a:t>2</a:t>
            </a:r>
            <a:r>
              <a:rPr lang="en-US" b="0" i="0" u="none" strike="noStrike" baseline="0" dirty="0" smtClean="0">
                <a:latin typeface="Times New Roman" panose="02020603050405020304" pitchFamily="18" charset="0"/>
                <a:cs typeface="Times New Roman" panose="02020603050405020304" pitchFamily="18" charset="0"/>
              </a:rPr>
              <a:t>-OH(Glycerol)</a:t>
            </a:r>
            <a:endParaRPr lang="en-US" dirty="0"/>
          </a:p>
        </p:txBody>
      </p:sp>
    </p:spTree>
    <p:extLst>
      <p:ext uri="{BB962C8B-B14F-4D97-AF65-F5344CB8AC3E}">
        <p14:creationId xmlns:p14="http://schemas.microsoft.com/office/powerpoint/2010/main" val="1558476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89713"/>
            <a:ext cx="10515600" cy="760490"/>
          </a:xfrm>
        </p:spPr>
        <p:txBody>
          <a:bodyPr>
            <a:normAutofit fontScale="90000"/>
          </a:bodyPr>
          <a:lstStyle/>
          <a:p>
            <a:pPr algn="ctr"/>
            <a:r>
              <a:rPr lang="en-US" b="0" i="0" u="none" strike="noStrike" baseline="0" dirty="0" smtClean="0">
                <a:solidFill>
                  <a:srgbClr val="FF0000"/>
                </a:solidFill>
                <a:latin typeface="Times New Roman" panose="02020603050405020304" pitchFamily="18" charset="0"/>
                <a:cs typeface="Times New Roman" panose="02020603050405020304" pitchFamily="18" charset="0"/>
              </a:rPr>
              <a:t>Classification</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831850" y="1376127"/>
            <a:ext cx="10515600" cy="5287223"/>
          </a:xfrm>
        </p:spPr>
        <p:txBody>
          <a:bodyPr>
            <a:noAutofit/>
          </a:bodyPr>
          <a:lstStyle/>
          <a:p>
            <a:r>
              <a:rPr lang="en-US" sz="3200" b="0" i="0" u="none" strike="noStrike" baseline="0" dirty="0" smtClean="0">
                <a:solidFill>
                  <a:srgbClr val="00B050"/>
                </a:solidFill>
                <a:latin typeface="Times New Roman" panose="02020603050405020304" pitchFamily="18" charset="0"/>
                <a:cs typeface="Times New Roman" panose="02020603050405020304" pitchFamily="18" charset="0"/>
              </a:rPr>
              <a:t>The classification of compounds makes their study systematic and</a:t>
            </a:r>
            <a:r>
              <a:rPr lang="en-US" sz="3200" b="0" i="0" u="none" strike="noStrike" dirty="0" smtClean="0">
                <a:solidFill>
                  <a:srgbClr val="00B050"/>
                </a:solidFill>
                <a:latin typeface="Times New Roman" panose="02020603050405020304" pitchFamily="18" charset="0"/>
                <a:cs typeface="Times New Roman" panose="02020603050405020304" pitchFamily="18" charset="0"/>
              </a:rPr>
              <a:t> </a:t>
            </a:r>
            <a:r>
              <a:rPr lang="en-US" sz="3200" b="0" i="0" u="none" strike="noStrike" baseline="0" dirty="0" smtClean="0">
                <a:solidFill>
                  <a:srgbClr val="00B050"/>
                </a:solidFill>
                <a:latin typeface="Times New Roman" panose="02020603050405020304" pitchFamily="18" charset="0"/>
                <a:cs typeface="Times New Roman" panose="02020603050405020304" pitchFamily="18" charset="0"/>
              </a:rPr>
              <a:t>hence simpler. </a:t>
            </a:r>
          </a:p>
          <a:p>
            <a:r>
              <a:rPr lang="en-US" sz="3200" b="0" i="0" u="none" strike="noStrike" baseline="0" dirty="0" smtClean="0">
                <a:solidFill>
                  <a:srgbClr val="0070C0"/>
                </a:solidFill>
                <a:latin typeface="Times New Roman" panose="02020603050405020304" pitchFamily="18" charset="0"/>
                <a:cs typeface="Times New Roman" panose="02020603050405020304" pitchFamily="18" charset="0"/>
              </a:rPr>
              <a:t>Alcohols  may be classified as mono–, di–, tri- or</a:t>
            </a:r>
            <a:r>
              <a:rPr lang="en-US" sz="3200" b="0" i="0" u="none" strike="noStrike" dirty="0" smtClean="0">
                <a:solidFill>
                  <a:srgbClr val="0070C0"/>
                </a:solidFill>
                <a:latin typeface="Times New Roman" panose="02020603050405020304" pitchFamily="18" charset="0"/>
                <a:cs typeface="Times New Roman" panose="02020603050405020304" pitchFamily="18" charset="0"/>
              </a:rPr>
              <a:t> </a:t>
            </a:r>
            <a:r>
              <a:rPr lang="en-US" sz="3200" b="0" i="0" u="none" strike="noStrike" baseline="0" dirty="0" smtClean="0">
                <a:solidFill>
                  <a:srgbClr val="0070C0"/>
                </a:solidFill>
                <a:latin typeface="Times New Roman" panose="02020603050405020304" pitchFamily="18" charset="0"/>
                <a:cs typeface="Times New Roman" panose="02020603050405020304" pitchFamily="18" charset="0"/>
              </a:rPr>
              <a:t>polyhydric compounds depending on whether they contain one, two,</a:t>
            </a:r>
            <a:r>
              <a:rPr lang="en-US" sz="3200" b="0" i="0" u="none" strike="noStrike" dirty="0" smtClean="0">
                <a:solidFill>
                  <a:srgbClr val="0070C0"/>
                </a:solidFill>
                <a:latin typeface="Times New Roman" panose="02020603050405020304" pitchFamily="18" charset="0"/>
                <a:cs typeface="Times New Roman" panose="02020603050405020304" pitchFamily="18" charset="0"/>
              </a:rPr>
              <a:t> </a:t>
            </a:r>
            <a:r>
              <a:rPr lang="en-US" sz="3200" b="0" i="0" u="none" strike="noStrike" baseline="0" dirty="0" smtClean="0">
                <a:solidFill>
                  <a:srgbClr val="0070C0"/>
                </a:solidFill>
                <a:latin typeface="Times New Roman" panose="02020603050405020304" pitchFamily="18" charset="0"/>
                <a:cs typeface="Times New Roman" panose="02020603050405020304" pitchFamily="18" charset="0"/>
              </a:rPr>
              <a:t>three or many hydroxyl groups respectively in their structures as</a:t>
            </a:r>
          </a:p>
          <a:p>
            <a:r>
              <a:rPr lang="en-US" sz="3200" b="0" i="0" u="none" strike="noStrike" baseline="0" dirty="0" smtClean="0">
                <a:solidFill>
                  <a:srgbClr val="0070C0"/>
                </a:solidFill>
                <a:latin typeface="Times New Roman" panose="02020603050405020304" pitchFamily="18" charset="0"/>
                <a:cs typeface="Times New Roman" panose="02020603050405020304" pitchFamily="18" charset="0"/>
              </a:rPr>
              <a:t>given below:</a:t>
            </a:r>
          </a:p>
          <a:p>
            <a:r>
              <a:rPr lang="en-US" sz="4000" dirty="0" smtClean="0">
                <a:solidFill>
                  <a:prstClr val="black"/>
                </a:solidFill>
                <a:latin typeface="Times New Roman" panose="02020603050405020304" pitchFamily="18" charset="0"/>
                <a:cs typeface="Times New Roman" panose="02020603050405020304" pitchFamily="18" charset="0"/>
              </a:rPr>
              <a:t>CH</a:t>
            </a:r>
            <a:r>
              <a:rPr lang="en-US" sz="4000" baseline="-25000" dirty="0" smtClean="0">
                <a:solidFill>
                  <a:prstClr val="black"/>
                </a:solidFill>
                <a:latin typeface="Times New Roman" panose="02020603050405020304" pitchFamily="18" charset="0"/>
                <a:cs typeface="Times New Roman" panose="02020603050405020304" pitchFamily="18" charset="0"/>
              </a:rPr>
              <a:t>3</a:t>
            </a:r>
            <a:r>
              <a:rPr lang="en-US" sz="4000" dirty="0" smtClean="0">
                <a:solidFill>
                  <a:prstClr val="black"/>
                </a:solidFill>
                <a:latin typeface="Times New Roman" panose="02020603050405020304" pitchFamily="18" charset="0"/>
                <a:cs typeface="Times New Roman" panose="02020603050405020304" pitchFamily="18" charset="0"/>
              </a:rPr>
              <a:t>OH(Alcohol</a:t>
            </a:r>
            <a:r>
              <a:rPr lang="en-US" sz="4000" dirty="0">
                <a:solidFill>
                  <a:prstClr val="black"/>
                </a:solidFill>
                <a:latin typeface="Times New Roman" panose="02020603050405020304" pitchFamily="18" charset="0"/>
                <a:cs typeface="Times New Roman" panose="02020603050405020304" pitchFamily="18" charset="0"/>
              </a:rPr>
              <a:t>) ,</a:t>
            </a:r>
            <a:br>
              <a:rPr lang="en-US" sz="4000" dirty="0">
                <a:solidFill>
                  <a:prstClr val="black"/>
                </a:solidFill>
                <a:latin typeface="Times New Roman" panose="02020603050405020304" pitchFamily="18" charset="0"/>
                <a:cs typeface="Times New Roman" panose="02020603050405020304" pitchFamily="18" charset="0"/>
              </a:rPr>
            </a:br>
            <a:r>
              <a:rPr lang="en-US" sz="4000" dirty="0">
                <a:solidFill>
                  <a:prstClr val="black"/>
                </a:solidFill>
                <a:latin typeface="Times New Roman" panose="02020603050405020304" pitchFamily="18" charset="0"/>
                <a:cs typeface="Times New Roman" panose="02020603050405020304" pitchFamily="18" charset="0"/>
              </a:rPr>
              <a:t>HO-CH</a:t>
            </a:r>
            <a:r>
              <a:rPr lang="en-US" sz="4000" baseline="-25000" dirty="0">
                <a:solidFill>
                  <a:prstClr val="black"/>
                </a:solidFill>
                <a:latin typeface="Times New Roman" panose="02020603050405020304" pitchFamily="18" charset="0"/>
                <a:cs typeface="Times New Roman" panose="02020603050405020304" pitchFamily="18" charset="0"/>
              </a:rPr>
              <a:t>2</a:t>
            </a:r>
            <a:r>
              <a:rPr lang="en-US" sz="4000" dirty="0">
                <a:solidFill>
                  <a:prstClr val="black"/>
                </a:solidFill>
                <a:latin typeface="Times New Roman" panose="02020603050405020304" pitchFamily="18" charset="0"/>
                <a:cs typeface="Times New Roman" panose="02020603050405020304" pitchFamily="18" charset="0"/>
              </a:rPr>
              <a:t>-CH</a:t>
            </a:r>
            <a:r>
              <a:rPr lang="en-US" sz="4000" baseline="-25000" dirty="0">
                <a:solidFill>
                  <a:prstClr val="black"/>
                </a:solidFill>
                <a:latin typeface="Times New Roman" panose="02020603050405020304" pitchFamily="18" charset="0"/>
                <a:cs typeface="Times New Roman" panose="02020603050405020304" pitchFamily="18" charset="0"/>
              </a:rPr>
              <a:t>2</a:t>
            </a:r>
            <a:r>
              <a:rPr lang="en-US" sz="4000" dirty="0">
                <a:solidFill>
                  <a:prstClr val="black"/>
                </a:solidFill>
                <a:latin typeface="Times New Roman" panose="02020603050405020304" pitchFamily="18" charset="0"/>
                <a:cs typeface="Times New Roman" panose="02020603050405020304" pitchFamily="18" charset="0"/>
              </a:rPr>
              <a:t>-OH(Glycol),</a:t>
            </a:r>
            <a:br>
              <a:rPr lang="en-US" sz="4000" dirty="0">
                <a:solidFill>
                  <a:prstClr val="black"/>
                </a:solidFill>
                <a:latin typeface="Times New Roman" panose="02020603050405020304" pitchFamily="18" charset="0"/>
                <a:cs typeface="Times New Roman" panose="02020603050405020304" pitchFamily="18" charset="0"/>
              </a:rPr>
            </a:br>
            <a:r>
              <a:rPr lang="en-US" sz="4000" dirty="0">
                <a:solidFill>
                  <a:prstClr val="black"/>
                </a:solidFill>
                <a:latin typeface="Times New Roman" panose="02020603050405020304" pitchFamily="18" charset="0"/>
                <a:cs typeface="Times New Roman" panose="02020603050405020304" pitchFamily="18" charset="0"/>
              </a:rPr>
              <a:t>HO-CH</a:t>
            </a:r>
            <a:r>
              <a:rPr lang="en-US" sz="4000" baseline="-25000" dirty="0">
                <a:solidFill>
                  <a:prstClr val="black"/>
                </a:solidFill>
                <a:latin typeface="Times New Roman" panose="02020603050405020304" pitchFamily="18" charset="0"/>
                <a:cs typeface="Times New Roman" panose="02020603050405020304" pitchFamily="18" charset="0"/>
              </a:rPr>
              <a:t>2</a:t>
            </a:r>
            <a:r>
              <a:rPr lang="en-US" sz="4000" dirty="0">
                <a:solidFill>
                  <a:prstClr val="black"/>
                </a:solidFill>
                <a:latin typeface="Times New Roman" panose="02020603050405020304" pitchFamily="18" charset="0"/>
                <a:cs typeface="Times New Roman" panose="02020603050405020304" pitchFamily="18" charset="0"/>
              </a:rPr>
              <a:t>-CH(OH)-CH</a:t>
            </a:r>
            <a:r>
              <a:rPr lang="en-US" sz="4000" baseline="-25000" dirty="0">
                <a:solidFill>
                  <a:prstClr val="black"/>
                </a:solidFill>
                <a:latin typeface="Times New Roman" panose="02020603050405020304" pitchFamily="18" charset="0"/>
                <a:cs typeface="Times New Roman" panose="02020603050405020304" pitchFamily="18" charset="0"/>
              </a:rPr>
              <a:t>2</a:t>
            </a:r>
            <a:r>
              <a:rPr lang="en-US" sz="4000" dirty="0">
                <a:solidFill>
                  <a:prstClr val="black"/>
                </a:solidFill>
                <a:latin typeface="Times New Roman" panose="02020603050405020304" pitchFamily="18" charset="0"/>
                <a:cs typeface="Times New Roman" panose="02020603050405020304" pitchFamily="18" charset="0"/>
              </a:rPr>
              <a:t>-OH(Glycerol)</a:t>
            </a:r>
            <a:endParaRPr lang="en-US" sz="2800" b="0" i="0" u="none" strike="noStrike" baseline="0" dirty="0" smtClean="0">
              <a:solidFill>
                <a:srgbClr val="000000"/>
              </a:solidFill>
              <a:latin typeface="Times New Roman" panose="02020603050405020304" pitchFamily="18" charset="0"/>
              <a:cs typeface="Times New Roman" panose="02020603050405020304" pitchFamily="18" charset="0"/>
            </a:endParaRPr>
          </a:p>
          <a:p>
            <a:endParaRPr lang="en-US" sz="2800" b="0" i="0" u="none" strike="noStrike" baseline="0" dirty="0" smtClean="0">
              <a:solidFill>
                <a:srgbClr val="000000"/>
              </a:solidFill>
              <a:latin typeface="Times New Roman" panose="02020603050405020304" pitchFamily="18" charset="0"/>
              <a:cs typeface="Times New Roman" panose="02020603050405020304" pitchFamily="18" charset="0"/>
            </a:endParaRPr>
          </a:p>
          <a:p>
            <a:endParaRPr lang="en-US" sz="2800" b="0" i="0" u="none" strike="noStrike" baseline="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3188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08515"/>
          </a:xfrm>
        </p:spPr>
        <p:txBody>
          <a:bodyPr>
            <a:noAutofit/>
          </a:bodyPr>
          <a:lstStyle/>
          <a:p>
            <a:r>
              <a:rPr lang="en-US" sz="2800" b="0" i="0" u="none" strike="noStrike" baseline="0" dirty="0" smtClean="0">
                <a:solidFill>
                  <a:srgbClr val="00B050"/>
                </a:solidFill>
                <a:latin typeface="Times New Roman" panose="02020603050405020304" pitchFamily="18" charset="0"/>
                <a:cs typeface="Times New Roman" panose="02020603050405020304" pitchFamily="18" charset="0"/>
              </a:rPr>
              <a:t>Monohydric alcohols may be further classified according to the</a:t>
            </a:r>
            <a:br>
              <a:rPr lang="en-US" sz="2800" b="0" i="0" u="none" strike="noStrike" baseline="0" dirty="0" smtClean="0">
                <a:solidFill>
                  <a:srgbClr val="00B050"/>
                </a:solidFill>
                <a:latin typeface="Times New Roman" panose="02020603050405020304" pitchFamily="18" charset="0"/>
                <a:cs typeface="Times New Roman" panose="02020603050405020304" pitchFamily="18" charset="0"/>
              </a:rPr>
            </a:br>
            <a:r>
              <a:rPr lang="en-US" sz="2800" b="0" i="0" u="none" strike="noStrike" baseline="0" dirty="0" err="1" smtClean="0">
                <a:solidFill>
                  <a:srgbClr val="00B050"/>
                </a:solidFill>
                <a:latin typeface="Times New Roman" panose="02020603050405020304" pitchFamily="18" charset="0"/>
                <a:cs typeface="Times New Roman" panose="02020603050405020304" pitchFamily="18" charset="0"/>
              </a:rPr>
              <a:t>hybridisation</a:t>
            </a:r>
            <a:r>
              <a:rPr lang="en-US" sz="2800" b="0" i="0" u="none" strike="noStrike" baseline="0" dirty="0" smtClean="0">
                <a:solidFill>
                  <a:srgbClr val="00B050"/>
                </a:solidFill>
                <a:latin typeface="Times New Roman" panose="02020603050405020304" pitchFamily="18" charset="0"/>
                <a:cs typeface="Times New Roman" panose="02020603050405020304" pitchFamily="18" charset="0"/>
              </a:rPr>
              <a:t> of the carbon atom to which the hydroxyl group is</a:t>
            </a:r>
            <a:br>
              <a:rPr lang="en-US" sz="2800" b="0" i="0" u="none" strike="noStrike" baseline="0" dirty="0" smtClean="0">
                <a:solidFill>
                  <a:srgbClr val="00B050"/>
                </a:solidFill>
                <a:latin typeface="Times New Roman" panose="02020603050405020304" pitchFamily="18" charset="0"/>
                <a:cs typeface="Times New Roman" panose="02020603050405020304" pitchFamily="18" charset="0"/>
              </a:rPr>
            </a:br>
            <a:r>
              <a:rPr lang="en-US" sz="2800" b="0" i="0" u="none" strike="noStrike" baseline="0" dirty="0" smtClean="0">
                <a:solidFill>
                  <a:srgbClr val="00B050"/>
                </a:solidFill>
                <a:latin typeface="Times New Roman" panose="02020603050405020304" pitchFamily="18" charset="0"/>
                <a:cs typeface="Times New Roman" panose="02020603050405020304" pitchFamily="18" charset="0"/>
              </a:rPr>
              <a:t>attached.</a:t>
            </a:r>
            <a:br>
              <a:rPr lang="en-US" sz="2800" b="0" i="0" u="none" strike="noStrike" baseline="0" dirty="0" smtClean="0">
                <a:solidFill>
                  <a:srgbClr val="00B050"/>
                </a:solidFill>
                <a:latin typeface="Times New Roman" panose="02020603050405020304" pitchFamily="18" charset="0"/>
                <a:cs typeface="Times New Roman" panose="02020603050405020304" pitchFamily="18" charset="0"/>
              </a:rPr>
            </a:br>
            <a:r>
              <a:rPr lang="en-US" sz="2800" b="0" i="0" u="none" strike="noStrike" baseline="0" dirty="0" smtClean="0">
                <a:latin typeface="Times New Roman" panose="02020603050405020304" pitchFamily="18" charset="0"/>
                <a:cs typeface="Times New Roman" panose="02020603050405020304" pitchFamily="18" charset="0"/>
              </a:rPr>
              <a:t/>
            </a:r>
            <a:br>
              <a:rPr lang="en-US" sz="2800" b="0" i="0" u="none" strike="noStrike" baseline="0" dirty="0" smtClean="0">
                <a:latin typeface="Times New Roman" panose="02020603050405020304" pitchFamily="18" charset="0"/>
                <a:cs typeface="Times New Roman" panose="02020603050405020304" pitchFamily="18" charset="0"/>
              </a:rPr>
            </a:br>
            <a:r>
              <a:rPr lang="en-US" sz="2800" b="0" i="1" u="none" strike="noStrike" baseline="0" dirty="0" smtClean="0">
                <a:solidFill>
                  <a:srgbClr val="C00000"/>
                </a:solidFill>
                <a:latin typeface="Times New Roman" panose="02020603050405020304" pitchFamily="18" charset="0"/>
                <a:cs typeface="Times New Roman" panose="02020603050405020304" pitchFamily="18" charset="0"/>
              </a:rPr>
              <a:t>(</a:t>
            </a:r>
            <a:r>
              <a:rPr lang="en-US" sz="2800" b="0" i="1" u="none" strike="noStrike" baseline="0" dirty="0" err="1" smtClean="0">
                <a:solidFill>
                  <a:srgbClr val="C00000"/>
                </a:solidFill>
                <a:latin typeface="Times New Roman" panose="02020603050405020304" pitchFamily="18" charset="0"/>
                <a:cs typeface="Times New Roman" panose="02020603050405020304" pitchFamily="18" charset="0"/>
              </a:rPr>
              <a:t>i</a:t>
            </a:r>
            <a:r>
              <a:rPr lang="en-US" sz="2800" b="0" i="1" u="none" strike="noStrike" baseline="0" dirty="0" smtClean="0">
                <a:solidFill>
                  <a:srgbClr val="C00000"/>
                </a:solidFill>
                <a:latin typeface="Times New Roman" panose="02020603050405020304" pitchFamily="18" charset="0"/>
                <a:cs typeface="Times New Roman" panose="02020603050405020304" pitchFamily="18" charset="0"/>
              </a:rPr>
              <a:t>) Compounds containing </a:t>
            </a:r>
            <a:r>
              <a:rPr lang="en-US" sz="2800" b="0" i="0" u="none" strike="noStrike" baseline="0" dirty="0" smtClean="0">
                <a:solidFill>
                  <a:srgbClr val="C00000"/>
                </a:solidFill>
                <a:latin typeface="Times New Roman" panose="02020603050405020304" pitchFamily="18" charset="0"/>
                <a:cs typeface="Times New Roman" panose="02020603050405020304" pitchFamily="18" charset="0"/>
              </a:rPr>
              <a:t>C</a:t>
            </a:r>
            <a:r>
              <a:rPr lang="en-US" sz="2800" b="0" i="0" u="none" strike="noStrike" baseline="-25000" dirty="0" smtClean="0">
                <a:solidFill>
                  <a:srgbClr val="C00000"/>
                </a:solidFill>
                <a:latin typeface="Times New Roman" panose="02020603050405020304" pitchFamily="18" charset="0"/>
                <a:cs typeface="Times New Roman" panose="02020603050405020304" pitchFamily="18" charset="0"/>
              </a:rPr>
              <a:t>sp3</a:t>
            </a:r>
            <a:r>
              <a:rPr lang="en-US" sz="2800" b="0" i="0" u="none" strike="noStrike" baseline="0" dirty="0" smtClean="0">
                <a:solidFill>
                  <a:srgbClr val="C00000"/>
                </a:solidFill>
                <a:latin typeface="Times New Roman" panose="02020603050405020304" pitchFamily="18" charset="0"/>
                <a:cs typeface="Times New Roman" panose="02020603050405020304" pitchFamily="18" charset="0"/>
              </a:rPr>
              <a:t> - OH </a:t>
            </a:r>
            <a:r>
              <a:rPr lang="en-US" sz="2800" b="0" i="1" u="none" strike="noStrike" baseline="0" dirty="0" smtClean="0">
                <a:solidFill>
                  <a:srgbClr val="C00000"/>
                </a:solidFill>
                <a:latin typeface="Times New Roman" panose="02020603050405020304" pitchFamily="18" charset="0"/>
                <a:cs typeface="Times New Roman" panose="02020603050405020304" pitchFamily="18" charset="0"/>
              </a:rPr>
              <a:t>bond: </a:t>
            </a:r>
            <a:r>
              <a:rPr lang="en-US" sz="2800" b="0" i="0" u="none" strike="noStrike" baseline="0" dirty="0" smtClean="0">
                <a:solidFill>
                  <a:srgbClr val="0070C0"/>
                </a:solidFill>
                <a:latin typeface="Times New Roman" panose="02020603050405020304" pitchFamily="18" charset="0"/>
                <a:cs typeface="Times New Roman" panose="02020603050405020304" pitchFamily="18" charset="0"/>
              </a:rPr>
              <a:t>In this class of alcohols,</a:t>
            </a:r>
            <a:br>
              <a:rPr lang="en-US" sz="2800" b="0" i="0" u="none" strike="noStrike" baseline="0" dirty="0" smtClean="0">
                <a:solidFill>
                  <a:srgbClr val="0070C0"/>
                </a:solidFill>
                <a:latin typeface="Times New Roman" panose="02020603050405020304" pitchFamily="18" charset="0"/>
                <a:cs typeface="Times New Roman" panose="02020603050405020304" pitchFamily="18" charset="0"/>
              </a:rPr>
            </a:br>
            <a:r>
              <a:rPr lang="en-US" sz="2800" b="0" i="0" u="none" strike="noStrike" baseline="0" dirty="0" smtClean="0">
                <a:solidFill>
                  <a:srgbClr val="0070C0"/>
                </a:solidFill>
                <a:latin typeface="Times New Roman" panose="02020603050405020304" pitchFamily="18" charset="0"/>
                <a:cs typeface="Times New Roman" panose="02020603050405020304" pitchFamily="18" charset="0"/>
              </a:rPr>
              <a:t>the –OH group is attached to an </a:t>
            </a:r>
            <a:r>
              <a:rPr lang="en-US" sz="2800" b="0" i="1" u="none" strike="noStrike" baseline="0" dirty="0" smtClean="0">
                <a:solidFill>
                  <a:srgbClr val="0070C0"/>
                </a:solidFill>
                <a:latin typeface="Times New Roman" panose="02020603050405020304" pitchFamily="18" charset="0"/>
                <a:cs typeface="Times New Roman" panose="02020603050405020304" pitchFamily="18" charset="0"/>
              </a:rPr>
              <a:t>sp</a:t>
            </a:r>
            <a:r>
              <a:rPr lang="en-US" sz="2800" b="0" i="1" u="none" strike="noStrike" baseline="30000" dirty="0" smtClean="0">
                <a:solidFill>
                  <a:srgbClr val="0070C0"/>
                </a:solidFill>
                <a:latin typeface="Times New Roman" panose="02020603050405020304" pitchFamily="18" charset="0"/>
                <a:cs typeface="Times New Roman" panose="02020603050405020304" pitchFamily="18" charset="0"/>
              </a:rPr>
              <a:t>3</a:t>
            </a:r>
            <a:r>
              <a:rPr lang="en-US" sz="400" i="1" dirty="0">
                <a:solidFill>
                  <a:srgbClr val="0070C0"/>
                </a:solidFill>
                <a:latin typeface="Times New Roman" panose="02020603050405020304" pitchFamily="18" charset="0"/>
                <a:cs typeface="Times New Roman" panose="02020603050405020304" pitchFamily="18" charset="0"/>
              </a:rPr>
              <a:t> </a:t>
            </a:r>
            <a:r>
              <a:rPr lang="en-US" sz="400" b="0" i="1" u="none" strike="noStrike" baseline="0" dirty="0" smtClean="0">
                <a:solidFill>
                  <a:srgbClr val="0070C0"/>
                </a:solidFill>
                <a:latin typeface="Times New Roman" panose="02020603050405020304" pitchFamily="18" charset="0"/>
                <a:cs typeface="Times New Roman" panose="02020603050405020304" pitchFamily="18" charset="0"/>
              </a:rPr>
              <a:t> </a:t>
            </a:r>
            <a:r>
              <a:rPr lang="en-US" sz="2800" b="0" i="0" u="none" strike="noStrike" baseline="0" dirty="0" err="1" smtClean="0">
                <a:solidFill>
                  <a:srgbClr val="0070C0"/>
                </a:solidFill>
                <a:latin typeface="Times New Roman" panose="02020603050405020304" pitchFamily="18" charset="0"/>
                <a:cs typeface="Times New Roman" panose="02020603050405020304" pitchFamily="18" charset="0"/>
              </a:rPr>
              <a:t>hybridised</a:t>
            </a:r>
            <a:r>
              <a:rPr lang="en-US" sz="2800" b="0" i="0" u="none" strike="noStrike" baseline="0" dirty="0" smtClean="0">
                <a:solidFill>
                  <a:srgbClr val="0070C0"/>
                </a:solidFill>
                <a:latin typeface="Times New Roman" panose="02020603050405020304" pitchFamily="18" charset="0"/>
                <a:cs typeface="Times New Roman" panose="02020603050405020304" pitchFamily="18" charset="0"/>
              </a:rPr>
              <a:t> carbon atom of an</a:t>
            </a:r>
            <a:br>
              <a:rPr lang="en-US" sz="2800" b="0" i="0" u="none" strike="noStrike" baseline="0" dirty="0" smtClean="0">
                <a:solidFill>
                  <a:srgbClr val="0070C0"/>
                </a:solidFill>
                <a:latin typeface="Times New Roman" panose="02020603050405020304" pitchFamily="18" charset="0"/>
                <a:cs typeface="Times New Roman" panose="02020603050405020304" pitchFamily="18" charset="0"/>
              </a:rPr>
            </a:br>
            <a:r>
              <a:rPr lang="en-US" sz="2800" b="0" i="0" u="none" strike="noStrike" baseline="0" dirty="0" smtClean="0">
                <a:solidFill>
                  <a:srgbClr val="0070C0"/>
                </a:solidFill>
                <a:latin typeface="Times New Roman" panose="02020603050405020304" pitchFamily="18" charset="0"/>
                <a:cs typeface="Times New Roman" panose="02020603050405020304" pitchFamily="18" charset="0"/>
              </a:rPr>
              <a:t>alkyl group. They are further classified as follows:</a:t>
            </a:r>
            <a:br>
              <a:rPr lang="en-US" sz="2800" b="0" i="0" u="none" strike="noStrike" baseline="0" dirty="0" smtClean="0">
                <a:solidFill>
                  <a:srgbClr val="0070C0"/>
                </a:solidFill>
                <a:latin typeface="Times New Roman" panose="02020603050405020304" pitchFamily="18" charset="0"/>
                <a:cs typeface="Times New Roman" panose="02020603050405020304" pitchFamily="18" charset="0"/>
              </a:rPr>
            </a:br>
            <a:r>
              <a:rPr lang="en-US" sz="2800" dirty="0" smtClean="0">
                <a:solidFill>
                  <a:srgbClr val="FF0000"/>
                </a:solidFill>
                <a:latin typeface="Times New Roman" panose="02020603050405020304" pitchFamily="18" charset="0"/>
                <a:cs typeface="Times New Roman" panose="02020603050405020304" pitchFamily="18" charset="0"/>
              </a:rPr>
              <a:t>P</a:t>
            </a:r>
            <a:r>
              <a:rPr lang="en-US" sz="2800" b="0" i="1" u="none" strike="noStrike" baseline="0" dirty="0" smtClean="0">
                <a:solidFill>
                  <a:srgbClr val="FF0000"/>
                </a:solidFill>
                <a:latin typeface="Times New Roman" panose="02020603050405020304" pitchFamily="18" charset="0"/>
                <a:cs typeface="Times New Roman" panose="02020603050405020304" pitchFamily="18" charset="0"/>
              </a:rPr>
              <a:t>rimary, secondary and tertiary alcohols: </a:t>
            </a:r>
            <a:r>
              <a:rPr lang="en-US" sz="2800" b="0" i="0" u="none" strike="noStrike" baseline="0" dirty="0" smtClean="0">
                <a:solidFill>
                  <a:srgbClr val="FF0000"/>
                </a:solidFill>
                <a:latin typeface="Times New Roman" panose="02020603050405020304" pitchFamily="18" charset="0"/>
                <a:cs typeface="Times New Roman" panose="02020603050405020304" pitchFamily="18" charset="0"/>
              </a:rPr>
              <a:t>In these three types of</a:t>
            </a:r>
            <a:br>
              <a:rPr lang="en-US" sz="2800" b="0" i="0" u="none" strike="noStrike" baseline="0" dirty="0" smtClean="0">
                <a:solidFill>
                  <a:srgbClr val="FF0000"/>
                </a:solidFill>
                <a:latin typeface="Times New Roman" panose="02020603050405020304" pitchFamily="18" charset="0"/>
                <a:cs typeface="Times New Roman" panose="02020603050405020304" pitchFamily="18" charset="0"/>
              </a:rPr>
            </a:br>
            <a:r>
              <a:rPr lang="en-US" sz="2800" b="0" i="0" u="none" strike="noStrike" baseline="0" dirty="0" smtClean="0">
                <a:solidFill>
                  <a:srgbClr val="FF0000"/>
                </a:solidFill>
                <a:latin typeface="Times New Roman" panose="02020603050405020304" pitchFamily="18" charset="0"/>
                <a:cs typeface="Times New Roman" panose="02020603050405020304" pitchFamily="18" charset="0"/>
              </a:rPr>
              <a:t>alcohols, the –OH group is attached to primary, secondary and</a:t>
            </a:r>
            <a:br>
              <a:rPr lang="en-US" sz="2800" b="0" i="0" u="none" strike="noStrike" baseline="0" dirty="0" smtClean="0">
                <a:solidFill>
                  <a:srgbClr val="FF0000"/>
                </a:solidFill>
                <a:latin typeface="Times New Roman" panose="02020603050405020304" pitchFamily="18" charset="0"/>
                <a:cs typeface="Times New Roman" panose="02020603050405020304" pitchFamily="18" charset="0"/>
              </a:rPr>
            </a:br>
            <a:r>
              <a:rPr lang="en-US" sz="2800" b="0" i="0" u="none" strike="noStrike" baseline="0" dirty="0" smtClean="0">
                <a:solidFill>
                  <a:srgbClr val="FF0000"/>
                </a:solidFill>
                <a:latin typeface="Times New Roman" panose="02020603050405020304" pitchFamily="18" charset="0"/>
                <a:cs typeface="Times New Roman" panose="02020603050405020304" pitchFamily="18" charset="0"/>
              </a:rPr>
              <a:t>tertiary carbon atom, respectively as depicted below:</a:t>
            </a:r>
            <a:br>
              <a:rPr lang="en-US" sz="2800" b="0" i="0" u="none" strike="noStrike" baseline="0" dirty="0" smtClean="0">
                <a:solidFill>
                  <a:srgbClr val="FF0000"/>
                </a:solidFill>
                <a:latin typeface="Times New Roman" panose="02020603050405020304" pitchFamily="18" charset="0"/>
                <a:cs typeface="Times New Roman" panose="02020603050405020304" pitchFamily="18" charset="0"/>
              </a:rPr>
            </a:br>
            <a:r>
              <a:rPr lang="en-US" sz="2800" b="0" i="0" u="none" strike="noStrike" baseline="0" dirty="0" smtClean="0">
                <a:solidFill>
                  <a:srgbClr val="FF0000"/>
                </a:solidFill>
                <a:latin typeface="Times New Roman" panose="02020603050405020304" pitchFamily="18" charset="0"/>
                <a:cs typeface="Times New Roman" panose="02020603050405020304" pitchFamily="18" charset="0"/>
              </a:rPr>
              <a:t> </a:t>
            </a:r>
            <a:br>
              <a:rPr lang="en-US" sz="2800" b="0" i="0" u="none" strike="noStrike" baseline="0" dirty="0" smtClean="0">
                <a:solidFill>
                  <a:srgbClr val="FF0000"/>
                </a:solidFill>
                <a:latin typeface="Times New Roman" panose="02020603050405020304" pitchFamily="18" charset="0"/>
                <a:cs typeface="Times New Roman" panose="02020603050405020304" pitchFamily="18" charset="0"/>
              </a:rPr>
            </a:br>
            <a:r>
              <a:rPr lang="en-US" sz="2800" b="0" i="0" u="none" strike="noStrike" baseline="0" dirty="0" smtClean="0">
                <a:latin typeface="Times New Roman" panose="02020603050405020304" pitchFamily="18" charset="0"/>
                <a:cs typeface="Times New Roman" panose="02020603050405020304" pitchFamily="18" charset="0"/>
              </a:rPr>
              <a:t/>
            </a:r>
            <a:br>
              <a:rPr lang="en-US" sz="2800" b="0" i="0" u="none" strike="noStrike" baseline="0" dirty="0" smtClean="0">
                <a:latin typeface="Times New Roman" panose="02020603050405020304" pitchFamily="18" charset="0"/>
                <a:cs typeface="Times New Roman" panose="02020603050405020304" pitchFamily="18" charset="0"/>
              </a:rPr>
            </a:br>
            <a:r>
              <a:rPr lang="en-US" sz="2800" b="0" i="0" u="none" strike="noStrike" baseline="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CH</a:t>
            </a:r>
            <a:r>
              <a:rPr lang="en-US" sz="2800" baseline="-250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OH</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CH-OH                                   C-OH</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Primary(1</a:t>
            </a:r>
            <a:r>
              <a:rPr lang="en-US" sz="2800" baseline="30000" dirty="0" smtClean="0">
                <a:latin typeface="Times New Roman" panose="02020603050405020304" pitchFamily="18" charset="0"/>
                <a:cs typeface="Times New Roman" panose="02020603050405020304" pitchFamily="18" charset="0"/>
              </a:rPr>
              <a:t>0</a:t>
            </a:r>
            <a:r>
              <a:rPr lang="en-US" sz="2800" dirty="0" smtClean="0">
                <a:latin typeface="Times New Roman" panose="02020603050405020304" pitchFamily="18" charset="0"/>
                <a:cs typeface="Times New Roman" panose="02020603050405020304" pitchFamily="18" charset="0"/>
              </a:rPr>
              <a:t>)                   Secondary(2</a:t>
            </a:r>
            <a:r>
              <a:rPr lang="en-US" sz="2800" baseline="30000" dirty="0" smtClean="0">
                <a:latin typeface="Times New Roman" panose="02020603050405020304" pitchFamily="18" charset="0"/>
                <a:cs typeface="Times New Roman" panose="02020603050405020304" pitchFamily="18" charset="0"/>
              </a:rPr>
              <a:t>0</a:t>
            </a:r>
            <a:r>
              <a:rPr lang="en-US" sz="2800" dirty="0" smtClean="0">
                <a:latin typeface="Times New Roman" panose="02020603050405020304" pitchFamily="18" charset="0"/>
                <a:cs typeface="Times New Roman" panose="02020603050405020304" pitchFamily="18" charset="0"/>
              </a:rPr>
              <a:t>)                                Tertiary(3</a:t>
            </a:r>
            <a:r>
              <a:rPr lang="en-US" sz="2800" baseline="30000" dirty="0" smtClean="0">
                <a:latin typeface="Times New Roman" panose="02020603050405020304" pitchFamily="18" charset="0"/>
                <a:cs typeface="Times New Roman" panose="02020603050405020304" pitchFamily="18" charset="0"/>
              </a:rPr>
              <a:t>0</a:t>
            </a:r>
            <a:r>
              <a:rPr lang="en-US" sz="2800" dirty="0" smtClean="0">
                <a:latin typeface="Times New Roman" panose="02020603050405020304" pitchFamily="18" charset="0"/>
                <a:cs typeface="Times New Roman" panose="02020603050405020304" pitchFamily="18" charset="0"/>
              </a:rPr>
              <a:t>)</a:t>
            </a:r>
            <a:r>
              <a:rPr lang="en-US" sz="2800" b="0" i="0" u="none" strike="noStrike" baseline="0" dirty="0" smtClean="0">
                <a:latin typeface="Times New Roman" panose="02020603050405020304" pitchFamily="18" charset="0"/>
                <a:cs typeface="Times New Roman" panose="02020603050405020304" pitchFamily="18" charset="0"/>
              </a:rPr>
              <a:t/>
            </a:r>
            <a:br>
              <a:rPr lang="en-US" sz="2800" b="0" i="0" u="none" strike="noStrike" baseline="0" dirty="0" smtClean="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3648547" y="4952245"/>
            <a:ext cx="307818" cy="172016"/>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flipV="1">
            <a:off x="3648547" y="5395865"/>
            <a:ext cx="307818" cy="23539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8374456" y="4791546"/>
            <a:ext cx="0" cy="321398"/>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7921783" y="5269116"/>
            <a:ext cx="353085"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a:off x="8374456" y="5454712"/>
            <a:ext cx="2" cy="353085"/>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H="1">
            <a:off x="838200" y="5269116"/>
            <a:ext cx="21728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58610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91643"/>
          </a:xfrm>
        </p:spPr>
        <p:txBody>
          <a:bodyPr/>
          <a:lstStyle/>
          <a:p>
            <a:r>
              <a:rPr lang="en-US" sz="2800" i="1" dirty="0" err="1">
                <a:solidFill>
                  <a:srgbClr val="FF0000"/>
                </a:solidFill>
                <a:latin typeface="Times New Roman" panose="02020603050405020304" pitchFamily="18" charset="0"/>
                <a:cs typeface="Times New Roman" panose="02020603050405020304" pitchFamily="18" charset="0"/>
              </a:rPr>
              <a:t>Allylic</a:t>
            </a:r>
            <a:r>
              <a:rPr lang="en-US" sz="2800" i="1" dirty="0">
                <a:solidFill>
                  <a:srgbClr val="FF0000"/>
                </a:solidFill>
                <a:latin typeface="Times New Roman" panose="02020603050405020304" pitchFamily="18" charset="0"/>
                <a:cs typeface="Times New Roman" panose="02020603050405020304" pitchFamily="18" charset="0"/>
              </a:rPr>
              <a:t> alcohols: </a:t>
            </a:r>
            <a:r>
              <a:rPr lang="en-US" sz="2800" dirty="0">
                <a:solidFill>
                  <a:srgbClr val="0070C0"/>
                </a:solidFill>
                <a:latin typeface="Times New Roman" panose="02020603050405020304" pitchFamily="18" charset="0"/>
                <a:cs typeface="Times New Roman" panose="02020603050405020304" pitchFamily="18" charset="0"/>
              </a:rPr>
              <a:t>In these alcohols, the —OH group is attached to</a:t>
            </a:r>
            <a:br>
              <a:rPr lang="en-US" sz="2800" dirty="0">
                <a:solidFill>
                  <a:srgbClr val="0070C0"/>
                </a:solidFill>
                <a:latin typeface="Times New Roman" panose="02020603050405020304" pitchFamily="18" charset="0"/>
                <a:cs typeface="Times New Roman" panose="02020603050405020304" pitchFamily="18" charset="0"/>
              </a:rPr>
            </a:br>
            <a:r>
              <a:rPr lang="en-US" sz="2800" dirty="0">
                <a:solidFill>
                  <a:srgbClr val="0070C0"/>
                </a:solidFill>
                <a:latin typeface="Times New Roman" panose="02020603050405020304" pitchFamily="18" charset="0"/>
                <a:cs typeface="Times New Roman" panose="02020603050405020304" pitchFamily="18" charset="0"/>
              </a:rPr>
              <a:t>a </a:t>
            </a:r>
            <a:r>
              <a:rPr lang="en-US" sz="2800" i="1" dirty="0" smtClean="0">
                <a:solidFill>
                  <a:srgbClr val="0070C0"/>
                </a:solidFill>
                <a:latin typeface="Times New Roman" panose="02020603050405020304" pitchFamily="18" charset="0"/>
                <a:cs typeface="Times New Roman" panose="02020603050405020304" pitchFamily="18" charset="0"/>
              </a:rPr>
              <a:t>sp</a:t>
            </a:r>
            <a:r>
              <a:rPr lang="en-US" sz="2800" i="1" baseline="30000" dirty="0" smtClean="0">
                <a:solidFill>
                  <a:srgbClr val="0070C0"/>
                </a:solidFill>
                <a:latin typeface="Times New Roman" panose="02020603050405020304" pitchFamily="18" charset="0"/>
                <a:cs typeface="Times New Roman" panose="02020603050405020304" pitchFamily="18" charset="0"/>
              </a:rPr>
              <a:t>3</a:t>
            </a:r>
            <a:r>
              <a:rPr lang="en-US" sz="4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hybridised</a:t>
            </a:r>
            <a:r>
              <a:rPr lang="en-US" sz="2800" dirty="0">
                <a:solidFill>
                  <a:srgbClr val="0070C0"/>
                </a:solidFill>
                <a:latin typeface="Times New Roman" panose="02020603050405020304" pitchFamily="18" charset="0"/>
                <a:cs typeface="Times New Roman" panose="02020603050405020304" pitchFamily="18" charset="0"/>
              </a:rPr>
              <a:t> carbon next to the carbon-carbon double bond,</a:t>
            </a:r>
            <a:br>
              <a:rPr lang="en-US" sz="2800" dirty="0">
                <a:solidFill>
                  <a:srgbClr val="0070C0"/>
                </a:solidFill>
                <a:latin typeface="Times New Roman" panose="02020603050405020304" pitchFamily="18" charset="0"/>
                <a:cs typeface="Times New Roman" panose="02020603050405020304" pitchFamily="18" charset="0"/>
              </a:rPr>
            </a:br>
            <a:r>
              <a:rPr lang="en-US" sz="2800" dirty="0">
                <a:solidFill>
                  <a:srgbClr val="0070C0"/>
                </a:solidFill>
                <a:latin typeface="Times New Roman" panose="02020603050405020304" pitchFamily="18" charset="0"/>
                <a:cs typeface="Times New Roman" panose="02020603050405020304" pitchFamily="18" charset="0"/>
              </a:rPr>
              <a:t>that is to an </a:t>
            </a:r>
            <a:r>
              <a:rPr lang="en-US" sz="2800" dirty="0" err="1">
                <a:solidFill>
                  <a:srgbClr val="0070C0"/>
                </a:solidFill>
                <a:latin typeface="Times New Roman" panose="02020603050405020304" pitchFamily="18" charset="0"/>
                <a:cs typeface="Times New Roman" panose="02020603050405020304" pitchFamily="18" charset="0"/>
              </a:rPr>
              <a:t>allylic</a:t>
            </a:r>
            <a:r>
              <a:rPr lang="en-US" sz="2800" dirty="0">
                <a:solidFill>
                  <a:srgbClr val="0070C0"/>
                </a:solidFill>
                <a:latin typeface="Times New Roman" panose="02020603050405020304" pitchFamily="18" charset="0"/>
                <a:cs typeface="Times New Roman" panose="02020603050405020304" pitchFamily="18" charset="0"/>
              </a:rPr>
              <a:t> carbon. For </a:t>
            </a:r>
            <a:r>
              <a:rPr lang="en-US" sz="2800" dirty="0" smtClean="0">
                <a:solidFill>
                  <a:srgbClr val="0070C0"/>
                </a:solidFill>
                <a:latin typeface="Times New Roman" panose="02020603050405020304" pitchFamily="18" charset="0"/>
                <a:cs typeface="Times New Roman" panose="02020603050405020304" pitchFamily="18" charset="0"/>
              </a:rPr>
              <a:t>example            </a:t>
            </a:r>
            <a:br>
              <a:rPr lang="en-US" sz="2800" dirty="0" smtClean="0">
                <a:solidFill>
                  <a:srgbClr val="0070C0"/>
                </a:solidFill>
                <a:latin typeface="Times New Roman" panose="02020603050405020304" pitchFamily="18" charset="0"/>
                <a:cs typeface="Times New Roman" panose="02020603050405020304" pitchFamily="18" charset="0"/>
              </a:rPr>
            </a:br>
            <a:r>
              <a:rPr lang="en-US" sz="2800" dirty="0">
                <a:solidFill>
                  <a:srgbClr val="0070C0"/>
                </a:solidFill>
                <a:latin typeface="Times New Roman" panose="02020603050405020304" pitchFamily="18" charset="0"/>
                <a:cs typeface="Times New Roman" panose="02020603050405020304" pitchFamily="18" charset="0"/>
              </a:rPr>
              <a:t/>
            </a:r>
            <a:br>
              <a:rPr lang="en-US" sz="2800" dirty="0">
                <a:solidFill>
                  <a:srgbClr val="0070C0"/>
                </a:solidFill>
                <a:latin typeface="Times New Roman" panose="02020603050405020304" pitchFamily="18" charset="0"/>
                <a:cs typeface="Times New Roman" panose="02020603050405020304" pitchFamily="18" charset="0"/>
              </a:rPr>
            </a:br>
            <a:r>
              <a:rPr lang="en-US" sz="2800" dirty="0" smtClean="0">
                <a:solidFill>
                  <a:prstClr val="black"/>
                </a:solidFill>
                <a:latin typeface="Times New Roman" panose="02020603050405020304" pitchFamily="18" charset="0"/>
                <a:cs typeface="Times New Roman" panose="02020603050405020304" pitchFamily="18" charset="0"/>
              </a:rPr>
              <a:t>                                                                                                CH</a:t>
            </a:r>
            <a:r>
              <a:rPr lang="en-US" sz="2800" baseline="-25000" dirty="0" smtClean="0">
                <a:solidFill>
                  <a:prstClr val="black"/>
                </a:solidFill>
                <a:latin typeface="Times New Roman" panose="02020603050405020304" pitchFamily="18" charset="0"/>
                <a:cs typeface="Times New Roman" panose="02020603050405020304" pitchFamily="18" charset="0"/>
              </a:rPr>
              <a:t>3</a:t>
            </a:r>
            <a:r>
              <a:rPr lang="en-US" sz="2800" dirty="0" smtClean="0">
                <a:solidFill>
                  <a:prstClr val="black"/>
                </a:solidFill>
                <a:latin typeface="Times New Roman" panose="02020603050405020304" pitchFamily="18" charset="0"/>
                <a:cs typeface="Times New Roman" panose="02020603050405020304" pitchFamily="18" charset="0"/>
              </a:rPr>
              <a:t/>
            </a:r>
            <a:br>
              <a:rPr lang="en-US" sz="2800" dirty="0" smtClean="0">
                <a:solidFill>
                  <a:prstClr val="black"/>
                </a:solidFill>
                <a:latin typeface="Times New Roman" panose="02020603050405020304" pitchFamily="18" charset="0"/>
                <a:cs typeface="Times New Roman" panose="02020603050405020304" pitchFamily="18" charset="0"/>
              </a:rPr>
            </a:br>
            <a:r>
              <a:rPr lang="en-US" sz="2800" dirty="0" smtClean="0">
                <a:solidFill>
                  <a:prstClr val="black"/>
                </a:solidFill>
                <a:latin typeface="Times New Roman" panose="02020603050405020304" pitchFamily="18" charset="0"/>
                <a:cs typeface="Times New Roman" panose="02020603050405020304" pitchFamily="18" charset="0"/>
              </a:rPr>
              <a:t>CH</a:t>
            </a:r>
            <a:r>
              <a:rPr lang="en-US" sz="2800" baseline="-25000" dirty="0" smtClean="0">
                <a:solidFill>
                  <a:prstClr val="black"/>
                </a:solidFill>
                <a:latin typeface="Times New Roman" panose="02020603050405020304" pitchFamily="18" charset="0"/>
                <a:cs typeface="Times New Roman" panose="02020603050405020304" pitchFamily="18" charset="0"/>
              </a:rPr>
              <a:t>2</a:t>
            </a:r>
            <a:r>
              <a:rPr lang="en-US" sz="2800" dirty="0" smtClean="0">
                <a:solidFill>
                  <a:prstClr val="black"/>
                </a:solidFill>
                <a:latin typeface="Times New Roman" panose="02020603050405020304" pitchFamily="18" charset="0"/>
                <a:cs typeface="Times New Roman" panose="02020603050405020304" pitchFamily="18" charset="0"/>
              </a:rPr>
              <a:t>=CH-CH</a:t>
            </a:r>
            <a:r>
              <a:rPr lang="en-US" sz="2800" baseline="-25000" dirty="0" smtClean="0">
                <a:solidFill>
                  <a:prstClr val="black"/>
                </a:solidFill>
                <a:latin typeface="Times New Roman" panose="02020603050405020304" pitchFamily="18" charset="0"/>
                <a:cs typeface="Times New Roman" panose="02020603050405020304" pitchFamily="18" charset="0"/>
              </a:rPr>
              <a:t>2</a:t>
            </a:r>
            <a:r>
              <a:rPr lang="en-US" sz="2800" dirty="0" smtClean="0">
                <a:solidFill>
                  <a:prstClr val="black"/>
                </a:solidFill>
                <a:latin typeface="Times New Roman" panose="02020603050405020304" pitchFamily="18" charset="0"/>
                <a:cs typeface="Times New Roman" panose="02020603050405020304" pitchFamily="18" charset="0"/>
              </a:rPr>
              <a:t>-OH      CH</a:t>
            </a:r>
            <a:r>
              <a:rPr lang="en-US" sz="2800" baseline="-25000" dirty="0" smtClean="0">
                <a:solidFill>
                  <a:prstClr val="black"/>
                </a:solidFill>
                <a:latin typeface="Times New Roman" panose="02020603050405020304" pitchFamily="18" charset="0"/>
                <a:cs typeface="Times New Roman" panose="02020603050405020304" pitchFamily="18" charset="0"/>
              </a:rPr>
              <a:t>2</a:t>
            </a:r>
            <a:r>
              <a:rPr lang="en-US" sz="2800" dirty="0" smtClean="0">
                <a:solidFill>
                  <a:prstClr val="black"/>
                </a:solidFill>
                <a:latin typeface="Times New Roman" panose="02020603050405020304" pitchFamily="18" charset="0"/>
                <a:cs typeface="Times New Roman" panose="02020603050405020304" pitchFamily="18" charset="0"/>
              </a:rPr>
              <a:t>=CH-CH-OH               CH</a:t>
            </a:r>
            <a:r>
              <a:rPr lang="en-US" sz="2800" baseline="-25000" dirty="0" smtClean="0">
                <a:solidFill>
                  <a:prstClr val="black"/>
                </a:solidFill>
                <a:latin typeface="Times New Roman" panose="02020603050405020304" pitchFamily="18" charset="0"/>
                <a:cs typeface="Times New Roman" panose="02020603050405020304" pitchFamily="18" charset="0"/>
              </a:rPr>
              <a:t>2</a:t>
            </a:r>
            <a:r>
              <a:rPr lang="en-US" sz="2800" dirty="0" smtClean="0">
                <a:solidFill>
                  <a:prstClr val="black"/>
                </a:solidFill>
                <a:latin typeface="Times New Roman" panose="02020603050405020304" pitchFamily="18" charset="0"/>
                <a:cs typeface="Times New Roman" panose="02020603050405020304" pitchFamily="18" charset="0"/>
              </a:rPr>
              <a:t>=CH-C-OH </a:t>
            </a:r>
            <a:br>
              <a:rPr lang="en-US" sz="2800" dirty="0" smtClean="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 </a:t>
            </a:r>
            <a:r>
              <a:rPr lang="en-US" sz="2800" dirty="0" smtClean="0">
                <a:solidFill>
                  <a:prstClr val="black"/>
                </a:solidFill>
                <a:latin typeface="Times New Roman" panose="02020603050405020304" pitchFamily="18" charset="0"/>
                <a:cs typeface="Times New Roman" panose="02020603050405020304" pitchFamily="18" charset="0"/>
              </a:rPr>
              <a:t>                                                   CH</a:t>
            </a:r>
            <a:r>
              <a:rPr lang="en-US" sz="2800" baseline="-25000" dirty="0" smtClean="0">
                <a:solidFill>
                  <a:prstClr val="black"/>
                </a:solidFill>
                <a:latin typeface="Times New Roman" panose="02020603050405020304" pitchFamily="18" charset="0"/>
                <a:cs typeface="Times New Roman" panose="02020603050405020304" pitchFamily="18" charset="0"/>
              </a:rPr>
              <a:t>3</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a:t>
            </a:r>
            <a:r>
              <a:rPr lang="en-US" sz="2800" baseline="-25000" dirty="0" err="1" smtClean="0">
                <a:solidFill>
                  <a:prstClr val="black"/>
                </a:solidFill>
                <a:latin typeface="Times New Roman" panose="02020603050405020304" pitchFamily="18" charset="0"/>
                <a:cs typeface="Times New Roman" panose="02020603050405020304" pitchFamily="18" charset="0"/>
              </a:rPr>
              <a:t>3</a:t>
            </a:r>
            <a:r>
              <a:rPr lang="en-US" sz="2800" dirty="0" smtClean="0">
                <a:solidFill>
                  <a:prstClr val="black"/>
                </a:solidFill>
                <a:latin typeface="Times New Roman" panose="02020603050405020304" pitchFamily="18" charset="0"/>
                <a:cs typeface="Times New Roman" panose="02020603050405020304" pitchFamily="18" charset="0"/>
              </a:rPr>
              <a:t/>
            </a:r>
            <a:br>
              <a:rPr lang="en-US" sz="2800" dirty="0" smtClean="0">
                <a:solidFill>
                  <a:prstClr val="black"/>
                </a:solidFill>
                <a:latin typeface="Times New Roman" panose="02020603050405020304" pitchFamily="18" charset="0"/>
                <a:cs typeface="Times New Roman" panose="02020603050405020304" pitchFamily="18" charset="0"/>
              </a:rPr>
            </a:br>
            <a:r>
              <a:rPr lang="en-US" sz="2800" dirty="0">
                <a:solidFill>
                  <a:prstClr val="black"/>
                </a:solidFill>
                <a:latin typeface="Times New Roman" panose="02020603050405020304" pitchFamily="18" charset="0"/>
                <a:cs typeface="Times New Roman" panose="02020603050405020304" pitchFamily="18" charset="0"/>
              </a:rPr>
              <a:t/>
            </a:r>
            <a:br>
              <a:rPr lang="en-US" sz="2800" dirty="0">
                <a:solidFill>
                  <a:prstClr val="black"/>
                </a:solidFill>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Primary(1</a:t>
            </a:r>
            <a:r>
              <a:rPr lang="en-US" sz="2800" baseline="30000" dirty="0" smtClean="0">
                <a:latin typeface="Times New Roman" panose="02020603050405020304" pitchFamily="18" charset="0"/>
                <a:cs typeface="Times New Roman" panose="02020603050405020304" pitchFamily="18" charset="0"/>
              </a:rPr>
              <a:t>0</a:t>
            </a:r>
            <a:r>
              <a:rPr lang="en-US" sz="2800" dirty="0" smtClean="0">
                <a:latin typeface="Times New Roman" panose="02020603050405020304" pitchFamily="18" charset="0"/>
                <a:cs typeface="Times New Roman" panose="02020603050405020304" pitchFamily="18" charset="0"/>
              </a:rPr>
              <a:t>)                   Secondary(2</a:t>
            </a:r>
            <a:r>
              <a:rPr lang="en-US" sz="2800" baseline="30000" dirty="0" smtClean="0">
                <a:latin typeface="Times New Roman" panose="02020603050405020304" pitchFamily="18" charset="0"/>
                <a:cs typeface="Times New Roman" panose="02020603050405020304" pitchFamily="18" charset="0"/>
              </a:rPr>
              <a:t>0</a:t>
            </a:r>
            <a:r>
              <a:rPr lang="en-US" sz="2800" dirty="0" smtClean="0">
                <a:latin typeface="Times New Roman" panose="02020603050405020304" pitchFamily="18" charset="0"/>
                <a:cs typeface="Times New Roman" panose="02020603050405020304" pitchFamily="18" charset="0"/>
              </a:rPr>
              <a:t>)                             Tertiary(3</a:t>
            </a:r>
            <a:r>
              <a:rPr lang="en-US" sz="2800" baseline="30000" dirty="0" smtClean="0">
                <a:latin typeface="Times New Roman" panose="02020603050405020304" pitchFamily="18" charset="0"/>
                <a:cs typeface="Times New Roman" panose="02020603050405020304" pitchFamily="18" charset="0"/>
              </a:rPr>
              <a:t>0</a:t>
            </a:r>
            <a:r>
              <a:rPr lang="en-US" sz="2800" dirty="0" smtClean="0">
                <a:latin typeface="Times New Roman" panose="02020603050405020304" pitchFamily="18" charset="0"/>
                <a:cs typeface="Times New Roman" panose="02020603050405020304" pitchFamily="18" charset="0"/>
              </a:rPr>
              <a:t>)</a:t>
            </a:r>
            <a:r>
              <a:rPr lang="en-US" sz="4800" b="0" i="0" u="none" strike="noStrike" baseline="0" dirty="0" smtClean="0">
                <a:latin typeface="Times New Roman" panose="02020603050405020304" pitchFamily="18" charset="0"/>
                <a:cs typeface="Times New Roman" panose="02020603050405020304" pitchFamily="18" charset="0"/>
              </a:rPr>
              <a:t/>
            </a:r>
            <a:br>
              <a:rPr lang="en-US" sz="4800" b="0" i="0" u="none" strike="noStrike" baseline="0" dirty="0" smtClean="0">
                <a:latin typeface="Times New Roman" panose="02020603050405020304" pitchFamily="18" charset="0"/>
                <a:cs typeface="Times New Roman" panose="02020603050405020304" pitchFamily="18" charset="0"/>
              </a:rPr>
            </a:br>
            <a:endParaRPr lang="en-US" sz="4800" dirty="0"/>
          </a:p>
        </p:txBody>
      </p:sp>
      <p:cxnSp>
        <p:nvCxnSpPr>
          <p:cNvPr id="4" name="Straight Connector 3"/>
          <p:cNvCxnSpPr/>
          <p:nvPr/>
        </p:nvCxnSpPr>
        <p:spPr>
          <a:xfrm flipV="1">
            <a:off x="5649362" y="3385996"/>
            <a:ext cx="0" cy="117694"/>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flipV="1">
            <a:off x="9569513" y="3014804"/>
            <a:ext cx="0" cy="63374"/>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9569513" y="3415419"/>
            <a:ext cx="0" cy="5884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22793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TotalTime>
  <Words>2004</Words>
  <Application>Microsoft Office PowerPoint</Application>
  <PresentationFormat>Widescreen</PresentationFormat>
  <Paragraphs>205</Paragraphs>
  <Slides>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Calibri Light</vt:lpstr>
      <vt:lpstr>Times New Roman</vt:lpstr>
      <vt:lpstr>Office Theme</vt:lpstr>
      <vt:lpstr>Unit-11 </vt:lpstr>
      <vt:lpstr>Alcohols, phenols and ethers are the basic compounds for the formation  of detergents, antiseptics and fragrances, respectively.</vt:lpstr>
      <vt:lpstr>Objectives</vt:lpstr>
      <vt:lpstr>Alcohols  are formed when a hydrogen atom in a hydrocarbon, aliphatic is replaced by –OH group.</vt:lpstr>
      <vt:lpstr>Alcohols find wide applications in industry as well as in day-to-day life. For instance,   Spirit used for polishing wooden furniture is Ethanol.   The sugar we eat, the cotton used for fabrics, the paper we use for writing, are all made up of compounds containing –OH groups.</vt:lpstr>
      <vt:lpstr>An alcohol contains one or more hydroxyl (OH)group(s) directly attached to carbon atom(s), of an aliphatic system ,  For eg.  CH3OH(Alcohol) , HO-CH2-CH2-OH(Glycol), HO-CH2-CH(OH)-CH2-OH(Glycerol)</vt:lpstr>
      <vt:lpstr>Classification</vt:lpstr>
      <vt:lpstr>Monohydric alcohols may be further classified according to the hybridisation of the carbon atom to which the hydroxyl group is attached.  (i) Compounds containing Csp3 - OH bond: In this class of alcohols, the –OH group is attached to an sp3  hybridised carbon atom of an alkyl group. They are further classified as follows: Primary, secondary and tertiary alcohols: In these three types of alcohols, the –OH group is attached to primary, secondary and tertiary carbon atom, respectively as depicted below:      CH2OH                    CH-OH                                   C-OH Primary(10)                   Secondary(20)                                Tertiary(30) </vt:lpstr>
      <vt:lpstr>Allylic alcohols: In these alcohols, the —OH group is attached to a sp3 hybridised carbon next to the carbon-carbon double bond, that is to an allylic carbon. For example                                                                                                              CH3 CH2=CH-CH2-OH      CH2=CH-CH-OH               CH2=CH-C-OH                                                      CH3                                     CH3  Primary(10)                   Secondary(20)                             Tertiary(30) </vt:lpstr>
      <vt:lpstr>Benzylic alcohols: In these alcohols, the —OH group is attached to a sp3—hybridised carbon atom next to an aromatic ring. For example                 Primary(10)                                        Secondary(20)                                      Tertiary(30)                                                                                                                                                     CH3                 CH2OH                                           CH3-CH-OH                                        CH3-C-OH </vt:lpstr>
      <vt:lpstr>(ii) Compounds containing Csp2- OH  bond: These alcohols contain —OH group bonded to a carbon-carbon double bond i.e., to a vinylic carbon.  These alcohols are also known as vinylic alcohols, eg.   CH2 = CH – OH</vt:lpstr>
      <vt:lpstr>Classify as primary, secondary and tertiary alcohols and also identify allylic alcohols in the following  examples.:                 CH3  (i) CH3-C-OH     (ii) CH2=CH-CH2-OH     (iii)  CH3-CH2-CH2-OH                CH3                                                                           OH                                          CH3    CH3-CH-OH                     CH2-CH-CH3                             CH=CH-C-OH                                                                                                      CH3</vt:lpstr>
      <vt:lpstr>Nomenclature</vt:lpstr>
      <vt:lpstr>                   Common and IUPAC Names of Some Alcohols Compound                                      Common name                          IUPAC name  CH3 – OH                                                   Methyl alcohol                            Methanol  CH3 – CH2 – CH2 – OH                             n-Propyl alcohol                          Propan-1-ol  CH3-CH(OH)-CH3                                     Isopropyl alcohol                         Propan-2-ol  CH3–CH2–CH2–CH2–OH                          n-Butyl alcohol                            Butan-1-ol   CH3–CH2–CH(CH3)–OH                         sec-Butyl alcohol                         Butan-2-ol   CH3–CH(CH3)–CH2–OH                        Isobutyl alcohol                           2-Methylpropan-1-ol   (CH3)3C–OH                                            tert-Butyl alcohol                        2-Methylpropan-2-ol   HO-CH2-CH(OH)-CH2-OH                     Glycerol                                       Propane -1, 2, 3-triol   Cyclic alcohols are named using the prefix cyclo and considering  </vt:lpstr>
      <vt:lpstr>Cyclic alcohols are named using the prefix cyclo and considering the —OH group attached to C–1.        OH                                 OH                                                    CH3   Cyclohexanol              2-Methylcyclopentanol</vt:lpstr>
      <vt:lpstr>Give IUPAC names of the following compounds:</vt:lpstr>
      <vt:lpstr>Structure of Functional Group</vt:lpstr>
      <vt:lpstr>The bond angle               in alcohols is slightly less than the tetrahedral angle (109°.28ʹ). It is due to the repulsion between the unshared electron pairs of oxygen. </vt:lpstr>
      <vt:lpstr>Preparation of Alcohols</vt:lpstr>
      <vt:lpstr>PowerPoint Presentation</vt:lpstr>
      <vt:lpstr>PowerPoint Presentation</vt:lpstr>
      <vt:lpstr>2. From carbonyl compounds  (i) By reduction of aldehydes and ketones: Aldehydes and ketones are reduced to the corresponding alcohols by addition of hydrogen in the presence of catalysts (catalytic hydrogenation). The usual catalyst is a finely divided metal such as Pt,Pd &amp;Ni.  It is also prepared by treating aldehydes and ketones with sodium borohydride (NaBH4) or lithium aluminium hydride (LiAlH4).   Aldehydes yield primary alcohols whereas ketones give secondary alcohols.</vt:lpstr>
      <vt:lpstr>PowerPoint Presentation</vt:lpstr>
      <vt:lpstr>PowerPoint Presentation</vt:lpstr>
      <vt:lpstr>PowerPoint Presentation</vt:lpstr>
      <vt:lpstr>PowerPoint Presentation</vt:lpstr>
      <vt:lpstr>Question-1-  </vt:lpstr>
      <vt:lpstr>    Physical Properties:- Alcohols consist of two parts, an alkyl group and a hydroxyl group.  The properties of alcohols are chiefly due to the hydroxyl group.  The nature of alkyl group simply modify these properties. </vt:lpstr>
      <vt:lpstr>It is interesting to note that boiling points of alcohols are higher in comparison to hydrocarbons and ethers of comparable molecular masses.  This is due to the presence of intermolecular hydrogen bonding in alcohols which is lacking in ethers and hydrocarbons.                    </vt:lpstr>
      <vt:lpstr>PowerPoint Presentation</vt:lpstr>
      <vt:lpstr>Question:-  Arrange the following sets of compounds in order of their increasing boiling points:  (a) Pentan-1-ol, butan-1-ol, butan-2-ol, ethanol, propan-1-ol, methanol. (b) Pentan-1-ol, n-butane, pentanal, ethoxyethane. (a) Methanol, ethanol, propan-1-ol, butan-2-ol, butan-1-ol, pentan-1-ol. (b) n-Butane, ethoxyethane, pentanal and pentan-1-ol.</vt:lpstr>
      <vt:lpstr>         Chemical Reactions</vt:lpstr>
      <vt:lpstr>(a) Reactions involving cleavage of O–H bond 1. Acidity of alcohols </vt:lpstr>
      <vt:lpstr>PowerPoint Presentation</vt:lpstr>
      <vt:lpstr>Question:-  </vt:lpstr>
      <vt:lpstr>Esterification</vt:lpstr>
      <vt:lpstr>(b) Reactions involving cleavage of carbon – oxygen (C–O) bond in alcohols The reactions involving cleavage of C–O bond take place only in alcohols </vt:lpstr>
      <vt:lpstr>2. Reaction with PCl3 &amp; PCl5 :    Alcohols are converted to alkyl bromides by reaction with PCl3 &amp; PCl5 .      </vt:lpstr>
      <vt:lpstr>PowerPoint Presentation</vt:lpstr>
      <vt:lpstr>PowerPoint Presentation</vt:lpstr>
      <vt:lpstr>PowerPoint Presentation</vt:lpstr>
      <vt:lpstr>4. Oxidation:</vt:lpstr>
      <vt:lpstr>PowerPoint Presentation</vt:lpstr>
      <vt:lpstr>PowerPoint Presentation</vt:lpstr>
      <vt:lpstr>PowerPoint Presentation</vt:lpstr>
      <vt:lpstr>  Question:-     </vt:lpstr>
      <vt:lpstr>PowerPoint Presentation</vt:lpstr>
      <vt:lpstr>Some Commercially Important Alcohols</vt:lpstr>
      <vt:lpstr>PowerPoint Presentation</vt:lpstr>
      <vt:lpstr>2. Ethanol</vt:lpstr>
      <vt:lpstr>PowerPoint Presentation</vt:lpstr>
      <vt:lpstr>PowerPoint Presentation</vt:lpstr>
      <vt:lpstr>THANKS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11 </dc:title>
  <dc:creator>dell</dc:creator>
  <cp:lastModifiedBy>dell</cp:lastModifiedBy>
  <cp:revision>700</cp:revision>
  <dcterms:created xsi:type="dcterms:W3CDTF">2017-12-11T04:03:17Z</dcterms:created>
  <dcterms:modified xsi:type="dcterms:W3CDTF">2017-12-17T15:05:48Z</dcterms:modified>
</cp:coreProperties>
</file>