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65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HALOARENES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BANDANA 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PGT CHEMISTRY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K V NO. 2 NHPC BANBASA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657600"/>
            <a:ext cx="2149969" cy="1781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 of C-X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/>
              <a:t>Since halogen atoms are more electronegative than carbon, the carbon-halogen bond of alkyl halide is </a:t>
            </a:r>
            <a:r>
              <a:rPr lang="en-US" dirty="0" err="1"/>
              <a:t>polarised</a:t>
            </a:r>
            <a:r>
              <a:rPr lang="en-US" dirty="0"/>
              <a:t>; the carbon atom bears </a:t>
            </a:r>
            <a:r>
              <a:rPr lang="en-US" dirty="0" smtClean="0"/>
              <a:t>a partial </a:t>
            </a:r>
            <a:r>
              <a:rPr lang="en-US" dirty="0"/>
              <a:t>positive charge whereas the halogen atom bears a partial </a:t>
            </a:r>
            <a:r>
              <a:rPr lang="en-US" dirty="0" smtClean="0"/>
              <a:t>negative charge.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252210"/>
            <a:ext cx="4616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Nucleophilic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Substitution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8288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Aryl halides are extremely less reactive towards </a:t>
            </a:r>
            <a:r>
              <a:rPr lang="en-US" sz="2400" dirty="0" err="1" smtClean="0"/>
              <a:t>nucleophilic</a:t>
            </a:r>
            <a:r>
              <a:rPr lang="en-US" sz="2400" dirty="0" smtClean="0"/>
              <a:t> substitution reactions due to the following reasons:</a:t>
            </a:r>
            <a:endParaRPr lang="en-US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8" y="4876800"/>
            <a:ext cx="70199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16037" y="3079379"/>
            <a:ext cx="33187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(i)RESONANCE EFFECT :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1" y="3079379"/>
            <a:ext cx="4996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C—</a:t>
            </a:r>
            <a:r>
              <a:rPr lang="en-US" sz="2400" dirty="0" err="1" smtClean="0"/>
              <a:t>Cl</a:t>
            </a:r>
            <a:r>
              <a:rPr lang="en-US" sz="2400" dirty="0" smtClean="0"/>
              <a:t> bond acquires a partial double bond character due to   resonance. As a result, the bond cleavage in </a:t>
            </a:r>
            <a:r>
              <a:rPr lang="en-US" sz="2400" dirty="0" err="1" smtClean="0"/>
              <a:t>haloarene</a:t>
            </a:r>
            <a:r>
              <a:rPr lang="en-US" sz="2400" dirty="0" smtClean="0"/>
              <a:t> is difficult.</a:t>
            </a:r>
            <a:endParaRPr lang="en-US" sz="2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5761" y="45720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Chemical Reactions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9856" y="16764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sp2 </a:t>
            </a:r>
            <a:r>
              <a:rPr lang="en-US" sz="2400" dirty="0" err="1" smtClean="0"/>
              <a:t>hybridised</a:t>
            </a:r>
            <a:r>
              <a:rPr lang="en-US" sz="2400" dirty="0" smtClean="0"/>
              <a:t> carbon with a greater s-character is more electronegative and can hold the electron pair of C—X bond more tightly than  sp3-hybridised carbon in </a:t>
            </a:r>
            <a:r>
              <a:rPr lang="en-US" sz="2400" dirty="0" err="1" smtClean="0"/>
              <a:t>haloalkane</a:t>
            </a:r>
            <a:r>
              <a:rPr lang="en-US" sz="2400" dirty="0" smtClean="0"/>
              <a:t> with less  s-</a:t>
            </a:r>
            <a:r>
              <a:rPr lang="en-US" sz="2400" dirty="0" err="1" smtClean="0"/>
              <a:t>chararcter</a:t>
            </a:r>
            <a:r>
              <a:rPr lang="en-US" sz="2400" dirty="0" smtClean="0"/>
              <a:t>. Thus, C—</a:t>
            </a:r>
            <a:r>
              <a:rPr lang="en-US" sz="2400" dirty="0" err="1" smtClean="0"/>
              <a:t>Cl</a:t>
            </a:r>
            <a:r>
              <a:rPr lang="en-US" sz="2400" dirty="0" smtClean="0"/>
              <a:t> bond length in </a:t>
            </a:r>
            <a:r>
              <a:rPr lang="en-US" sz="2400" dirty="0" err="1" smtClean="0"/>
              <a:t>haloalkane</a:t>
            </a:r>
            <a:r>
              <a:rPr lang="en-US" sz="2400" dirty="0" smtClean="0"/>
              <a:t> is 177pm while in </a:t>
            </a:r>
            <a:r>
              <a:rPr lang="en-US" sz="2400" dirty="0" err="1" smtClean="0"/>
              <a:t>haloarene</a:t>
            </a:r>
            <a:r>
              <a:rPr lang="en-US" sz="2400" dirty="0" smtClean="0"/>
              <a:t> is 169 pm</a:t>
            </a:r>
            <a:endParaRPr lang="en-US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419600"/>
            <a:ext cx="63150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9604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(ii)Difference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hybridisation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carbon atom in C—X bond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685800" y="7620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(iii) </a:t>
            </a:r>
            <a:r>
              <a:rPr lang="en-US" sz="3200" dirty="0" smtClean="0"/>
              <a:t>Instability </a:t>
            </a:r>
            <a:r>
              <a:rPr lang="en-US" sz="3200" dirty="0"/>
              <a:t>of phenyl </a:t>
            </a:r>
            <a:r>
              <a:rPr lang="en-US" sz="3200" dirty="0" err="1"/>
              <a:t>cation</a:t>
            </a:r>
            <a:r>
              <a:rPr lang="en-US" sz="3200" dirty="0"/>
              <a:t>: In case of </a:t>
            </a:r>
            <a:r>
              <a:rPr lang="en-US" sz="3200" dirty="0" err="1"/>
              <a:t>haloarenes</a:t>
            </a:r>
            <a:r>
              <a:rPr lang="en-US" sz="3200" dirty="0"/>
              <a:t>, the </a:t>
            </a:r>
            <a:r>
              <a:rPr lang="en-US" sz="3200" dirty="0" smtClean="0"/>
              <a:t>phenyl </a:t>
            </a:r>
            <a:r>
              <a:rPr lang="en-US" sz="3200" dirty="0" err="1" smtClean="0"/>
              <a:t>cation</a:t>
            </a:r>
            <a:r>
              <a:rPr lang="en-US" sz="3200" dirty="0" smtClean="0"/>
              <a:t> </a:t>
            </a:r>
            <a:r>
              <a:rPr lang="en-US" sz="3200" dirty="0"/>
              <a:t>formed as a result of self-</a:t>
            </a:r>
            <a:r>
              <a:rPr lang="en-US" sz="3200" dirty="0" err="1"/>
              <a:t>ionisation</a:t>
            </a:r>
            <a:r>
              <a:rPr lang="en-US" sz="3200" dirty="0"/>
              <a:t> will not be </a:t>
            </a:r>
            <a:r>
              <a:rPr lang="en-US" sz="3200" dirty="0" err="1" smtClean="0"/>
              <a:t>stabilised</a:t>
            </a:r>
            <a:r>
              <a:rPr lang="en-US" sz="3200" dirty="0" smtClean="0"/>
              <a:t> by </a:t>
            </a:r>
            <a:r>
              <a:rPr lang="en-US" sz="3200" dirty="0"/>
              <a:t>resonance and therefore, SN1 mechanism is ruled out.</a:t>
            </a:r>
          </a:p>
          <a:p>
            <a:pPr marL="0" indent="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(iv) </a:t>
            </a:r>
            <a:r>
              <a:rPr lang="en-US" sz="3200" dirty="0" smtClean="0"/>
              <a:t>Because </a:t>
            </a:r>
            <a:r>
              <a:rPr lang="en-US" sz="3200" dirty="0"/>
              <a:t>of the possible repulsion, it is less likely for the </a:t>
            </a:r>
            <a:r>
              <a:rPr lang="en-US" sz="3200" dirty="0" smtClean="0"/>
              <a:t>electron rich </a:t>
            </a:r>
            <a:r>
              <a:rPr lang="en-US" sz="3200" dirty="0"/>
              <a:t>nucleophile to approach electron rich </a:t>
            </a:r>
            <a:r>
              <a:rPr lang="en-US" sz="3200" dirty="0" err="1"/>
              <a:t>arenes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0002" y="1371600"/>
            <a:ext cx="52482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3474" y="2940762"/>
            <a:ext cx="7096125" cy="380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2954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Replacement by hydroxyl group (Dow’s process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071979"/>
            <a:ext cx="55054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014663"/>
            <a:ext cx="74676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2" y="838200"/>
            <a:ext cx="8328620" cy="584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3716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Halogen atom besides being slightly deactivating is  o, p-directing; therefore, further substitution occurs at  </a:t>
            </a:r>
            <a:r>
              <a:rPr lang="en-US" sz="2400" dirty="0" err="1" smtClean="0"/>
              <a:t>ortho</a:t>
            </a:r>
            <a:r>
              <a:rPr lang="en-US" sz="2400" dirty="0" smtClean="0"/>
              <a:t>- and  </a:t>
            </a:r>
            <a:r>
              <a:rPr lang="en-US" sz="2400" dirty="0" err="1" smtClean="0"/>
              <a:t>para</a:t>
            </a:r>
            <a:r>
              <a:rPr lang="en-US" sz="2400" dirty="0" smtClean="0"/>
              <a:t>-positions with respect to the halogen atom.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Electrophilic Substitution Reactions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3124200"/>
            <a:ext cx="6629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Due to resonance, the electron density increases more at </a:t>
            </a:r>
            <a:r>
              <a:rPr lang="en-US" sz="2000" dirty="0" err="1"/>
              <a:t>ortho</a:t>
            </a:r>
            <a:r>
              <a:rPr lang="en-US" sz="2000" dirty="0"/>
              <a:t>- and </a:t>
            </a:r>
            <a:r>
              <a:rPr lang="en-US" sz="2000" dirty="0" err="1"/>
              <a:t>para</a:t>
            </a:r>
            <a:r>
              <a:rPr lang="en-US" sz="2000" dirty="0"/>
              <a:t>-positions than at  meta-positions. Further, the halogen </a:t>
            </a:r>
            <a:r>
              <a:rPr lang="en-US" sz="2000" dirty="0" smtClean="0"/>
              <a:t>atom </a:t>
            </a:r>
            <a:r>
              <a:rPr lang="en-US" sz="2000" dirty="0"/>
              <a:t>because of its –I effect has some tendency to withdraw electrons from the benzene ring. As a result, the ring gets somewhat deactivated as compared to benzene and hence the electrophilic substitution reactions in </a:t>
            </a:r>
            <a:r>
              <a:rPr lang="en-US" sz="2000" dirty="0" err="1"/>
              <a:t>haloarenes</a:t>
            </a:r>
            <a:r>
              <a:rPr lang="en-US" sz="2000" dirty="0"/>
              <a:t> occur slowly and require more drastic conditions as compared to those in benzene.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1" y="990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 Halogenation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 descr="C:\Users\MS CHAUHAN\Desktop\Untitle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1" y="2590800"/>
            <a:ext cx="8091487" cy="236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 Nitration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MS CHAUHAN\Desktop\Untitled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89" y="2286000"/>
            <a:ext cx="8299450" cy="263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14600"/>
            <a:ext cx="67437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HALOARENES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(iii)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Sulphonation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MS CHAUHAN\Desktop\Untitle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7772400" cy="245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(iv)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Friedel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-Crafts Reaction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Users\MS CHAUHAN\Desktop\Untitle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99" y="2133600"/>
            <a:ext cx="7915275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33528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Fittig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reaction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7342" y="1828800"/>
            <a:ext cx="57912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267200"/>
            <a:ext cx="57054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14290"/>
            <a:ext cx="8229600" cy="1054387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Reaction with Metals:</a:t>
            </a:r>
            <a:b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Wurtz-Fittig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reaction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990600"/>
          </a:xfrm>
        </p:spPr>
        <p:txBody>
          <a:bodyPr/>
          <a:lstStyle/>
          <a:p>
            <a:pPr algn="ctr"/>
            <a:r>
              <a:rPr lang="en-US" sz="5400" dirty="0" smtClean="0"/>
              <a:t>Thanks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447800"/>
            <a:ext cx="7924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On the Basis of Number of Halogen Atoms </a:t>
            </a:r>
            <a:r>
              <a:rPr lang="en-US" sz="32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haloarenes</a:t>
            </a:r>
            <a:r>
              <a:rPr lang="en-US" sz="3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may be classified as follows:</a:t>
            </a: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187" y="2971800"/>
            <a:ext cx="58388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238345"/>
            <a:ext cx="8143875" cy="167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685800" y="1676400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Haloarenes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are the common as well as IUPAC names of aryl halides. For </a:t>
            </a:r>
            <a:r>
              <a:rPr lang="en-US" sz="28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dihalogen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derivatives, the prefixes o-, m-, p- are used in common system but in IUPAC system, the numerals 1,2; 1,3 and 1,4 are used.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valdi" pitchFamily="66" charset="0"/>
              </a:rPr>
              <a:t>Nomenclature</a:t>
            </a:r>
            <a:endParaRPr 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8478" y="1219200"/>
            <a:ext cx="6420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Electrophilic Substitution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8045" y="1837146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Aryl chlorides and bromides can be easily prepared by electrophilic substitution of </a:t>
            </a:r>
            <a:r>
              <a:rPr lang="en-US" sz="2400" dirty="0" err="1" smtClean="0"/>
              <a:t>arenes</a:t>
            </a:r>
            <a:r>
              <a:rPr lang="en-US" sz="2400" dirty="0" smtClean="0"/>
              <a:t> with chlorine and bromine respectively in the presence of Lewis acid catalysts like iron or iron(III) chloride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18478" y="48006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Reactions with iodine are reversible in nature and require the presence of an </a:t>
            </a:r>
            <a:r>
              <a:rPr lang="en-US" sz="2400" dirty="0" err="1" smtClean="0"/>
              <a:t>oxidising</a:t>
            </a:r>
            <a:r>
              <a:rPr lang="en-US" sz="2400" dirty="0" smtClean="0"/>
              <a:t> agent (HNO3, HIO4) to </a:t>
            </a:r>
            <a:r>
              <a:rPr lang="en-US" sz="2400" dirty="0" err="1" smtClean="0"/>
              <a:t>oxidise</a:t>
            </a:r>
            <a:r>
              <a:rPr lang="en-US" sz="2400" dirty="0" smtClean="0"/>
              <a:t> the HI formed during iodination. </a:t>
            </a:r>
            <a:r>
              <a:rPr lang="en-US" sz="2400" dirty="0" err="1" smtClean="0"/>
              <a:t>Fluoro</a:t>
            </a:r>
            <a:r>
              <a:rPr lang="en-US" sz="2400" dirty="0" smtClean="0"/>
              <a:t> compounds are not prepared by this method due to high reactivity of fluorine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429000"/>
            <a:ext cx="5895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799"/>
            <a:ext cx="8229600" cy="8911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 of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0287" y="1295400"/>
            <a:ext cx="47625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572000"/>
            <a:ext cx="739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Sandmeyer’s</a:t>
            </a:r>
            <a:r>
              <a:rPr lang="en-US" sz="4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Reaction</a:t>
            </a:r>
            <a:endParaRPr lang="en-US" sz="40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Gatterman</a:t>
            </a:r>
            <a:r>
              <a:rPr lang="en-US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Reaction</a:t>
            </a:r>
            <a:endParaRPr lang="en-US" sz="36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87893" y="3200400"/>
            <a:ext cx="6686550" cy="1066800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Balz</a:t>
            </a:r>
            <a:r>
              <a:rPr lang="en-US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Schiemann</a:t>
            </a:r>
            <a:r>
              <a:rPr lang="en-US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Reaction</a:t>
            </a:r>
            <a:endParaRPr lang="en-US" sz="36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C:\Users\MS CHAUHAN\Desktop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4495800"/>
            <a:ext cx="6781800" cy="76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S CHAUHAN\Desktop\Untitled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1149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Properties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Aryl halides are </a:t>
            </a:r>
            <a:r>
              <a:rPr lang="en-US" dirty="0" err="1" smtClean="0">
                <a:solidFill>
                  <a:schemeClr val="tx1"/>
                </a:solidFill>
              </a:rPr>
              <a:t>colourless</a:t>
            </a:r>
            <a:r>
              <a:rPr lang="en-US" dirty="0" smtClean="0">
                <a:solidFill>
                  <a:schemeClr val="tx1"/>
                </a:solidFill>
              </a:rPr>
              <a:t> liquids or solids with characteristic </a:t>
            </a:r>
            <a:r>
              <a:rPr lang="en-US" dirty="0" err="1" smtClean="0">
                <a:solidFill>
                  <a:schemeClr val="tx1"/>
                </a:solidFill>
              </a:rPr>
              <a:t>odour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Boiling </a:t>
            </a:r>
            <a:r>
              <a:rPr lang="en-US" smtClean="0">
                <a:solidFill>
                  <a:schemeClr val="tx1"/>
                </a:solidFill>
              </a:rPr>
              <a:t>point </a:t>
            </a:r>
            <a:r>
              <a:rPr lang="en-US" smtClean="0">
                <a:solidFill>
                  <a:schemeClr val="tx1"/>
                </a:solidFill>
              </a:rPr>
              <a:t>generally </a:t>
            </a:r>
            <a:r>
              <a:rPr lang="en-US" dirty="0" smtClean="0">
                <a:solidFill>
                  <a:schemeClr val="tx1"/>
                </a:solidFill>
              </a:rPr>
              <a:t>increase with increase in the size of aryl </a:t>
            </a:r>
            <a:r>
              <a:rPr lang="en-US" dirty="0" err="1" smtClean="0">
                <a:solidFill>
                  <a:schemeClr val="tx1"/>
                </a:solidFill>
              </a:rPr>
              <a:t>gp</a:t>
            </a:r>
            <a:r>
              <a:rPr lang="en-US" dirty="0" smtClean="0">
                <a:solidFill>
                  <a:schemeClr val="tx1"/>
                </a:solidFill>
              </a:rPr>
              <a:t>. Or halogen atom.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Due to resonance C-X bond is shorter and hence dipole moment is less. Boiling points of isomeric </a:t>
            </a:r>
            <a:r>
              <a:rPr lang="en-US" dirty="0" err="1" smtClean="0">
                <a:solidFill>
                  <a:schemeClr val="tx1"/>
                </a:solidFill>
              </a:rPr>
              <a:t>dihalobenzenes</a:t>
            </a:r>
            <a:r>
              <a:rPr lang="en-US" dirty="0" smtClean="0">
                <a:solidFill>
                  <a:schemeClr val="tx1"/>
                </a:solidFill>
              </a:rPr>
              <a:t> are very nearly the same.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However, the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-isomers are high melting as compared to their </a:t>
            </a:r>
            <a:r>
              <a:rPr lang="en-US" dirty="0" err="1" smtClean="0">
                <a:solidFill>
                  <a:schemeClr val="tx1"/>
                </a:solidFill>
              </a:rPr>
              <a:t>ortho</a:t>
            </a:r>
            <a:r>
              <a:rPr lang="en-US" dirty="0" smtClean="0">
                <a:solidFill>
                  <a:schemeClr val="tx1"/>
                </a:solidFill>
              </a:rPr>
              <a:t>-and  meta-isomers. It is due to symmetry of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-isomers that fits in crystal lattice better as compared to </a:t>
            </a:r>
            <a:r>
              <a:rPr lang="en-US" dirty="0" err="1" smtClean="0">
                <a:solidFill>
                  <a:schemeClr val="tx1"/>
                </a:solidFill>
              </a:rPr>
              <a:t>ortho</a:t>
            </a:r>
            <a:r>
              <a:rPr lang="en-US" dirty="0" smtClean="0">
                <a:solidFill>
                  <a:schemeClr val="tx1"/>
                </a:solidFill>
              </a:rPr>
              <a:t>- and meta-isomers.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4000"/>
            <a:ext cx="46101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685800" y="3810000"/>
            <a:ext cx="79247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They are heavier than water.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density increases with increase in  number of carbon atoms, halogen atoms and atomic mass of the halogen atoms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Properties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205</TotalTime>
  <Words>623</Words>
  <Application>Microsoft Office PowerPoint</Application>
  <PresentationFormat>On-screen Show (4:3)</PresentationFormat>
  <Paragraphs>46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Vivaldi</vt:lpstr>
      <vt:lpstr>Clarity</vt:lpstr>
      <vt:lpstr>HALOARENES</vt:lpstr>
      <vt:lpstr>HALOARENES</vt:lpstr>
      <vt:lpstr>Classification</vt:lpstr>
      <vt:lpstr>Nomenclature</vt:lpstr>
      <vt:lpstr>Methods of Preparation</vt:lpstr>
      <vt:lpstr>Sandmeyer’s Reaction</vt:lpstr>
      <vt:lpstr>Balz  Schiemann Reaction</vt:lpstr>
      <vt:lpstr>Physical Properties</vt:lpstr>
      <vt:lpstr>Physical Properties</vt:lpstr>
      <vt:lpstr>Nature of C-X Bond</vt:lpstr>
      <vt:lpstr>1- Chemical Reactions</vt:lpstr>
      <vt:lpstr>(ii)Difference in hybridisation of carbon atom in C—X bond:</vt:lpstr>
      <vt:lpstr>PowerPoint Presentation</vt:lpstr>
      <vt:lpstr>Replacement by hydroxyl group (Dow’s process)</vt:lpstr>
      <vt:lpstr>PowerPoint Presentation</vt:lpstr>
      <vt:lpstr>PowerPoint Presentation</vt:lpstr>
      <vt:lpstr>2. Electrophilic Substitution Reactions</vt:lpstr>
      <vt:lpstr>(i) Halogenation</vt:lpstr>
      <vt:lpstr>(ii) Nitration</vt:lpstr>
      <vt:lpstr>(iii) Sulphonation</vt:lpstr>
      <vt:lpstr>(iv) Friedel-Crafts Reaction</vt:lpstr>
      <vt:lpstr>3- Reaction with Metals:  Wurtz-Fittig reaction</vt:lpstr>
      <vt:lpstr>Thanks.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chem</dc:creator>
  <cp:lastModifiedBy>kvsunjuwan</cp:lastModifiedBy>
  <cp:revision>64</cp:revision>
  <dcterms:created xsi:type="dcterms:W3CDTF">2006-08-16T00:00:00Z</dcterms:created>
  <dcterms:modified xsi:type="dcterms:W3CDTF">2017-12-25T11:46:03Z</dcterms:modified>
</cp:coreProperties>
</file>