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80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7" r:id="rId19"/>
    <p:sldId id="272" r:id="rId20"/>
    <p:sldId id="273" r:id="rId21"/>
    <p:sldId id="274" r:id="rId22"/>
    <p:sldId id="275" r:id="rId23"/>
    <p:sldId id="279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C5E3-5DED-48BE-991F-73B1CF3B6743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B905A-EE06-4D3F-95E0-ABD676CE8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4D7933-8FAE-46FF-8B49-7E9874D9B13C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86655C-A070-42EB-8E7D-553A23A68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467600" cy="3048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ntique Olive CompactPS" pitchFamily="34" charset="0"/>
              </a:rPr>
              <a:t>      ALKYL  HALIDES </a:t>
            </a:r>
            <a:br>
              <a:rPr lang="en-US" sz="4000" b="1" dirty="0" smtClean="0">
                <a:solidFill>
                  <a:srgbClr val="FF0000"/>
                </a:solidFill>
                <a:latin typeface="Antique Olive CompactPS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ntique Olive CompactPS" pitchFamily="34" charset="0"/>
              </a:rPr>
              <a:t>                 OR  </a:t>
            </a:r>
            <a:br>
              <a:rPr lang="en-US" sz="4000" b="1" dirty="0" smtClean="0">
                <a:solidFill>
                  <a:srgbClr val="FF0000"/>
                </a:solidFill>
                <a:latin typeface="Antique Olive CompactPS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ntique Olive CompactPS" pitchFamily="34" charset="0"/>
              </a:rPr>
              <a:t>        HALOALKANES</a:t>
            </a:r>
            <a:endParaRPr lang="en-US" sz="4000" b="1" dirty="0">
              <a:latin typeface="Antique Olive CompactP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412" y="5410200"/>
            <a:ext cx="6859570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DHEERAJ GUPTA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4. </a:t>
            </a:r>
            <a:r>
              <a:rPr lang="en-US" sz="2400" b="1" dirty="0">
                <a:solidFill>
                  <a:srgbClr val="00B050"/>
                </a:solidFill>
              </a:rPr>
              <a:t>Finkelstein Reaction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200" y="1066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2103864"/>
            <a:ext cx="3521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5.Swarts Reaction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 – Br + AgF → H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 – F +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AgBr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COF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and SbF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can also be used as a reagent for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Swarts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114800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6. </a:t>
            </a:r>
            <a:r>
              <a:rPr lang="en-US" sz="2400" b="1" dirty="0" err="1">
                <a:solidFill>
                  <a:srgbClr val="00B050"/>
                </a:solidFill>
              </a:rPr>
              <a:t>Hunsdiecker</a:t>
            </a:r>
            <a:r>
              <a:rPr lang="en-US" sz="2400" b="1" dirty="0">
                <a:solidFill>
                  <a:srgbClr val="00B050"/>
                </a:solidFill>
              </a:rPr>
              <a:t> Reaction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4724400"/>
            <a:ext cx="704507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Physical Properties of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Haloalkanes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7924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Boiling point orders</a:t>
            </a:r>
          </a:p>
          <a:p>
            <a:pPr>
              <a:buNone/>
            </a:pPr>
            <a:r>
              <a:rPr lang="pt-BR" dirty="0" smtClean="0"/>
              <a:t>     </a:t>
            </a:r>
            <a:r>
              <a:rPr lang="pt-BR" dirty="0" smtClean="0">
                <a:solidFill>
                  <a:srgbClr val="0070C0"/>
                </a:solidFill>
              </a:rPr>
              <a:t>i) R – I &gt; R – Br &gt; R – CI &gt; R – F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ii)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– (CH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– 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Br &gt; (CH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CHCH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Br &gt; (CH3)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CBr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iii)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X &gt;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CH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X &gt;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Bond strength of </a:t>
            </a:r>
            <a:r>
              <a:rPr lang="en-US" b="1" dirty="0" err="1" smtClean="0">
                <a:solidFill>
                  <a:srgbClr val="FF0000"/>
                </a:solidFill>
              </a:rPr>
              <a:t>haloalkanes</a:t>
            </a:r>
            <a:r>
              <a:rPr lang="en-US" b="1" dirty="0" smtClean="0">
                <a:solidFill>
                  <a:srgbClr val="FF0000"/>
                </a:solidFill>
              </a:rPr>
              <a:t> decreases as the size of the halogen atom increases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Thus, the order of bond strength is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F &gt;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Cl &gt;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Br &gt;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</a:p>
          <a:p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Dipole moment decreases as the </a:t>
            </a:r>
            <a:r>
              <a:rPr lang="en-US" b="1" dirty="0" err="1" smtClean="0">
                <a:solidFill>
                  <a:srgbClr val="FF0000"/>
                </a:solidFill>
              </a:rPr>
              <a:t>electronegativity</a:t>
            </a:r>
            <a:r>
              <a:rPr lang="en-US" b="1" dirty="0" smtClean="0">
                <a:solidFill>
                  <a:srgbClr val="FF0000"/>
                </a:solidFill>
              </a:rPr>
              <a:t> of the halogen decreases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Haloalkanes</a:t>
            </a:r>
            <a:r>
              <a:rPr lang="en-US" b="1" dirty="0" smtClean="0">
                <a:solidFill>
                  <a:srgbClr val="FF0000"/>
                </a:solidFill>
              </a:rPr>
              <a:t>, though polar, but are insoluble in water </a:t>
            </a:r>
            <a:r>
              <a:rPr lang="en-US" b="1" dirty="0" smtClean="0">
                <a:solidFill>
                  <a:srgbClr val="0070C0"/>
                </a:solidFill>
              </a:rPr>
              <a:t>as they do not form hydrogen bonding with water.</a:t>
            </a:r>
          </a:p>
          <a:p>
            <a:r>
              <a:rPr lang="en-US" b="1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Density order is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0070C0"/>
                </a:solidFill>
              </a:rPr>
              <a:t>RI &gt; </a:t>
            </a:r>
            <a:r>
              <a:rPr lang="en-US" dirty="0" err="1" smtClean="0">
                <a:solidFill>
                  <a:srgbClr val="0070C0"/>
                </a:solidFill>
              </a:rPr>
              <a:t>RBr</a:t>
            </a:r>
            <a:r>
              <a:rPr lang="en-US" dirty="0" smtClean="0">
                <a:solidFill>
                  <a:srgbClr val="0070C0"/>
                </a:solidFill>
              </a:rPr>
              <a:t> &gt; </a:t>
            </a:r>
            <a:r>
              <a:rPr lang="en-US" dirty="0" err="1" smtClean="0">
                <a:solidFill>
                  <a:srgbClr val="0070C0"/>
                </a:solidFill>
              </a:rPr>
              <a:t>RCl</a:t>
            </a:r>
            <a:r>
              <a:rPr lang="en-US" dirty="0" smtClean="0">
                <a:solidFill>
                  <a:srgbClr val="0070C0"/>
                </a:solidFill>
              </a:rPr>
              <a:t> &gt; RF (For the same alkyl group)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CH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I &gt; C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I &gt; C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</a:rPr>
              <a:t>7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39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Chemical Reactions of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Haloalkanes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83820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>
                <a:solidFill>
                  <a:srgbClr val="00B0F0"/>
                </a:solidFill>
              </a:rPr>
              <a:t>Nucleophilic</a:t>
            </a:r>
            <a:r>
              <a:rPr lang="en-US" b="1" dirty="0" smtClean="0">
                <a:solidFill>
                  <a:srgbClr val="00B0F0"/>
                </a:solidFill>
              </a:rPr>
              <a:t> Substitution Reactions (S</a:t>
            </a:r>
            <a:r>
              <a:rPr lang="en-US" b="1" baseline="-25000" dirty="0" smtClean="0">
                <a:solidFill>
                  <a:srgbClr val="00B0F0"/>
                </a:solidFill>
              </a:rPr>
              <a:t>N</a:t>
            </a:r>
            <a:r>
              <a:rPr lang="en-US" b="1" dirty="0" smtClean="0">
                <a:solidFill>
                  <a:srgbClr val="00B0F0"/>
                </a:solidFill>
              </a:rPr>
              <a:t> reactions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" y="24384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914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Relative reactivity of alkyl halides for same alkyl group is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 &gt;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RBr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&gt; RCI &gt; 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KCN </a:t>
            </a:r>
            <a:r>
              <a:rPr lang="en-US" sz="2400" dirty="0">
                <a:solidFill>
                  <a:srgbClr val="00B050"/>
                </a:solidFill>
              </a:rPr>
              <a:t>is predominantly ionic and provides cyanide ions in solution, which is </a:t>
            </a:r>
            <a:r>
              <a:rPr lang="en-US" sz="2400" dirty="0" err="1" smtClean="0">
                <a:solidFill>
                  <a:srgbClr val="00B050"/>
                </a:solidFill>
              </a:rPr>
              <a:t>ambident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nucleophile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and bind with carbon side to form as the major product, while </a:t>
            </a:r>
            <a:r>
              <a:rPr lang="en-US" sz="2400" dirty="0" err="1">
                <a:solidFill>
                  <a:srgbClr val="00B050"/>
                </a:solidFill>
              </a:rPr>
              <a:t>AgCN</a:t>
            </a:r>
            <a:r>
              <a:rPr lang="en-US" sz="2400" dirty="0">
                <a:solidFill>
                  <a:srgbClr val="00B050"/>
                </a:solidFill>
              </a:rPr>
              <a:t> is </a:t>
            </a:r>
            <a:r>
              <a:rPr lang="en-US" sz="2400" dirty="0" smtClean="0">
                <a:solidFill>
                  <a:srgbClr val="00B050"/>
                </a:solidFill>
              </a:rPr>
              <a:t>covalent and </a:t>
            </a:r>
            <a:r>
              <a:rPr lang="en-US" sz="2400" dirty="0">
                <a:solidFill>
                  <a:srgbClr val="00B050"/>
                </a:solidFill>
              </a:rPr>
              <a:t>form </a:t>
            </a:r>
            <a:r>
              <a:rPr lang="en-US" sz="2400" dirty="0" err="1">
                <a:solidFill>
                  <a:srgbClr val="00B050"/>
                </a:solidFill>
              </a:rPr>
              <a:t>isocyanide</a:t>
            </a:r>
            <a:r>
              <a:rPr lang="en-US" sz="2400" dirty="0">
                <a:solidFill>
                  <a:srgbClr val="00B050"/>
                </a:solidFill>
              </a:rPr>
              <a:t> as the major product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Like KCN, KNO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form R-ONO while AgNO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produces R-NO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as product. 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Vinyl </a:t>
            </a:r>
            <a:r>
              <a:rPr lang="en-US" sz="2400" dirty="0">
                <a:solidFill>
                  <a:srgbClr val="00B050"/>
                </a:solidFill>
              </a:rPr>
              <a:t>chloride </a:t>
            </a:r>
            <a:r>
              <a:rPr lang="en-US" sz="2400" dirty="0" smtClean="0">
                <a:solidFill>
                  <a:srgbClr val="00B050"/>
                </a:solidFill>
              </a:rPr>
              <a:t>is less </a:t>
            </a:r>
            <a:r>
              <a:rPr lang="en-US" sz="2400" dirty="0">
                <a:solidFill>
                  <a:srgbClr val="00B050"/>
                </a:solidFill>
              </a:rPr>
              <a:t>reactive towards </a:t>
            </a:r>
            <a:r>
              <a:rPr lang="en-US" sz="2400" dirty="0" err="1">
                <a:solidFill>
                  <a:srgbClr val="00B050"/>
                </a:solidFill>
              </a:rPr>
              <a:t>nucleophilic</a:t>
            </a:r>
            <a:r>
              <a:rPr lang="en-US" sz="2400" dirty="0">
                <a:solidFill>
                  <a:srgbClr val="00B050"/>
                </a:solidFill>
              </a:rPr>
              <a:t> substitution reactions due to resonance.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Nucleophilic</a:t>
            </a:r>
            <a:r>
              <a:rPr lang="en-US" sz="2800" b="1" dirty="0" smtClean="0">
                <a:solidFill>
                  <a:srgbClr val="C00000"/>
                </a:solidFill>
              </a:rPr>
              <a:t> substitution reactions are of two types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077200" cy="3733800"/>
          </a:xfrm>
        </p:spPr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b="1" baseline="-25000" dirty="0" smtClean="0">
                <a:solidFill>
                  <a:srgbClr val="00B0F0"/>
                </a:solidFill>
              </a:rPr>
              <a:t>N</a:t>
            </a:r>
            <a:r>
              <a:rPr lang="en-US" b="1" dirty="0" smtClean="0">
                <a:solidFill>
                  <a:srgbClr val="00B0F0"/>
                </a:solidFill>
              </a:rPr>
              <a:t>1 type </a:t>
            </a:r>
            <a:r>
              <a:rPr lang="en-US" b="1" dirty="0" smtClean="0"/>
              <a:t>:-</a:t>
            </a:r>
          </a:p>
          <a:p>
            <a:pPr marL="457200" indent="-457200">
              <a:buNone/>
            </a:pPr>
            <a:r>
              <a:rPr lang="en-US" b="1" dirty="0" smtClean="0"/>
              <a:t>     </a:t>
            </a:r>
            <a:r>
              <a:rPr lang="en-US" b="1" dirty="0" err="1" smtClean="0">
                <a:solidFill>
                  <a:srgbClr val="FF0000"/>
                </a:solidFill>
              </a:rPr>
              <a:t>Unimolecular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nucleophilic</a:t>
            </a:r>
            <a:r>
              <a:rPr lang="en-US" b="1" dirty="0" smtClean="0">
                <a:solidFill>
                  <a:srgbClr val="FF0000"/>
                </a:solidFill>
              </a:rPr>
              <a:t> substitution reactions proceed in two steps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Rate, r = k [RX]. It is a first order reaction.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Reactivity order of alkyl halide towards S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1 mechanism          3° &gt; 2° &gt; 1°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Polar solvents, low concentration of </a:t>
            </a:r>
            <a:r>
              <a:rPr lang="en-US" dirty="0" err="1" smtClean="0">
                <a:solidFill>
                  <a:srgbClr val="FF0000"/>
                </a:solidFill>
              </a:rPr>
              <a:t>nucleophiles</a:t>
            </a:r>
            <a:r>
              <a:rPr lang="en-US" dirty="0" smtClean="0">
                <a:solidFill>
                  <a:srgbClr val="FF0000"/>
                </a:solidFill>
              </a:rPr>
              <a:t> and weak </a:t>
            </a:r>
            <a:r>
              <a:rPr lang="en-US" dirty="0" err="1" smtClean="0">
                <a:solidFill>
                  <a:srgbClr val="FF0000"/>
                </a:solidFill>
              </a:rPr>
              <a:t>nucleophiles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favour</a:t>
            </a:r>
            <a:r>
              <a:rPr lang="en-US" dirty="0" smtClean="0">
                <a:solidFill>
                  <a:srgbClr val="FF0000"/>
                </a:solidFill>
              </a:rPr>
              <a:t> S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1 mechanism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4377181"/>
            <a:ext cx="7315199" cy="2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In S</a:t>
            </a:r>
            <a:r>
              <a:rPr lang="en-US" sz="2400" baseline="-25000" dirty="0">
                <a:solidFill>
                  <a:srgbClr val="FFC000"/>
                </a:solidFill>
              </a:rPr>
              <a:t>N</a:t>
            </a:r>
            <a:r>
              <a:rPr lang="en-US" sz="2400" dirty="0">
                <a:solidFill>
                  <a:srgbClr val="FFC000"/>
                </a:solidFill>
              </a:rPr>
              <a:t>1 reactions, partial </a:t>
            </a:r>
            <a:r>
              <a:rPr lang="en-US" sz="2400" dirty="0" err="1">
                <a:solidFill>
                  <a:srgbClr val="FFC000"/>
                </a:solidFill>
              </a:rPr>
              <a:t>racemisation</a:t>
            </a:r>
            <a:r>
              <a:rPr lang="en-US" sz="2400" dirty="0">
                <a:solidFill>
                  <a:srgbClr val="FFC000"/>
                </a:solidFill>
              </a:rPr>
              <a:t> occurs due to the possibility of frontal as well as </a:t>
            </a:r>
            <a:r>
              <a:rPr lang="en-US" sz="2400" dirty="0" smtClean="0">
                <a:solidFill>
                  <a:srgbClr val="FFC000"/>
                </a:solidFill>
              </a:rPr>
              <a:t>backside attack </a:t>
            </a:r>
            <a:r>
              <a:rPr lang="en-US" sz="2400" dirty="0">
                <a:solidFill>
                  <a:srgbClr val="FFC000"/>
                </a:solidFill>
              </a:rPr>
              <a:t>on planar </a:t>
            </a:r>
            <a:r>
              <a:rPr lang="en-US" sz="2400" dirty="0" err="1">
                <a:solidFill>
                  <a:srgbClr val="FFC000"/>
                </a:solidFill>
              </a:rPr>
              <a:t>carbocation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" contrast="-16000"/>
          </a:blip>
          <a:srcRect/>
          <a:stretch>
            <a:fillRect/>
          </a:stretch>
        </p:blipFill>
        <p:spPr bwMode="auto">
          <a:xfrm>
            <a:off x="533400" y="1744316"/>
            <a:ext cx="7315200" cy="27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aracter_1_tb_76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6377" y="1143000"/>
            <a:ext cx="844422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(b) </a:t>
            </a:r>
            <a:r>
              <a:rPr lang="en-US" sz="2400" b="1" dirty="0">
                <a:solidFill>
                  <a:srgbClr val="00B0F0"/>
                </a:solidFill>
              </a:rPr>
              <a:t>S</a:t>
            </a:r>
            <a:r>
              <a:rPr lang="en-US" sz="2400" b="1" baseline="-25000" dirty="0">
                <a:solidFill>
                  <a:srgbClr val="00B0F0"/>
                </a:solidFill>
              </a:rPr>
              <a:t>N</a:t>
            </a:r>
            <a:r>
              <a:rPr lang="en-US" sz="2400" b="1" dirty="0">
                <a:solidFill>
                  <a:srgbClr val="00B0F0"/>
                </a:solidFill>
              </a:rPr>
              <a:t>2 </a:t>
            </a:r>
            <a:r>
              <a:rPr lang="en-US" sz="2400" b="1" dirty="0" smtClean="0">
                <a:solidFill>
                  <a:srgbClr val="00B0F0"/>
                </a:solidFill>
              </a:rPr>
              <a:t>type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Bimolecular </a:t>
            </a:r>
            <a:r>
              <a:rPr lang="en-US" sz="2400" dirty="0" err="1">
                <a:solidFill>
                  <a:srgbClr val="FF0000"/>
                </a:solidFill>
              </a:rPr>
              <a:t>nucleophilic</a:t>
            </a:r>
            <a:r>
              <a:rPr lang="en-US" sz="2400" dirty="0">
                <a:solidFill>
                  <a:srgbClr val="FF0000"/>
                </a:solidFill>
              </a:rPr>
              <a:t> substitution)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These </a:t>
            </a:r>
            <a:r>
              <a:rPr lang="en-US" sz="2400" b="1" dirty="0">
                <a:solidFill>
                  <a:srgbClr val="FF0000"/>
                </a:solidFill>
              </a:rPr>
              <a:t>reactions proceed in one step and </a:t>
            </a:r>
            <a:r>
              <a:rPr lang="en-US" sz="2400" b="1" dirty="0" smtClean="0">
                <a:solidFill>
                  <a:srgbClr val="FF0000"/>
                </a:solidFill>
              </a:rPr>
              <a:t>is a </a:t>
            </a:r>
            <a:r>
              <a:rPr lang="en-US" sz="2400" b="1" dirty="0">
                <a:solidFill>
                  <a:srgbClr val="FF0000"/>
                </a:solidFill>
              </a:rPr>
              <a:t>second order reaction with r = k[RX] [Nu].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 During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2 reaction, inversion of configuration occurs (Walden inversion) i.e., starting </a:t>
            </a:r>
            <a:r>
              <a:rPr lang="en-US" sz="2400" dirty="0" smtClean="0">
                <a:solidFill>
                  <a:srgbClr val="FF0000"/>
                </a:solidFill>
              </a:rPr>
              <a:t>with dextrorotatory </a:t>
            </a:r>
            <a:r>
              <a:rPr lang="en-US" sz="2400" dirty="0">
                <a:solidFill>
                  <a:srgbClr val="FF0000"/>
                </a:solidFill>
              </a:rPr>
              <a:t>halide a </a:t>
            </a:r>
            <a:r>
              <a:rPr lang="en-US" sz="2400" dirty="0" err="1">
                <a:solidFill>
                  <a:srgbClr val="FF0000"/>
                </a:solidFill>
              </a:rPr>
              <a:t>laevo</a:t>
            </a:r>
            <a:r>
              <a:rPr lang="en-US" sz="2400" dirty="0">
                <a:solidFill>
                  <a:srgbClr val="FF0000"/>
                </a:solidFill>
              </a:rPr>
              <a:t> product is obtained and vice-versa</a:t>
            </a:r>
            <a:r>
              <a:rPr lang="en-US" sz="2400" dirty="0"/>
              <a:t>,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994" y="2590800"/>
            <a:ext cx="81662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44196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Reactivity of halides towards S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mechanism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  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° &gt; 2° &gt; 3°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Rate of reaction in S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mechanism depends on the strength of the attacking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nucleophile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Strength of some common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nucleophiles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:CN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&gt; : I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&gt; : OR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&gt; : OH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&gt; CH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COO: 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&gt;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 &gt; F</a:t>
            </a:r>
            <a:r>
              <a:rPr lang="en-US" sz="3000" baseline="40000" dirty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Non-polar solvents, strong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nucleophiles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and high concentration of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nucleophiles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favour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mechanism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ar_2_mechanism_tb_76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914400"/>
            <a:ext cx="8458200" cy="39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Relative rates of some alkyl halides in S</a:t>
            </a:r>
            <a:r>
              <a:rPr lang="en-US" sz="2400" b="1" baseline="-25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 and S</a:t>
            </a:r>
            <a:r>
              <a:rPr lang="en-US" sz="2400" b="1" baseline="-25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 reactions are in the order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600200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ALKYL  HALIDES  OR  HALOALKANES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458200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 organic compound containing at least one carbon-halogen bond (C-X)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X (F,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Br, I) replaces H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Alkyl halides are organic molecules containing a halogen atom bonded to an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sp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hybridized carbon atom.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Can contain many C-X bonds</a:t>
            </a: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Properties and some uses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Fire-resistant solvents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Refrigerants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Pharmaceuticals and precursors</a:t>
            </a:r>
          </a:p>
          <a:p>
            <a:endParaRPr lang="en-US" dirty="0"/>
          </a:p>
        </p:txBody>
      </p:sp>
      <p:pic>
        <p:nvPicPr>
          <p:cNvPr id="6" name="Picture 4" descr="10p33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5153025"/>
            <a:ext cx="7848600" cy="1704975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>
                <a:solidFill>
                  <a:srgbClr val="00B0F0"/>
                </a:solidFill>
              </a:rPr>
              <a:t>Elimination Reactions</a:t>
            </a:r>
          </a:p>
          <a:p>
            <a:r>
              <a:rPr lang="en-US" sz="2400" dirty="0" err="1">
                <a:solidFill>
                  <a:srgbClr val="92D050"/>
                </a:solidFill>
              </a:rPr>
              <a:t>Dehydrohalogenation</a:t>
            </a:r>
            <a:r>
              <a:rPr lang="en-US" sz="2400" dirty="0">
                <a:solidFill>
                  <a:srgbClr val="92D050"/>
                </a:solidFill>
              </a:rPr>
              <a:t> is a β – elimination reaction </a:t>
            </a:r>
            <a:r>
              <a:rPr lang="en-US" sz="2400" dirty="0" smtClean="0">
                <a:solidFill>
                  <a:srgbClr val="92D050"/>
                </a:solidFill>
              </a:rPr>
              <a:t>in which </a:t>
            </a:r>
            <a:r>
              <a:rPr lang="en-US" sz="2400" dirty="0">
                <a:solidFill>
                  <a:srgbClr val="92D050"/>
                </a:solidFill>
              </a:rPr>
              <a:t>halogen is from α-carbon atom </a:t>
            </a:r>
            <a:r>
              <a:rPr lang="en-US" sz="2400" dirty="0" smtClean="0">
                <a:solidFill>
                  <a:srgbClr val="92D050"/>
                </a:solidFill>
              </a:rPr>
              <a:t>and the </a:t>
            </a:r>
            <a:r>
              <a:rPr lang="en-US" sz="2400" dirty="0">
                <a:solidFill>
                  <a:srgbClr val="92D050"/>
                </a:solidFill>
              </a:rPr>
              <a:t>hydrogen from the α-carbon according to </a:t>
            </a:r>
            <a:r>
              <a:rPr lang="en-US" sz="2400" dirty="0" err="1">
                <a:solidFill>
                  <a:srgbClr val="92D050"/>
                </a:solidFill>
              </a:rPr>
              <a:t>Saytzeff</a:t>
            </a:r>
            <a:r>
              <a:rPr lang="en-US" sz="2400" dirty="0">
                <a:solidFill>
                  <a:srgbClr val="92D050"/>
                </a:solidFill>
              </a:rPr>
              <a:t> rule, e.g.,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226" y="1828800"/>
            <a:ext cx="70987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886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Ease of </a:t>
            </a:r>
            <a:r>
              <a:rPr lang="en-US" sz="2400" dirty="0" err="1">
                <a:solidFill>
                  <a:srgbClr val="92D050"/>
                </a:solidFill>
              </a:rPr>
              <a:t>dehydrohalogenation</a:t>
            </a:r>
            <a:r>
              <a:rPr lang="en-US" sz="2400" dirty="0">
                <a:solidFill>
                  <a:srgbClr val="92D050"/>
                </a:solidFill>
              </a:rPr>
              <a:t> among halides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                3</a:t>
            </a:r>
            <a:r>
              <a:rPr lang="en-US" sz="2400" dirty="0">
                <a:solidFill>
                  <a:srgbClr val="92D050"/>
                </a:solidFill>
              </a:rPr>
              <a:t>° &gt; 2° &gt; 1°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4724400"/>
            <a:ext cx="71189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3. </a:t>
            </a:r>
            <a:r>
              <a:rPr lang="en-US" sz="2400" b="1" dirty="0">
                <a:solidFill>
                  <a:srgbClr val="00B0F0"/>
                </a:solidFill>
              </a:rPr>
              <a:t>Reduction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562" y="762000"/>
            <a:ext cx="54550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438400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4. </a:t>
            </a:r>
            <a:r>
              <a:rPr lang="en-US" sz="2400" b="1" dirty="0">
                <a:solidFill>
                  <a:srgbClr val="00B0F0"/>
                </a:solidFill>
              </a:rPr>
              <a:t>Reaction with Metals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4578" y="2971800"/>
            <a:ext cx="6590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93467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Grignard reagent is never isolated in the solid state as it explodes in dry state. So it is used </a:t>
            </a:r>
            <a:r>
              <a:rPr lang="en-US" dirty="0" smtClean="0">
                <a:solidFill>
                  <a:srgbClr val="FF0000"/>
                </a:solidFill>
              </a:rPr>
              <a:t>as ethereal </a:t>
            </a:r>
            <a:r>
              <a:rPr lang="en-US" dirty="0">
                <a:solidFill>
                  <a:srgbClr val="FF0000"/>
                </a:solidFill>
              </a:rPr>
              <a:t>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5. </a:t>
            </a:r>
            <a:r>
              <a:rPr lang="en-US" sz="2400" b="1" dirty="0" err="1">
                <a:solidFill>
                  <a:srgbClr val="00B0F0"/>
                </a:solidFill>
              </a:rPr>
              <a:t>lsomerisation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200" y="990600"/>
            <a:ext cx="54716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hit\Downloads\12-page-0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12955"/>
            <a:ext cx="7772400" cy="652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Distinction between </a:t>
            </a:r>
            <a:r>
              <a:rPr lang="en-US" b="1" dirty="0" err="1" smtClean="0">
                <a:solidFill>
                  <a:srgbClr val="FF0000"/>
                </a:solidFill>
              </a:rPr>
              <a:t>haloalkanes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haloarene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Haloalkane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dirty="0" err="1" smtClean="0">
                <a:solidFill>
                  <a:srgbClr val="7030A0"/>
                </a:solidFill>
              </a:rPr>
              <a:t>haloarenes</a:t>
            </a:r>
            <a:r>
              <a:rPr lang="en-US" dirty="0" smtClean="0">
                <a:solidFill>
                  <a:srgbClr val="7030A0"/>
                </a:solidFill>
              </a:rPr>
              <a:t> can be distinguished by silver nitrate (AgNO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). </a:t>
            </a:r>
            <a:r>
              <a:rPr lang="en-US" dirty="0" err="1" smtClean="0">
                <a:solidFill>
                  <a:srgbClr val="7030A0"/>
                </a:solidFill>
              </a:rPr>
              <a:t>Haloalkanes</a:t>
            </a:r>
            <a:r>
              <a:rPr lang="en-US" dirty="0" smtClean="0">
                <a:solidFill>
                  <a:srgbClr val="7030A0"/>
                </a:solidFill>
              </a:rPr>
              <a:t> react with AgNO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to give white precipitate of </a:t>
            </a:r>
            <a:r>
              <a:rPr lang="en-US" dirty="0" err="1" smtClean="0">
                <a:solidFill>
                  <a:srgbClr val="7030A0"/>
                </a:solidFill>
              </a:rPr>
              <a:t>AgCl</a:t>
            </a:r>
            <a:r>
              <a:rPr lang="en-US" dirty="0" smtClean="0">
                <a:solidFill>
                  <a:srgbClr val="7030A0"/>
                </a:solidFill>
              </a:rPr>
              <a:t> while </a:t>
            </a:r>
            <a:r>
              <a:rPr lang="en-US" dirty="0" err="1" smtClean="0">
                <a:solidFill>
                  <a:srgbClr val="7030A0"/>
                </a:solidFill>
              </a:rPr>
              <a:t>haloarene</a:t>
            </a:r>
            <a:r>
              <a:rPr lang="en-US" dirty="0" smtClean="0">
                <a:solidFill>
                  <a:srgbClr val="7030A0"/>
                </a:solidFill>
              </a:rPr>
              <a:t> do not react.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2766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RCl</a:t>
            </a:r>
            <a:r>
              <a:rPr lang="en-US" sz="2400" dirty="0" smtClean="0">
                <a:solidFill>
                  <a:srgbClr val="00B050"/>
                </a:solidFill>
              </a:rPr>
              <a:t> + </a:t>
            </a:r>
            <a:r>
              <a:rPr lang="en-US" sz="2400" dirty="0" err="1" smtClean="0">
                <a:solidFill>
                  <a:srgbClr val="00B050"/>
                </a:solidFill>
              </a:rPr>
              <a:t>NaOH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NaCl</a:t>
            </a:r>
            <a:r>
              <a:rPr lang="en-US" sz="2400" dirty="0" smtClean="0">
                <a:solidFill>
                  <a:srgbClr val="00B050"/>
                </a:solidFill>
              </a:rPr>
              <a:t> + ROH 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NaCl</a:t>
            </a:r>
            <a:r>
              <a:rPr lang="en-US" sz="2400" dirty="0" smtClean="0">
                <a:solidFill>
                  <a:srgbClr val="00B050"/>
                </a:solidFill>
              </a:rPr>
              <a:t> + AgNO</a:t>
            </a:r>
            <a:r>
              <a:rPr lang="en-US" sz="2400" baseline="-25000" dirty="0" smtClean="0">
                <a:solidFill>
                  <a:srgbClr val="00B050"/>
                </a:solidFill>
              </a:rPr>
              <a:t>3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00B050"/>
                </a:solidFill>
              </a:rPr>
              <a:t>AgCl</a:t>
            </a:r>
            <a:r>
              <a:rPr lang="en-US" sz="2400" dirty="0" smtClean="0">
                <a:solidFill>
                  <a:srgbClr val="00B050"/>
                </a:solidFill>
              </a:rPr>
              <a:t>   + NaNO</a:t>
            </a:r>
            <a:r>
              <a:rPr lang="en-US" sz="2400" baseline="-25000" dirty="0" smtClean="0">
                <a:solidFill>
                  <a:srgbClr val="00B050"/>
                </a:solidFill>
              </a:rPr>
              <a:t>3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Nomenclature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Alkyl Halides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381000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>
              <a:solidFill>
                <a:srgbClr val="000000"/>
              </a:solidFill>
              <a:latin typeface="inherit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Select the longest chain of carbon that contains the halogen atom.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Give least possible number to the halogen atom.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The carbon containing double or triple bond is given the least number.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Place the suitable suffix like </a:t>
            </a:r>
            <a:r>
              <a:rPr lang="en-US" dirty="0" err="1" smtClean="0">
                <a:solidFill>
                  <a:srgbClr val="00B050"/>
                </a:solidFill>
                <a:latin typeface="inherit"/>
              </a:rPr>
              <a:t>di</a:t>
            </a:r>
            <a:r>
              <a:rPr lang="en-US" dirty="0" smtClean="0">
                <a:solidFill>
                  <a:srgbClr val="00B050"/>
                </a:solidFill>
                <a:latin typeface="inherit"/>
              </a:rPr>
              <a:t>, tri, tetra for 2, 3, 4 halogen atoms respectively.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Name the compounds as halo </a:t>
            </a:r>
            <a:r>
              <a:rPr lang="en-US" dirty="0" err="1" smtClean="0">
                <a:solidFill>
                  <a:srgbClr val="00B050"/>
                </a:solidFill>
                <a:latin typeface="inherit"/>
              </a:rPr>
              <a:t>alkanes</a:t>
            </a:r>
            <a:r>
              <a:rPr lang="en-US" dirty="0" smtClean="0">
                <a:solidFill>
                  <a:srgbClr val="00B050"/>
                </a:solidFill>
                <a:latin typeface="inherit"/>
              </a:rPr>
              <a:t>, halo alkenes or halo alkynes.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  <a:latin typeface="inherit"/>
              </a:rPr>
              <a:t>For example,</a:t>
            </a:r>
            <a:endParaRPr lang="en-US" dirty="0" smtClean="0">
              <a:solidFill>
                <a:srgbClr val="00B050"/>
              </a:solidFill>
              <a:latin typeface="Roboto Condensed"/>
            </a:endParaRPr>
          </a:p>
          <a:p>
            <a:endParaRPr lang="en-US" dirty="0"/>
          </a:p>
        </p:txBody>
      </p:sp>
      <p:pic>
        <p:nvPicPr>
          <p:cNvPr id="5" name="Picture 2" descr="http://www.examfear.com/u-img/00/00/31/000031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5029200"/>
            <a:ext cx="7630583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      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Structure of Alkyl Halides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C-X bond is longer as you go down periodic table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C-X bond is weaker as you go down periodic table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C-X bond is polarized with partial positive charge on carbon and partial negative charge on halogen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0p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710" y="3276600"/>
            <a:ext cx="2562242" cy="1524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6096000" cy="3276600"/>
          </a:xfrm>
          <a:prstGeom prst="rect">
            <a:avLst/>
          </a:prstGeom>
          <a:noFill/>
        </p:spPr>
      </p:pic>
      <p:pic>
        <p:nvPicPr>
          <p:cNvPr id="6" name="Picture 2" descr="http://www.examfear.com/u-img/00/00/31/0000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55626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CLASSIFICATION OF ALKYL HALIDES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Alkyl halides are classified as </a:t>
            </a:r>
            <a:r>
              <a:rPr lang="en-US" dirty="0" smtClean="0">
                <a:solidFill>
                  <a:schemeClr val="accent2"/>
                </a:solidFill>
              </a:rPr>
              <a:t>primary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</a:rPr>
              <a:t>1°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2"/>
                </a:solidFill>
              </a:rPr>
              <a:t>secondary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2°</a:t>
            </a:r>
            <a:r>
              <a:rPr lang="en-US" dirty="0" smtClean="0"/>
              <a:t>), or </a:t>
            </a:r>
            <a:r>
              <a:rPr lang="en-US" dirty="0" smtClean="0">
                <a:solidFill>
                  <a:schemeClr val="accent2"/>
                </a:solidFill>
              </a:rPr>
              <a:t>tertiary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</a:rPr>
              <a:t>3°</a:t>
            </a:r>
            <a:r>
              <a:rPr lang="en-US" dirty="0" smtClean="0"/>
              <a:t>), depending on the number of carbons bonded to the carbon with the halogen atom.</a:t>
            </a:r>
          </a:p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The halogen atom in halides is often denoted by the symbol “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pic>
        <p:nvPicPr>
          <p:cNvPr id="4" name="Picture 7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8153400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On the basis of number of halogen atoms present, halogen derivatives are classified as mono,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di</a:t>
            </a:r>
            <a:r>
              <a:rPr lang="en-US" sz="2400" dirty="0">
                <a:solidFill>
                  <a:schemeClr val="accent1"/>
                </a:solidFill>
              </a:rPr>
              <a:t>, tri, tetra, etc., halogen derivatives, e.g</a:t>
            </a:r>
            <a:r>
              <a:rPr lang="en-US" sz="2400" dirty="0" smtClean="0">
                <a:solidFill>
                  <a:schemeClr val="accent1"/>
                </a:solidFill>
              </a:rPr>
              <a:t>.,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8000" contrast="12000"/>
          </a:blip>
          <a:srcRect/>
          <a:stretch>
            <a:fillRect/>
          </a:stretch>
        </p:blipFill>
        <p:spPr bwMode="auto">
          <a:xfrm>
            <a:off x="1066800" y="1752601"/>
            <a:ext cx="594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lassification of haloalkanes and haloarene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3581400"/>
            <a:ext cx="75438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381001"/>
            <a:ext cx="7010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Vinyl halides</a:t>
            </a:r>
            <a:r>
              <a:rPr lang="en-US" sz="2000" dirty="0" smtClean="0"/>
              <a:t> have a halogen atom (X) bonded to a C—C double bond.</a:t>
            </a:r>
          </a:p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Aryl halides</a:t>
            </a:r>
            <a:r>
              <a:rPr lang="en-US" sz="2000" dirty="0" smtClean="0"/>
              <a:t> have a halogen atom bonded to a benzene ring.</a:t>
            </a:r>
          </a:p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accent2"/>
                </a:solidFill>
              </a:rPr>
              <a:t>Allylic</a:t>
            </a:r>
            <a:r>
              <a:rPr lang="en-US" sz="2000" dirty="0" smtClean="0">
                <a:solidFill>
                  <a:schemeClr val="accent2"/>
                </a:solidFill>
              </a:rPr>
              <a:t> halides</a:t>
            </a:r>
            <a:r>
              <a:rPr lang="en-US" sz="2000" dirty="0" smtClean="0"/>
              <a:t> have X bonded to the carbon atom adjacent to a C—C double bond.</a:t>
            </a:r>
          </a:p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accent2"/>
                </a:solidFill>
              </a:rPr>
              <a:t>Benzylic</a:t>
            </a:r>
            <a:r>
              <a:rPr lang="en-US" sz="2000" dirty="0" smtClean="0">
                <a:solidFill>
                  <a:schemeClr val="accent2"/>
                </a:solidFill>
              </a:rPr>
              <a:t> halides</a:t>
            </a:r>
            <a:r>
              <a:rPr lang="en-US" sz="2000" dirty="0" smtClean="0"/>
              <a:t> have X bonded to the carbon atom adjacent to a benzene ring.</a:t>
            </a:r>
            <a:endParaRPr lang="en-US" sz="2000" dirty="0"/>
          </a:p>
        </p:txBody>
      </p:sp>
      <p:pic>
        <p:nvPicPr>
          <p:cNvPr id="5" name="Picture 7" descr="07_0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000" t="9888" b="5225"/>
          <a:stretch>
            <a:fillRect/>
          </a:stretch>
        </p:blipFill>
        <p:spPr bwMode="auto">
          <a:xfrm>
            <a:off x="152400" y="3429000"/>
            <a:ext cx="8077200" cy="233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opperplate Gothic Bold" pitchFamily="34" charset="0"/>
              </a:rPr>
              <a:t>General Methods of Preparation of </a:t>
            </a:r>
            <a:br>
              <a:rPr lang="en-US" b="1" dirty="0" smtClean="0">
                <a:solidFill>
                  <a:srgbClr val="0070C0"/>
                </a:solidFill>
                <a:latin typeface="Copperplate Gothic Bold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opperplate Gothic Bold" pitchFamily="34" charset="0"/>
              </a:rPr>
              <a:t>                     </a:t>
            </a:r>
            <a:r>
              <a:rPr lang="en-US" b="1" dirty="0" err="1" smtClean="0">
                <a:solidFill>
                  <a:srgbClr val="0070C0"/>
                </a:solidFill>
                <a:latin typeface="Copperplate Gothic Bold" pitchFamily="34" charset="0"/>
              </a:rPr>
              <a:t>Haloalkanes</a:t>
            </a:r>
            <a:endParaRPr lang="en-US" dirty="0">
              <a:solidFill>
                <a:srgbClr val="0070C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106680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92D050"/>
                </a:solidFill>
              </a:rPr>
              <a:t>From Alcohols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1981200"/>
            <a:ext cx="6781800" cy="27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826675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 Groove’s method, ZnC1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is used to weaken the C-OH bond. In case of 3° alcohols, ZnC1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is not </a:t>
            </a:r>
            <a:r>
              <a:rPr lang="en-US" dirty="0">
                <a:solidFill>
                  <a:srgbClr val="002060"/>
                </a:solidFill>
              </a:rPr>
              <a:t>required.</a:t>
            </a:r>
          </a:p>
          <a:p>
            <a:r>
              <a:rPr lang="en-US" dirty="0">
                <a:solidFill>
                  <a:srgbClr val="002060"/>
                </a:solidFill>
              </a:rPr>
              <a:t>The reactivity order of halogen acids is HI &gt; </a:t>
            </a:r>
            <a:r>
              <a:rPr lang="en-US" dirty="0" err="1">
                <a:solidFill>
                  <a:srgbClr val="002060"/>
                </a:solidFill>
              </a:rPr>
              <a:t>HBr</a:t>
            </a:r>
            <a:r>
              <a:rPr lang="en-US" dirty="0">
                <a:solidFill>
                  <a:srgbClr val="002060"/>
                </a:solidFill>
              </a:rPr>
              <a:t> &gt; </a:t>
            </a:r>
            <a:r>
              <a:rPr lang="en-US" dirty="0" err="1">
                <a:solidFill>
                  <a:srgbClr val="002060"/>
                </a:solidFill>
              </a:rPr>
              <a:t>HCl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Darzen</a:t>
            </a:r>
            <a:r>
              <a:rPr lang="en-US" dirty="0">
                <a:solidFill>
                  <a:srgbClr val="002060"/>
                </a:solidFill>
              </a:rPr>
              <a:t> procedure is the best method for preparing alkyl halides from alcohols since both the </a:t>
            </a:r>
            <a:r>
              <a:rPr lang="en-US" dirty="0" smtClean="0">
                <a:solidFill>
                  <a:srgbClr val="002060"/>
                </a:solidFill>
              </a:rPr>
              <a:t>byproducts </a:t>
            </a:r>
            <a:r>
              <a:rPr lang="en-US" dirty="0">
                <a:solidFill>
                  <a:srgbClr val="002060"/>
                </a:solidFill>
              </a:rPr>
              <a:t>(SO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dirty="0" err="1">
                <a:solidFill>
                  <a:srgbClr val="002060"/>
                </a:solidFill>
              </a:rPr>
              <a:t>HCl</a:t>
            </a:r>
            <a:r>
              <a:rPr lang="en-US" dirty="0">
                <a:solidFill>
                  <a:srgbClr val="002060"/>
                </a:solidFill>
              </a:rPr>
              <a:t>) are gaseous and escape easily.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cap="none" dirty="0" smtClean="0">
                <a:solidFill>
                  <a:srgbClr val="00B050"/>
                </a:solidFill>
                <a:latin typeface="Century Schoolbook" pitchFamily="18" charset="0"/>
                <a:ea typeface="+mn-ea"/>
                <a:cs typeface="+mn-cs"/>
              </a:rPr>
              <a:t>Free Radical </a:t>
            </a:r>
            <a:r>
              <a:rPr lang="en-US" sz="2400" b="1" cap="none" dirty="0" err="1" smtClean="0">
                <a:solidFill>
                  <a:srgbClr val="00B050"/>
                </a:solidFill>
                <a:latin typeface="Century Schoolbook" pitchFamily="18" charset="0"/>
                <a:ea typeface="+mn-ea"/>
                <a:cs typeface="+mn-cs"/>
              </a:rPr>
              <a:t>Halogenation</a:t>
            </a:r>
            <a:r>
              <a:rPr lang="en-US" sz="2400" b="1" cap="none" dirty="0" smtClean="0">
                <a:solidFill>
                  <a:srgbClr val="00B050"/>
                </a:solidFill>
                <a:latin typeface="Century Schoolbook" pitchFamily="18" charset="0"/>
                <a:ea typeface="+mn-ea"/>
                <a:cs typeface="+mn-cs"/>
              </a:rPr>
              <a:t> of </a:t>
            </a:r>
            <a:r>
              <a:rPr lang="en-US" sz="2400" b="1" cap="none" dirty="0" err="1" smtClean="0">
                <a:solidFill>
                  <a:srgbClr val="00B050"/>
                </a:solidFill>
                <a:latin typeface="Century Schoolbook" pitchFamily="18" charset="0"/>
                <a:ea typeface="+mn-ea"/>
                <a:cs typeface="+mn-cs"/>
              </a:rPr>
              <a:t>Alkanes</a:t>
            </a:r>
            <a:endParaRPr lang="en-US" sz="2400" b="1" cap="none" dirty="0" smtClean="0">
              <a:solidFill>
                <a:srgbClr val="00B05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762000"/>
            <a:ext cx="5772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20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 smtClean="0">
                <a:solidFill>
                  <a:srgbClr val="00B050"/>
                </a:solidFill>
              </a:rPr>
              <a:t>Addition </a:t>
            </a:r>
            <a:r>
              <a:rPr lang="en-US" sz="2400" b="1" dirty="0">
                <a:solidFill>
                  <a:srgbClr val="00B050"/>
                </a:solidFill>
              </a:rPr>
              <a:t>of Hydrogen Halides on Alkenes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0" y="2819400"/>
            <a:ext cx="5219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1034</Words>
  <Application>Microsoft Office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      ALKYL  HALIDES                   OR           HALOALKANES</vt:lpstr>
      <vt:lpstr>ALKYL  HALIDES  OR  HALOALKANES</vt:lpstr>
      <vt:lpstr>Nomenclature  Alkyl Halides</vt:lpstr>
      <vt:lpstr>         Structure of Alkyl Halides</vt:lpstr>
      <vt:lpstr>CLASSIFICATION OF ALKYL HALIDES</vt:lpstr>
      <vt:lpstr>PowerPoint Presentation</vt:lpstr>
      <vt:lpstr>PowerPoint Presentation</vt:lpstr>
      <vt:lpstr>General Methods of Preparation of                       Haloalkanes</vt:lpstr>
      <vt:lpstr>2. Free Radical Halogenation of Alkanes</vt:lpstr>
      <vt:lpstr>PowerPoint Presentation</vt:lpstr>
      <vt:lpstr>Physical Properties of Haloalkanes</vt:lpstr>
      <vt:lpstr>Chemical Reactions of Haloalkanes</vt:lpstr>
      <vt:lpstr>PowerPoint Presentation</vt:lpstr>
      <vt:lpstr>Nucleophilic substitution reactions are of two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Distinction between haloalkanes and haloarene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ALKYL  HALIDES             OR  HALOALKANES</dc:title>
  <dc:creator>rohit</dc:creator>
  <cp:lastModifiedBy>HP</cp:lastModifiedBy>
  <cp:revision>23</cp:revision>
  <dcterms:created xsi:type="dcterms:W3CDTF">2017-12-15T03:14:52Z</dcterms:created>
  <dcterms:modified xsi:type="dcterms:W3CDTF">2017-12-26T11:30:25Z</dcterms:modified>
</cp:coreProperties>
</file>