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3" r:id="rId3"/>
    <p:sldId id="257" r:id="rId4"/>
    <p:sldId id="258" r:id="rId5"/>
    <p:sldId id="259" r:id="rId6"/>
    <p:sldId id="260" r:id="rId7"/>
    <p:sldId id="261" r:id="rId8"/>
    <p:sldId id="262" r:id="rId9"/>
    <p:sldId id="263" r:id="rId10"/>
    <p:sldId id="264" r:id="rId11"/>
    <p:sldId id="268" r:id="rId12"/>
    <p:sldId id="265" r:id="rId13"/>
    <p:sldId id="266" r:id="rId14"/>
    <p:sldId id="270" r:id="rId15"/>
    <p:sldId id="269" r:id="rId16"/>
    <p:sldId id="267"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7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EB98F-2023-46D4-9C75-50547E921E42}" type="datetimeFigureOut">
              <a:rPr lang="en-US" smtClean="0"/>
              <a:pPr/>
              <a:t>12/24/2017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6D088-6F09-4C07-AF76-2DD304DE7ED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206D088-6F09-4C07-AF76-2DD304DE7EDB}"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206D088-6F09-4C07-AF76-2DD304DE7EDB}" type="slidenum">
              <a:rPr lang="en-IN" smtClean="0"/>
              <a:pPr/>
              <a:t>30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A2AAF-8497-4804-8CAB-CD13B2329058}" type="datetimeFigureOut">
              <a:rPr lang="en-US" smtClean="0"/>
              <a:pPr/>
              <a:t>12/24/2017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B3CDC4-9362-4FB5-9A84-919656141D3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2AAF-8497-4804-8CAB-CD13B2329058}" type="datetimeFigureOut">
              <a:rPr lang="en-US" smtClean="0"/>
              <a:pPr/>
              <a:t>12/24/2017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3CDC4-9362-4FB5-9A84-919656141D3D}"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smtClean="0"/>
              <a:t>WELCOME TO</a:t>
            </a:r>
            <a:br>
              <a:rPr lang="en-US" i="1" dirty="0" smtClean="0"/>
            </a:br>
            <a:r>
              <a:rPr lang="en-IN" dirty="0" smtClean="0"/>
              <a:t>The </a:t>
            </a:r>
            <a:r>
              <a:rPr lang="en-IN" dirty="0"/>
              <a:t>Elements: The </a:t>
            </a:r>
            <a:r>
              <a:rPr lang="en-IN" i="1" dirty="0" smtClean="0"/>
              <a:t>d-Block AND f-Block </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3"/>
          <p:cNvPicPr>
            <a:picLocks noChangeAspect="1" noChangeArrowheads="1"/>
          </p:cNvPicPr>
          <p:nvPr/>
        </p:nvPicPr>
        <p:blipFill>
          <a:blip r:embed="rId2" cstate="print"/>
          <a:srcRect t="10001" r="1666" b="13333"/>
          <a:stretch>
            <a:fillRect/>
          </a:stretch>
        </p:blipFill>
        <p:spPr bwMode="auto">
          <a:xfrm>
            <a:off x="152399" y="1214422"/>
            <a:ext cx="8705881" cy="50907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a:t>The </a:t>
            </a:r>
            <a:r>
              <a:rPr lang="en-IN" sz="2800" i="1" dirty="0"/>
              <a:t>d-Block Elements and Their </a:t>
            </a:r>
            <a:r>
              <a:rPr lang="en-IN" sz="2800" i="1" dirty="0" smtClean="0"/>
              <a:t>Compounds</a:t>
            </a:r>
            <a:br>
              <a:rPr lang="en-IN" sz="2800" i="1" dirty="0" smtClean="0"/>
            </a:br>
            <a:r>
              <a:rPr lang="en-IN" sz="2800" dirty="0"/>
              <a:t> Trends in Atomic Radii</a:t>
            </a:r>
          </a:p>
        </p:txBody>
      </p:sp>
      <p:pic>
        <p:nvPicPr>
          <p:cNvPr id="6147" name="Picture 3"/>
          <p:cNvPicPr>
            <a:picLocks noChangeAspect="1" noChangeArrowheads="1"/>
          </p:cNvPicPr>
          <p:nvPr/>
        </p:nvPicPr>
        <p:blipFill>
          <a:blip r:embed="rId2" cstate="print"/>
          <a:srcRect/>
          <a:stretch>
            <a:fillRect/>
          </a:stretch>
        </p:blipFill>
        <p:spPr bwMode="auto">
          <a:xfrm>
            <a:off x="0" y="1428736"/>
            <a:ext cx="9144000" cy="4429156"/>
          </a:xfrm>
          <a:prstGeom prst="rect">
            <a:avLst/>
          </a:prstGeom>
          <a:noFill/>
          <a:ln w="9525">
            <a:noFill/>
            <a:miter lim="800000"/>
            <a:headEnd/>
            <a:tailEnd/>
          </a:ln>
        </p:spPr>
      </p:pic>
      <p:sp>
        <p:nvSpPr>
          <p:cNvPr id="6" name="Rectangle 5"/>
          <p:cNvSpPr/>
          <p:nvPr/>
        </p:nvSpPr>
        <p:spPr>
          <a:xfrm>
            <a:off x="0" y="5934670"/>
            <a:ext cx="9144000" cy="923330"/>
          </a:xfrm>
          <a:prstGeom prst="rect">
            <a:avLst/>
          </a:prstGeom>
        </p:spPr>
        <p:txBody>
          <a:bodyPr wrap="square">
            <a:spAutoFit/>
          </a:bodyPr>
          <a:lstStyle/>
          <a:p>
            <a:r>
              <a:rPr lang="en-IN" dirty="0"/>
              <a:t>The shape of the </a:t>
            </a:r>
            <a:r>
              <a:rPr lang="en-IN" i="1" dirty="0"/>
              <a:t>d </a:t>
            </a:r>
            <a:r>
              <a:rPr lang="en-IN" i="1" dirty="0" err="1"/>
              <a:t>orbitals</a:t>
            </a:r>
            <a:r>
              <a:rPr lang="en-IN" i="1" dirty="0"/>
              <a:t> affect the properties of transition metals. The d orbital lobes</a:t>
            </a:r>
          </a:p>
          <a:p>
            <a:r>
              <a:rPr lang="en-IN" dirty="0"/>
              <a:t>are far apart and thus only weakly repel each other. The </a:t>
            </a:r>
            <a:r>
              <a:rPr lang="en-IN" i="1" dirty="0"/>
              <a:t>d </a:t>
            </a:r>
            <a:r>
              <a:rPr lang="en-IN" i="1" dirty="0" err="1"/>
              <a:t>orbitals</a:t>
            </a:r>
            <a:r>
              <a:rPr lang="en-IN" i="1" dirty="0"/>
              <a:t> have low electron</a:t>
            </a:r>
          </a:p>
          <a:p>
            <a:r>
              <a:rPr lang="en-IN" dirty="0"/>
              <a:t>density near the nucleus therefore are not very effective at shielding.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Multiple Oxidation States</a:t>
            </a:r>
            <a:endParaRPr lang="en-IN" dirty="0">
              <a:solidFill>
                <a:srgbClr val="FF0000"/>
              </a:solidFill>
            </a:endParaRPr>
          </a:p>
        </p:txBody>
      </p:sp>
      <p:pic>
        <p:nvPicPr>
          <p:cNvPr id="5" name="Picture 2" descr="0735"/>
          <p:cNvPicPr>
            <a:picLocks noChangeAspect="1" noChangeArrowheads="1"/>
          </p:cNvPicPr>
          <p:nvPr/>
        </p:nvPicPr>
        <p:blipFill>
          <a:blip r:embed="rId2" cstate="print"/>
          <a:srcRect/>
          <a:stretch>
            <a:fillRect/>
          </a:stretch>
        </p:blipFill>
        <p:spPr bwMode="auto">
          <a:xfrm>
            <a:off x="0" y="1214422"/>
            <a:ext cx="9001155" cy="55673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90" y="428604"/>
            <a:ext cx="9123010" cy="523220"/>
          </a:xfrm>
          <a:prstGeom prst="rect">
            <a:avLst/>
          </a:prstGeom>
        </p:spPr>
        <p:txBody>
          <a:bodyPr wrap="none">
            <a:spAutoFit/>
          </a:bodyPr>
          <a:lstStyle/>
          <a:p>
            <a:r>
              <a:rPr lang="en-IN" sz="2800" dirty="0">
                <a:solidFill>
                  <a:schemeClr val="accent3"/>
                </a:solidFill>
              </a:rPr>
              <a:t>The </a:t>
            </a:r>
            <a:r>
              <a:rPr lang="en-IN" sz="2800" i="1" dirty="0">
                <a:solidFill>
                  <a:schemeClr val="accent3"/>
                </a:solidFill>
              </a:rPr>
              <a:t>d-Block Elements and Their </a:t>
            </a:r>
            <a:r>
              <a:rPr lang="en-IN" sz="2800" i="1" dirty="0" smtClean="0">
                <a:solidFill>
                  <a:schemeClr val="accent3"/>
                </a:solidFill>
              </a:rPr>
              <a:t>Compounds</a:t>
            </a:r>
            <a:r>
              <a:rPr lang="en-IN" sz="2800" dirty="0">
                <a:solidFill>
                  <a:schemeClr val="accent3"/>
                </a:solidFill>
              </a:rPr>
              <a:t> Oxidation States</a:t>
            </a:r>
          </a:p>
        </p:txBody>
      </p:sp>
      <p:pic>
        <p:nvPicPr>
          <p:cNvPr id="5122" name="Picture 2"/>
          <p:cNvPicPr>
            <a:picLocks noChangeAspect="1" noChangeArrowheads="1"/>
          </p:cNvPicPr>
          <p:nvPr/>
        </p:nvPicPr>
        <p:blipFill>
          <a:blip r:embed="rId2" cstate="print"/>
          <a:srcRect/>
          <a:stretch>
            <a:fillRect/>
          </a:stretch>
        </p:blipFill>
        <p:spPr bwMode="auto">
          <a:xfrm>
            <a:off x="142844" y="1142984"/>
            <a:ext cx="5643602" cy="4429156"/>
          </a:xfrm>
          <a:prstGeom prst="rect">
            <a:avLst/>
          </a:prstGeom>
          <a:noFill/>
          <a:ln w="9525">
            <a:noFill/>
            <a:miter lim="800000"/>
            <a:headEnd/>
            <a:tailEnd/>
          </a:ln>
        </p:spPr>
      </p:pic>
      <p:sp>
        <p:nvSpPr>
          <p:cNvPr id="6" name="Rectangle 5"/>
          <p:cNvSpPr/>
          <p:nvPr/>
        </p:nvSpPr>
        <p:spPr>
          <a:xfrm>
            <a:off x="6000760" y="2214554"/>
            <a:ext cx="2428892" cy="3108543"/>
          </a:xfrm>
          <a:prstGeom prst="rect">
            <a:avLst/>
          </a:prstGeom>
        </p:spPr>
        <p:txBody>
          <a:bodyPr wrap="square">
            <a:spAutoFit/>
          </a:bodyPr>
          <a:lstStyle/>
          <a:p>
            <a:r>
              <a:rPr lang="en-IN" sz="2800" b="1" dirty="0"/>
              <a:t>Orange boxes</a:t>
            </a:r>
          </a:p>
          <a:p>
            <a:r>
              <a:rPr lang="en-IN" sz="2800" b="1" dirty="0"/>
              <a:t>are common</a:t>
            </a:r>
          </a:p>
          <a:p>
            <a:r>
              <a:rPr lang="en-IN" sz="2800" b="1" dirty="0"/>
              <a:t>oxidation</a:t>
            </a:r>
          </a:p>
          <a:p>
            <a:r>
              <a:rPr lang="en-IN" sz="2800" b="1" dirty="0"/>
              <a:t>numbers.</a:t>
            </a:r>
          </a:p>
          <a:p>
            <a:r>
              <a:rPr lang="en-IN" sz="2800" b="1" dirty="0"/>
              <a:t>Green boxes</a:t>
            </a:r>
          </a:p>
          <a:p>
            <a:r>
              <a:rPr lang="en-IN" sz="2800" b="1" dirty="0"/>
              <a:t>are other</a:t>
            </a:r>
          </a:p>
          <a:p>
            <a:r>
              <a:rPr lang="en-IN" sz="2800" b="1" dirty="0"/>
              <a:t>know states.</a:t>
            </a:r>
            <a:endParaRPr lang="en-IN" sz="2800" dirty="0"/>
          </a:p>
        </p:txBody>
      </p:sp>
      <p:sp>
        <p:nvSpPr>
          <p:cNvPr id="7" name="Rectangle 6"/>
          <p:cNvSpPr/>
          <p:nvPr/>
        </p:nvSpPr>
        <p:spPr>
          <a:xfrm>
            <a:off x="0" y="5657671"/>
            <a:ext cx="8929718" cy="646331"/>
          </a:xfrm>
          <a:prstGeom prst="rect">
            <a:avLst/>
          </a:prstGeom>
        </p:spPr>
        <p:txBody>
          <a:bodyPr wrap="square">
            <a:spAutoFit/>
          </a:bodyPr>
          <a:lstStyle/>
          <a:p>
            <a:r>
              <a:rPr lang="en-IN" dirty="0"/>
              <a:t>Most </a:t>
            </a:r>
            <a:r>
              <a:rPr lang="en-IN" i="1" dirty="0"/>
              <a:t>d-block metals have more that one oxidation state other than 0. Elements close to</a:t>
            </a:r>
          </a:p>
          <a:p>
            <a:r>
              <a:rPr lang="en-IN" dirty="0"/>
              <a:t>the </a:t>
            </a:r>
            <a:r>
              <a:rPr lang="en-IN" dirty="0" err="1"/>
              <a:t>center</a:t>
            </a:r>
            <a:r>
              <a:rPr lang="en-IN" dirty="0"/>
              <a:t> of the row have the widest rage of oxidation numbers.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Metallic Behavior/Reducing Strength</a:t>
            </a:r>
            <a:br>
              <a:rPr lang="en-US" sz="3200" dirty="0" smtClean="0"/>
            </a:br>
            <a:r>
              <a:rPr lang="en-US" sz="3200" dirty="0" smtClean="0"/>
              <a:t>Lower oxidation state = more metallic</a:t>
            </a:r>
            <a:br>
              <a:rPr lang="en-US" sz="3200" dirty="0" smtClean="0"/>
            </a:br>
            <a:endParaRPr lang="en-IN" sz="3200" dirty="0"/>
          </a:p>
        </p:txBody>
      </p:sp>
      <p:pic>
        <p:nvPicPr>
          <p:cNvPr id="4" name="Picture 3" descr="0736"/>
          <p:cNvPicPr>
            <a:picLocks noChangeAspect="1" noChangeArrowheads="1"/>
          </p:cNvPicPr>
          <p:nvPr/>
        </p:nvPicPr>
        <p:blipFill>
          <a:blip r:embed="rId2" cstate="print"/>
          <a:srcRect/>
          <a:stretch>
            <a:fillRect/>
          </a:stretch>
        </p:blipFill>
        <p:spPr bwMode="auto">
          <a:xfrm>
            <a:off x="0" y="1371600"/>
            <a:ext cx="9144000" cy="54863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Color and Magnetism</a:t>
            </a:r>
            <a:endParaRPr lang="en-IN" sz="3200" dirty="0"/>
          </a:p>
        </p:txBody>
      </p:sp>
      <p:pic>
        <p:nvPicPr>
          <p:cNvPr id="4" name="Picture 2" descr="0731"/>
          <p:cNvPicPr>
            <a:picLocks noChangeAspect="1" noChangeArrowheads="1"/>
          </p:cNvPicPr>
          <p:nvPr/>
        </p:nvPicPr>
        <p:blipFill>
          <a:blip r:embed="rId2" cstate="print"/>
          <a:srcRect/>
          <a:stretch>
            <a:fillRect/>
          </a:stretch>
        </p:blipFill>
        <p:spPr bwMode="auto">
          <a:xfrm>
            <a:off x="0" y="1285860"/>
            <a:ext cx="9143999" cy="5357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pSp>
        <p:nvGrpSpPr>
          <p:cNvPr id="4" name="Group 5"/>
          <p:cNvGrpSpPr>
            <a:grpSpLocks/>
          </p:cNvGrpSpPr>
          <p:nvPr/>
        </p:nvGrpSpPr>
        <p:grpSpPr bwMode="auto">
          <a:xfrm>
            <a:off x="231775" y="2000240"/>
            <a:ext cx="8912225" cy="4286280"/>
            <a:chOff x="2" y="10"/>
            <a:chExt cx="5758" cy="3110"/>
          </a:xfrm>
        </p:grpSpPr>
        <p:pic>
          <p:nvPicPr>
            <p:cNvPr id="5" name="Picture 3" descr="0737"/>
            <p:cNvPicPr>
              <a:picLocks noChangeAspect="1" noChangeArrowheads="1"/>
            </p:cNvPicPr>
            <p:nvPr/>
          </p:nvPicPr>
          <p:blipFill>
            <a:blip r:embed="rId2" cstate="print"/>
            <a:srcRect b="31024"/>
            <a:stretch>
              <a:fillRect/>
            </a:stretch>
          </p:blipFill>
          <p:spPr bwMode="auto">
            <a:xfrm>
              <a:off x="2" y="10"/>
              <a:ext cx="5755" cy="2966"/>
            </a:xfrm>
            <a:prstGeom prst="rect">
              <a:avLst/>
            </a:prstGeom>
            <a:noFill/>
          </p:spPr>
        </p:pic>
        <p:pic>
          <p:nvPicPr>
            <p:cNvPr id="6" name="Picture 4" descr="0737"/>
            <p:cNvPicPr>
              <a:picLocks noChangeAspect="1" noChangeArrowheads="1"/>
            </p:cNvPicPr>
            <p:nvPr/>
          </p:nvPicPr>
          <p:blipFill>
            <a:blip r:embed="rId2" cstate="print"/>
            <a:srcRect t="96883" b="-232"/>
            <a:stretch>
              <a:fillRect/>
            </a:stretch>
          </p:blipFill>
          <p:spPr bwMode="auto">
            <a:xfrm>
              <a:off x="5" y="2976"/>
              <a:ext cx="5755" cy="144"/>
            </a:xfrm>
            <a:prstGeom prst="rect">
              <a:avLst/>
            </a:prstGeom>
            <a:noFill/>
          </p:spPr>
        </p:pic>
      </p:grpSp>
      <p:sp>
        <p:nvSpPr>
          <p:cNvPr id="7" name="Rectangle 6"/>
          <p:cNvSpPr/>
          <p:nvPr/>
        </p:nvSpPr>
        <p:spPr>
          <a:xfrm>
            <a:off x="500034" y="2884236"/>
            <a:ext cx="8286808" cy="590931"/>
          </a:xfrm>
          <a:prstGeom prst="rect">
            <a:avLst/>
          </a:prstGeom>
        </p:spPr>
        <p:txBody>
          <a:bodyPr wrap="square">
            <a:spAutoFit/>
          </a:bodyPr>
          <a:lstStyle/>
          <a:p>
            <a:pPr>
              <a:lnSpc>
                <a:spcPct val="90000"/>
              </a:lnSpc>
            </a:pPr>
            <a:r>
              <a:rPr lang="en-US" b="1" dirty="0" smtClean="0">
                <a:solidFill>
                  <a:srgbClr val="FF0000"/>
                </a:solidFill>
                <a:effectLst/>
              </a:rPr>
              <a:t>e</a:t>
            </a:r>
            <a:r>
              <a:rPr lang="en-US" b="1" baseline="30000" dirty="0" smtClean="0">
                <a:solidFill>
                  <a:srgbClr val="FF0000"/>
                </a:solidFill>
                <a:effectLst/>
              </a:rPr>
              <a:t>-</a:t>
            </a:r>
            <a:r>
              <a:rPr lang="en-US" b="1" dirty="0" smtClean="0">
                <a:solidFill>
                  <a:srgbClr val="FF0000"/>
                </a:solidFill>
                <a:effectLst/>
              </a:rPr>
              <a:t> in partially filled d sublevel absorbs visible light moves to slightly higher energy d orbital</a:t>
            </a:r>
            <a:endParaRPr lang="en-US" b="1" dirty="0">
              <a:solidFill>
                <a:srgbClr val="FF0000"/>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ct val="50000"/>
              </a:spcBef>
            </a:pPr>
            <a:r>
              <a:rPr lang="en-US" sz="2800" dirty="0" smtClean="0"/>
              <a:t>Magnetic properties due to unpaired electrons</a:t>
            </a:r>
            <a:endParaRPr lang="en-US" sz="2800" dirty="0"/>
          </a:p>
        </p:txBody>
      </p:sp>
      <p:sp>
        <p:nvSpPr>
          <p:cNvPr id="3" name="Content Placeholder 2"/>
          <p:cNvSpPr>
            <a:spLocks noGrp="1"/>
          </p:cNvSpPr>
          <p:nvPr>
            <p:ph idx="1"/>
          </p:nvPr>
        </p:nvSpPr>
        <p:spPr/>
        <p:txBody>
          <a:bodyPr/>
          <a:lstStyle/>
          <a:p>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ct val="50000"/>
              </a:spcBef>
            </a:pPr>
            <a:r>
              <a:rPr lang="en-US" dirty="0" smtClean="0"/>
              <a:t>Chromium</a:t>
            </a:r>
            <a:br>
              <a:rPr lang="en-US" dirty="0" smtClean="0"/>
            </a:br>
            <a:r>
              <a:rPr lang="en-US" sz="3600" dirty="0" smtClean="0"/>
              <a:t>Chemical properties reflect oxidation state</a:t>
            </a:r>
            <a:endParaRPr lang="en-US" dirty="0"/>
          </a:p>
        </p:txBody>
      </p:sp>
      <p:pic>
        <p:nvPicPr>
          <p:cNvPr id="4" name="Content Placeholder 3" descr="0739"/>
          <p:cNvPicPr>
            <a:picLocks noGrp="1" noChangeAspect="1" noChangeArrowheads="1"/>
          </p:cNvPicPr>
          <p:nvPr>
            <p:ph idx="1"/>
          </p:nvPr>
        </p:nvPicPr>
        <p:blipFill>
          <a:blip r:embed="rId2" cstate="print"/>
          <a:srcRect/>
          <a:stretch>
            <a:fillRect/>
          </a:stretch>
        </p:blipFill>
        <p:spPr bwMode="auto">
          <a:xfrm>
            <a:off x="1" y="1643050"/>
            <a:ext cx="5429256" cy="4525963"/>
          </a:xfrm>
          <a:prstGeom prst="rect">
            <a:avLst/>
          </a:prstGeom>
          <a:noFill/>
        </p:spPr>
      </p:pic>
      <p:pic>
        <p:nvPicPr>
          <p:cNvPr id="5" name="Picture 5" descr="23_07"/>
          <p:cNvPicPr>
            <a:picLocks noChangeAspect="1" noChangeArrowheads="1"/>
          </p:cNvPicPr>
          <p:nvPr/>
        </p:nvPicPr>
        <p:blipFill>
          <a:blip r:embed="rId3" cstate="print"/>
          <a:srcRect t="54471"/>
          <a:stretch>
            <a:fillRect/>
          </a:stretch>
        </p:blipFill>
        <p:spPr bwMode="auto">
          <a:xfrm>
            <a:off x="5500694" y="1643050"/>
            <a:ext cx="3643306"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fontScale="90000"/>
          </a:bodyPr>
          <a:lstStyle/>
          <a:p>
            <a:r>
              <a:rPr lang="en-US" b="1" u="sng" dirty="0" smtClean="0"/>
              <a:t>Potassium dichromate(K</a:t>
            </a:r>
            <a:r>
              <a:rPr lang="en-US" b="1" u="sng" baseline="-25000" dirty="0" smtClean="0"/>
              <a:t>2</a:t>
            </a:r>
            <a:r>
              <a:rPr lang="en-US" b="1" u="sng" dirty="0" smtClean="0"/>
              <a:t>Cr</a:t>
            </a:r>
            <a:r>
              <a:rPr lang="en-US" b="1" u="sng" baseline="-25000" dirty="0" smtClean="0"/>
              <a:t>2</a:t>
            </a:r>
            <a:r>
              <a:rPr lang="en-US" b="1" u="sng" dirty="0" smtClean="0"/>
              <a:t>O</a:t>
            </a:r>
            <a:r>
              <a:rPr lang="en-US" b="1" u="sng" baseline="-25000" dirty="0" smtClean="0"/>
              <a:t>7</a:t>
            </a:r>
            <a:endParaRPr lang="en-IN" dirty="0"/>
          </a:p>
        </p:txBody>
      </p:sp>
      <p:sp>
        <p:nvSpPr>
          <p:cNvPr id="1025" name="Rectangle 1"/>
          <p:cNvSpPr>
            <a:spLocks noChangeArrowheads="1"/>
          </p:cNvSpPr>
          <p:nvPr/>
        </p:nvSpPr>
        <p:spPr bwMode="auto">
          <a:xfrm>
            <a:off x="1" y="121604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oxidation number of chromium in chromate (CrO</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²ˉ)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dichromate (Cr</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²ˉ)</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same +6.they are interconnverteble in aqueous solution depending upon pH of the solution.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109954"/>
            <a:ext cx="159530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785786" y="3000372"/>
            <a:ext cx="7000924" cy="369332"/>
          </a:xfrm>
          <a:prstGeom prst="rect">
            <a:avLst/>
          </a:prstGeom>
          <a:noFill/>
        </p:spPr>
        <p:txBody>
          <a:bodyPr wrap="square" rtlCol="0">
            <a:spAutoFit/>
          </a:bodyPr>
          <a:lstStyle/>
          <a:p>
            <a:r>
              <a:rPr lang="en-US" dirty="0" smtClean="0"/>
              <a:t>2CrO</a:t>
            </a:r>
            <a:r>
              <a:rPr lang="en-US" baseline="-25000" dirty="0" smtClean="0"/>
              <a:t>4</a:t>
            </a:r>
            <a:r>
              <a:rPr lang="en-US" baseline="30000" dirty="0" smtClean="0"/>
              <a:t>2-</a:t>
            </a:r>
            <a:r>
              <a:rPr lang="en-US" dirty="0" smtClean="0"/>
              <a:t>  + </a:t>
            </a:r>
            <a:r>
              <a:rPr lang="en-US" dirty="0" smtClean="0">
                <a:latin typeface="Arial" pitchFamily="34" charset="0"/>
                <a:ea typeface="Times New Roman" pitchFamily="18" charset="0"/>
                <a:cs typeface="Arial" pitchFamily="34" charset="0"/>
              </a:rPr>
              <a:t>2H</a:t>
            </a:r>
            <a:r>
              <a:rPr lang="en-US" baseline="30000" dirty="0" smtClean="0">
                <a:latin typeface="Arial" pitchFamily="34" charset="0"/>
                <a:ea typeface="Times New Roman" pitchFamily="18" charset="0"/>
                <a:cs typeface="Arial" pitchFamily="34" charset="0"/>
              </a:rPr>
              <a:t>+</a:t>
            </a:r>
            <a:r>
              <a:rPr lang="en-US" dirty="0" smtClean="0"/>
              <a:t>    </a:t>
            </a:r>
            <a:r>
              <a:rPr lang="en-US" dirty="0" smtClean="0">
                <a:sym typeface="Symbol"/>
              </a:rPr>
              <a:t>      Cr</a:t>
            </a:r>
            <a:r>
              <a:rPr lang="en-US" baseline="-25000" dirty="0" smtClean="0">
                <a:sym typeface="Symbol"/>
              </a:rPr>
              <a:t>2</a:t>
            </a:r>
            <a:r>
              <a:rPr lang="en-US" dirty="0" smtClean="0">
                <a:sym typeface="Symbol"/>
              </a:rPr>
              <a:t>O</a:t>
            </a:r>
            <a:r>
              <a:rPr lang="en-US" baseline="-25000" dirty="0" smtClean="0">
                <a:sym typeface="Symbol"/>
              </a:rPr>
              <a:t>7</a:t>
            </a:r>
            <a:r>
              <a:rPr lang="en-US" baseline="30000" dirty="0" smtClean="0">
                <a:sym typeface="Symbol"/>
              </a:rPr>
              <a:t>2-</a:t>
            </a:r>
            <a:r>
              <a:rPr lang="en-US" dirty="0" smtClean="0">
                <a:sym typeface="Symbol"/>
              </a:rPr>
              <a:t>  +   H</a:t>
            </a:r>
            <a:r>
              <a:rPr lang="en-US" baseline="-25000" dirty="0" smtClean="0">
                <a:sym typeface="Symbol"/>
              </a:rPr>
              <a:t>2</a:t>
            </a:r>
            <a:r>
              <a:rPr lang="en-US" dirty="0" smtClean="0">
                <a:sym typeface="Symbol"/>
              </a:rPr>
              <a:t>O</a:t>
            </a:r>
            <a:endParaRPr lang="en-IN" baseline="30000" dirty="0"/>
          </a:p>
        </p:txBody>
      </p:sp>
      <p:sp>
        <p:nvSpPr>
          <p:cNvPr id="12" name="Rectangle 11"/>
          <p:cNvSpPr/>
          <p:nvPr/>
        </p:nvSpPr>
        <p:spPr>
          <a:xfrm>
            <a:off x="571472" y="3357562"/>
            <a:ext cx="3429529" cy="369332"/>
          </a:xfrm>
          <a:prstGeom prst="rect">
            <a:avLst/>
          </a:prstGeom>
        </p:spPr>
        <p:txBody>
          <a:bodyPr wrap="none">
            <a:spAutoFit/>
          </a:bodyPr>
          <a:lstStyle/>
          <a:p>
            <a:r>
              <a:rPr lang="en-US" dirty="0" smtClean="0">
                <a:latin typeface="Arial" pitchFamily="34" charset="0"/>
                <a:ea typeface="Times New Roman" pitchFamily="18" charset="0"/>
                <a:cs typeface="Arial" pitchFamily="34" charset="0"/>
              </a:rPr>
              <a:t> Yellow               Alkali   Orange </a:t>
            </a:r>
            <a:endParaRPr lang="en-IN" dirty="0"/>
          </a:p>
        </p:txBody>
      </p:sp>
      <p:sp>
        <p:nvSpPr>
          <p:cNvPr id="13" name="Rectangle 12"/>
          <p:cNvSpPr/>
          <p:nvPr/>
        </p:nvSpPr>
        <p:spPr>
          <a:xfrm>
            <a:off x="2285984" y="2714620"/>
            <a:ext cx="684867" cy="369332"/>
          </a:xfrm>
          <a:prstGeom prst="rect">
            <a:avLst/>
          </a:prstGeom>
        </p:spPr>
        <p:txBody>
          <a:bodyPr wrap="none">
            <a:spAutoFit/>
          </a:bodyPr>
          <a:lstStyle/>
          <a:p>
            <a:r>
              <a:rPr lang="en-US" dirty="0" smtClean="0">
                <a:latin typeface="Arial" pitchFamily="34" charset="0"/>
                <a:ea typeface="Times New Roman" pitchFamily="18" charset="0"/>
                <a:cs typeface="Arial" pitchFamily="34" charset="0"/>
              </a:rPr>
              <a:t> Acid</a:t>
            </a:r>
            <a:endParaRPr lang="en-IN" dirty="0"/>
          </a:p>
        </p:txBody>
      </p:sp>
      <p:sp>
        <p:nvSpPr>
          <p:cNvPr id="1034"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5" name="Picture 11"/>
          <p:cNvPicPr>
            <a:picLocks noChangeAspect="1" noChangeArrowheads="1"/>
          </p:cNvPicPr>
          <p:nvPr/>
        </p:nvPicPr>
        <p:blipFill>
          <a:blip r:embed="rId2" cstate="print"/>
          <a:srcRect/>
          <a:stretch>
            <a:fillRect/>
          </a:stretch>
        </p:blipFill>
        <p:spPr bwMode="auto">
          <a:xfrm>
            <a:off x="714348" y="4071942"/>
            <a:ext cx="6500858"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buBlip>
                <a:blip r:embed="rId3"/>
              </a:buBlip>
            </a:pP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dirty="0" smtClean="0"/>
              <a:t/>
            </a:r>
            <a:br>
              <a:rPr lang="en-IN" sz="3100" dirty="0" smtClean="0"/>
            </a:br>
            <a:r>
              <a:rPr lang="en-IN" sz="3100" u="sng" dirty="0" smtClean="0"/>
              <a:t>Objectives</a:t>
            </a:r>
            <a:r>
              <a:rPr lang="en-IN" sz="2700" dirty="0" smtClean="0"/>
              <a:t/>
            </a:r>
            <a:br>
              <a:rPr lang="en-IN" sz="2700" dirty="0" smtClean="0"/>
            </a:br>
            <a:r>
              <a:rPr lang="en-IN" sz="2700" dirty="0" smtClean="0"/>
              <a:t>After studying this Unit, the students will be  able to</a:t>
            </a:r>
            <a:br>
              <a:rPr lang="en-IN" sz="2700" dirty="0" smtClean="0"/>
            </a:br>
            <a:r>
              <a:rPr lang="en-IN" sz="2700" dirty="0" smtClean="0"/>
              <a:t>• learn the positions of the </a:t>
            </a:r>
            <a:r>
              <a:rPr lang="en-IN" sz="2700" i="1" dirty="0" smtClean="0"/>
              <a:t>d– and f-block elements in the periodic </a:t>
            </a:r>
            <a:r>
              <a:rPr lang="en-IN" sz="2700" dirty="0" smtClean="0"/>
              <a:t>table;</a:t>
            </a:r>
            <a:br>
              <a:rPr lang="en-IN" sz="2700" dirty="0" smtClean="0"/>
            </a:br>
            <a:r>
              <a:rPr lang="en-IN" sz="2700" dirty="0" smtClean="0"/>
              <a:t>• know the electronic configurations of the transition (</a:t>
            </a:r>
            <a:r>
              <a:rPr lang="en-IN" sz="2700" i="1" dirty="0" smtClean="0"/>
              <a:t>d-block) and the </a:t>
            </a:r>
            <a:r>
              <a:rPr lang="en-IN" sz="2700" dirty="0" smtClean="0"/>
              <a:t>inner transition (</a:t>
            </a:r>
            <a:r>
              <a:rPr lang="en-IN" sz="2700" i="1" dirty="0" smtClean="0"/>
              <a:t>f-block) elements;</a:t>
            </a:r>
            <a:br>
              <a:rPr lang="en-IN" sz="2700" i="1" dirty="0" smtClean="0"/>
            </a:br>
            <a:r>
              <a:rPr lang="en-IN" sz="2700" dirty="0" smtClean="0"/>
              <a:t>• appreciate the relative stability of various oxidation states in terms of electrode potential values;</a:t>
            </a:r>
            <a:br>
              <a:rPr lang="en-IN" sz="2700" dirty="0" smtClean="0"/>
            </a:br>
            <a:r>
              <a:rPr lang="en-IN" sz="2700" dirty="0" smtClean="0"/>
              <a:t>• describe the preparation, properties, structures and uses</a:t>
            </a:r>
            <a:br>
              <a:rPr lang="en-IN" sz="2700" dirty="0" smtClean="0"/>
            </a:br>
            <a:r>
              <a:rPr lang="en-IN" sz="2700" dirty="0" smtClean="0"/>
              <a:t>of some important compounds such as K</a:t>
            </a:r>
            <a:r>
              <a:rPr lang="en-IN" sz="2700" baseline="-25000" dirty="0" smtClean="0"/>
              <a:t>2</a:t>
            </a:r>
            <a:r>
              <a:rPr lang="en-IN" sz="2700" dirty="0" smtClean="0"/>
              <a:t>Cr</a:t>
            </a:r>
            <a:r>
              <a:rPr lang="en-IN" sz="2700" baseline="-25000" dirty="0" smtClean="0"/>
              <a:t>2</a:t>
            </a:r>
            <a:r>
              <a:rPr lang="en-IN" sz="2700" dirty="0" smtClean="0"/>
              <a:t>O</a:t>
            </a:r>
            <a:r>
              <a:rPr lang="en-IN" sz="2700" baseline="-25000" dirty="0" smtClean="0"/>
              <a:t>7</a:t>
            </a:r>
            <a:r>
              <a:rPr lang="en-IN" sz="2700" dirty="0" smtClean="0"/>
              <a:t> and KMnO</a:t>
            </a:r>
            <a:r>
              <a:rPr lang="en-IN" sz="2700" baseline="-25000" dirty="0" smtClean="0"/>
              <a:t>4</a:t>
            </a:r>
            <a:r>
              <a:rPr lang="en-IN" sz="2700" dirty="0" smtClean="0"/>
              <a:t>;</a:t>
            </a:r>
            <a:br>
              <a:rPr lang="en-IN" sz="2700" dirty="0" smtClean="0"/>
            </a:br>
            <a:r>
              <a:rPr lang="en-IN" sz="2700" dirty="0" smtClean="0"/>
              <a:t>• understand the general characteristics of the </a:t>
            </a:r>
            <a:r>
              <a:rPr lang="en-IN" sz="2700" i="1" dirty="0" smtClean="0"/>
              <a:t>d– and</a:t>
            </a:r>
            <a:br>
              <a:rPr lang="en-IN" sz="2700" i="1" dirty="0" smtClean="0"/>
            </a:br>
            <a:r>
              <a:rPr lang="en-IN" sz="2700" i="1" dirty="0" smtClean="0"/>
              <a:t>f–block elements and the general </a:t>
            </a:r>
            <a:r>
              <a:rPr lang="en-IN" sz="2700" dirty="0" smtClean="0"/>
              <a:t>horizontal and group trends in them;</a:t>
            </a:r>
            <a:br>
              <a:rPr lang="en-IN" sz="2700" dirty="0" smtClean="0"/>
            </a:br>
            <a:r>
              <a:rPr lang="en-IN" sz="2700" dirty="0" smtClean="0"/>
              <a:t>• describe the properties of the </a:t>
            </a:r>
            <a:r>
              <a:rPr lang="en-IN" sz="2700" i="1" dirty="0" smtClean="0"/>
              <a:t>f-block elements and give a </a:t>
            </a:r>
            <a:r>
              <a:rPr lang="en-IN" sz="2700" dirty="0" smtClean="0"/>
              <a:t>comparative account of the </a:t>
            </a:r>
            <a:r>
              <a:rPr lang="en-IN" sz="2700" dirty="0" err="1" smtClean="0"/>
              <a:t>lanthanoids</a:t>
            </a:r>
            <a:r>
              <a:rPr lang="en-IN" sz="2700" dirty="0" smtClean="0"/>
              <a:t> and </a:t>
            </a:r>
            <a:r>
              <a:rPr lang="en-IN" sz="2700" dirty="0" err="1" smtClean="0"/>
              <a:t>actinoids</a:t>
            </a:r>
            <a:r>
              <a:rPr lang="en-IN" sz="2700" dirty="0" smtClean="0"/>
              <a:t> with respect to their electronic configurations, oxidation states and chemical behaviour</a:t>
            </a:r>
            <a:r>
              <a:rPr lang="en-IN" sz="4000" dirty="0" smtClean="0"/>
              <a:t>.</a:t>
            </a:r>
            <a:endParaRPr lang="en-IN"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286124"/>
          </a:xfrm>
        </p:spPr>
        <p:txBody>
          <a:bodyPr>
            <a:noAutofit/>
          </a:bodyPr>
          <a:lstStyle/>
          <a:p>
            <a:pPr algn="l"/>
            <a:r>
              <a:rPr lang="en-US" sz="2000" u="sng" dirty="0" smtClean="0">
                <a:solidFill>
                  <a:srgbClr val="92D050"/>
                </a:solidFill>
              </a:rPr>
              <a:t>Preparation of K</a:t>
            </a:r>
            <a:r>
              <a:rPr lang="en-US" sz="2000" u="sng" baseline="-25000" dirty="0" smtClean="0">
                <a:solidFill>
                  <a:srgbClr val="92D050"/>
                </a:solidFill>
              </a:rPr>
              <a:t>2</a:t>
            </a:r>
            <a:r>
              <a:rPr lang="en-US" sz="2000" u="sng" dirty="0" smtClean="0">
                <a:solidFill>
                  <a:srgbClr val="92D050"/>
                </a:solidFill>
              </a:rPr>
              <a:t>Cr</a:t>
            </a:r>
            <a:r>
              <a:rPr lang="en-US" sz="2000" u="sng" baseline="-25000" dirty="0" smtClean="0">
                <a:solidFill>
                  <a:srgbClr val="92D050"/>
                </a:solidFill>
              </a:rPr>
              <a:t>2</a:t>
            </a:r>
            <a:r>
              <a:rPr lang="en-US" sz="2000" u="sng" dirty="0" smtClean="0">
                <a:solidFill>
                  <a:srgbClr val="92D050"/>
                </a:solidFill>
              </a:rPr>
              <a:t>O</a:t>
            </a:r>
            <a:r>
              <a:rPr lang="en-US" sz="2000" u="sng" baseline="-25000" dirty="0" smtClean="0">
                <a:solidFill>
                  <a:srgbClr val="92D050"/>
                </a:solidFill>
              </a:rPr>
              <a:t>7</a:t>
            </a:r>
            <a:r>
              <a:rPr lang="en-US" sz="2000" u="sng" dirty="0" smtClean="0">
                <a:solidFill>
                  <a:srgbClr val="92D050"/>
                </a:solidFill>
              </a:rPr>
              <a:t>:</a:t>
            </a:r>
            <a:r>
              <a:rPr lang="en-US" sz="2000" dirty="0" smtClean="0">
                <a:solidFill>
                  <a:srgbClr val="92D050"/>
                </a:solidFill>
              </a:rPr>
              <a:t> (From chromites ore,Fe</a:t>
            </a:r>
            <a:r>
              <a:rPr lang="en-US" sz="2000" b="1" baseline="-25000" dirty="0" smtClean="0">
                <a:solidFill>
                  <a:srgbClr val="92D050"/>
                </a:solidFill>
              </a:rPr>
              <a:t>2</a:t>
            </a:r>
            <a:r>
              <a:rPr lang="en-US" sz="2000" dirty="0" smtClean="0">
                <a:solidFill>
                  <a:srgbClr val="92D050"/>
                </a:solidFill>
              </a:rPr>
              <a:t>Cr</a:t>
            </a:r>
            <a:r>
              <a:rPr lang="en-US" sz="2000" b="1" baseline="-25000" dirty="0" smtClean="0">
                <a:solidFill>
                  <a:srgbClr val="92D050"/>
                </a:solidFill>
              </a:rPr>
              <a:t>2</a:t>
            </a:r>
            <a:r>
              <a:rPr lang="en-US" sz="2000" dirty="0" smtClean="0">
                <a:solidFill>
                  <a:srgbClr val="92D050"/>
                </a:solidFill>
              </a:rPr>
              <a:t>O</a:t>
            </a:r>
            <a:r>
              <a:rPr lang="en-US" sz="2000" b="1" baseline="-25000" dirty="0" smtClean="0">
                <a:solidFill>
                  <a:srgbClr val="92D050"/>
                </a:solidFill>
              </a:rPr>
              <a:t>4</a:t>
            </a:r>
            <a:r>
              <a:rPr lang="en-US" sz="2000" baseline="-25000" dirty="0" smtClean="0">
                <a:solidFill>
                  <a:srgbClr val="92D050"/>
                </a:solidFill>
              </a:rPr>
              <a:t> </a:t>
            </a:r>
            <a:r>
              <a:rPr lang="en-US" sz="2000" dirty="0" smtClean="0">
                <a:solidFill>
                  <a:srgbClr val="92D050"/>
                </a:solidFill>
              </a:rPr>
              <a:t>)</a:t>
            </a:r>
            <a:br>
              <a:rPr lang="en-US" sz="2000" dirty="0" smtClean="0">
                <a:solidFill>
                  <a:srgbClr val="92D050"/>
                </a:solidFill>
              </a:rPr>
            </a:br>
            <a:r>
              <a:rPr lang="en-IN" sz="2000" dirty="0" smtClean="0">
                <a:solidFill>
                  <a:srgbClr val="92D050"/>
                </a:solidFill>
              </a:rPr>
              <a:t/>
            </a:r>
            <a:br>
              <a:rPr lang="en-IN" sz="2000" dirty="0" smtClean="0">
                <a:solidFill>
                  <a:srgbClr val="92D050"/>
                </a:solidFill>
              </a:rPr>
            </a:br>
            <a:r>
              <a:rPr lang="en-US" sz="2000" dirty="0" smtClean="0">
                <a:solidFill>
                  <a:srgbClr val="92D050"/>
                </a:solidFill>
              </a:rPr>
              <a:t>(</a:t>
            </a:r>
            <a:r>
              <a:rPr lang="en-US" sz="2000" dirty="0" err="1" smtClean="0">
                <a:solidFill>
                  <a:srgbClr val="92D050"/>
                </a:solidFill>
              </a:rPr>
              <a:t>i</a:t>
            </a:r>
            <a:r>
              <a:rPr lang="en-US" sz="2000" dirty="0" smtClean="0">
                <a:solidFill>
                  <a:srgbClr val="92D050"/>
                </a:solidFill>
              </a:rPr>
              <a:t>)   4Fe</a:t>
            </a:r>
            <a:r>
              <a:rPr lang="en-US" sz="2000" baseline="-25000" dirty="0" smtClean="0">
                <a:solidFill>
                  <a:srgbClr val="92D050"/>
                </a:solidFill>
              </a:rPr>
              <a:t>2</a:t>
            </a:r>
            <a:r>
              <a:rPr lang="en-US" sz="2000" dirty="0" smtClean="0">
                <a:solidFill>
                  <a:srgbClr val="92D050"/>
                </a:solidFill>
              </a:rPr>
              <a:t>Cr</a:t>
            </a:r>
            <a:r>
              <a:rPr lang="en-US" sz="2000" baseline="-25000" dirty="0" smtClean="0">
                <a:solidFill>
                  <a:srgbClr val="92D050"/>
                </a:solidFill>
              </a:rPr>
              <a:t>2</a:t>
            </a:r>
            <a:r>
              <a:rPr lang="en-US" sz="2000" dirty="0" smtClean="0">
                <a:solidFill>
                  <a:srgbClr val="92D050"/>
                </a:solidFill>
              </a:rPr>
              <a:t>O</a:t>
            </a:r>
            <a:r>
              <a:rPr lang="en-US" sz="2000" baseline="-25000" dirty="0" smtClean="0">
                <a:solidFill>
                  <a:srgbClr val="92D050"/>
                </a:solidFill>
              </a:rPr>
              <a:t>4</a:t>
            </a:r>
            <a:r>
              <a:rPr lang="en-US" sz="2000" dirty="0" smtClean="0">
                <a:solidFill>
                  <a:srgbClr val="92D050"/>
                </a:solidFill>
              </a:rPr>
              <a:t> + 8Na</a:t>
            </a:r>
            <a:r>
              <a:rPr lang="en-US" sz="2000" baseline="-25000" dirty="0" smtClean="0">
                <a:solidFill>
                  <a:srgbClr val="92D050"/>
                </a:solidFill>
              </a:rPr>
              <a:t>2</a:t>
            </a:r>
            <a:r>
              <a:rPr lang="en-US" sz="2000" dirty="0" smtClean="0">
                <a:solidFill>
                  <a:srgbClr val="92D050"/>
                </a:solidFill>
              </a:rPr>
              <a:t>CO</a:t>
            </a:r>
            <a:r>
              <a:rPr lang="en-US" sz="2000" baseline="-25000" dirty="0" smtClean="0">
                <a:solidFill>
                  <a:srgbClr val="92D050"/>
                </a:solidFill>
              </a:rPr>
              <a:t>3</a:t>
            </a:r>
            <a:r>
              <a:rPr lang="en-US" sz="2000" dirty="0" smtClean="0">
                <a:solidFill>
                  <a:srgbClr val="92D050"/>
                </a:solidFill>
              </a:rPr>
              <a:t> + 7O</a:t>
            </a:r>
            <a:r>
              <a:rPr lang="en-US" sz="2000" baseline="-25000" dirty="0" smtClean="0">
                <a:solidFill>
                  <a:srgbClr val="92D050"/>
                </a:solidFill>
              </a:rPr>
              <a:t>2</a:t>
            </a:r>
            <a:r>
              <a:rPr lang="en-US" sz="2000" dirty="0" smtClean="0">
                <a:solidFill>
                  <a:srgbClr val="92D050"/>
                </a:solidFill>
              </a:rPr>
              <a:t> </a:t>
            </a:r>
            <a:r>
              <a:rPr lang="en-US" sz="2000" dirty="0" smtClean="0">
                <a:solidFill>
                  <a:srgbClr val="92D050"/>
                </a:solidFill>
                <a:sym typeface="Symbol"/>
              </a:rPr>
              <a:t></a:t>
            </a:r>
            <a:r>
              <a:rPr lang="en-US" sz="2000" dirty="0" smtClean="0">
                <a:solidFill>
                  <a:srgbClr val="92D050"/>
                </a:solidFill>
              </a:rPr>
              <a:t>	8Na</a:t>
            </a:r>
            <a:r>
              <a:rPr lang="en-US" sz="2000" baseline="-25000" dirty="0" smtClean="0">
                <a:solidFill>
                  <a:srgbClr val="92D050"/>
                </a:solidFill>
              </a:rPr>
              <a:t>2</a:t>
            </a:r>
            <a:r>
              <a:rPr lang="en-US" sz="2000" dirty="0" smtClean="0">
                <a:solidFill>
                  <a:srgbClr val="92D050"/>
                </a:solidFill>
              </a:rPr>
              <a:t>CrO</a:t>
            </a:r>
            <a:r>
              <a:rPr lang="en-US" sz="2000" baseline="-25000" dirty="0" smtClean="0">
                <a:solidFill>
                  <a:srgbClr val="92D050"/>
                </a:solidFill>
              </a:rPr>
              <a:t>4</a:t>
            </a:r>
            <a:r>
              <a:rPr lang="en-US" sz="2000" dirty="0" smtClean="0">
                <a:solidFill>
                  <a:srgbClr val="92D050"/>
                </a:solidFill>
              </a:rPr>
              <a:t> + 2Fe</a:t>
            </a:r>
            <a:r>
              <a:rPr lang="en-US" sz="2000" baseline="-25000" dirty="0" smtClean="0">
                <a:solidFill>
                  <a:srgbClr val="92D050"/>
                </a:solidFill>
              </a:rPr>
              <a:t>2</a:t>
            </a:r>
            <a:r>
              <a:rPr lang="en-US" sz="2000" dirty="0" smtClean="0">
                <a:solidFill>
                  <a:srgbClr val="92D050"/>
                </a:solidFill>
              </a:rPr>
              <a:t>O</a:t>
            </a:r>
            <a:r>
              <a:rPr lang="en-US" sz="2000" baseline="-25000" dirty="0" smtClean="0">
                <a:solidFill>
                  <a:srgbClr val="92D050"/>
                </a:solidFill>
              </a:rPr>
              <a:t>3</a:t>
            </a:r>
            <a:r>
              <a:rPr lang="en-US" sz="2000" dirty="0" smtClean="0">
                <a:solidFill>
                  <a:srgbClr val="92D050"/>
                </a:solidFill>
              </a:rPr>
              <a:t> + 8CO</a:t>
            </a:r>
            <a:r>
              <a:rPr lang="en-US" sz="2000" baseline="-25000" dirty="0" smtClean="0">
                <a:solidFill>
                  <a:srgbClr val="92D050"/>
                </a:solidFill>
              </a:rPr>
              <a:t>2</a:t>
            </a:r>
            <a:r>
              <a:rPr lang="en-IN" sz="2000" dirty="0" smtClean="0">
                <a:solidFill>
                  <a:srgbClr val="92D050"/>
                </a:solidFill>
              </a:rPr>
              <a:t/>
            </a:r>
            <a:br>
              <a:rPr lang="en-IN" sz="2000" dirty="0" smtClean="0">
                <a:solidFill>
                  <a:srgbClr val="92D050"/>
                </a:solidFill>
              </a:rPr>
            </a:br>
            <a:r>
              <a:rPr lang="en-US" sz="2000" dirty="0" smtClean="0">
                <a:solidFill>
                  <a:srgbClr val="92D050"/>
                </a:solidFill>
              </a:rPr>
              <a:t> </a:t>
            </a:r>
            <a:r>
              <a:rPr lang="en-IN" sz="2000" dirty="0" smtClean="0">
                <a:solidFill>
                  <a:srgbClr val="92D050"/>
                </a:solidFill>
              </a:rPr>
              <a:t/>
            </a:r>
            <a:br>
              <a:rPr lang="en-IN" sz="2000" dirty="0" smtClean="0">
                <a:solidFill>
                  <a:srgbClr val="92D050"/>
                </a:solidFill>
              </a:rPr>
            </a:br>
            <a:r>
              <a:rPr lang="en-US" sz="2000" dirty="0" smtClean="0">
                <a:solidFill>
                  <a:srgbClr val="92D050"/>
                </a:solidFill>
              </a:rPr>
              <a:t>(ii)  2Na</a:t>
            </a:r>
            <a:r>
              <a:rPr lang="en-US" sz="2000" baseline="-25000" dirty="0" smtClean="0">
                <a:solidFill>
                  <a:srgbClr val="92D050"/>
                </a:solidFill>
              </a:rPr>
              <a:t>2</a:t>
            </a:r>
            <a:r>
              <a:rPr lang="en-US" sz="2000" dirty="0" smtClean="0">
                <a:solidFill>
                  <a:srgbClr val="92D050"/>
                </a:solidFill>
              </a:rPr>
              <a:t>Cr</a:t>
            </a:r>
            <a:r>
              <a:rPr lang="en-US" sz="2000" baseline="-25000" dirty="0" smtClean="0">
                <a:solidFill>
                  <a:srgbClr val="92D050"/>
                </a:solidFill>
              </a:rPr>
              <a:t>2</a:t>
            </a:r>
            <a:r>
              <a:rPr lang="en-US" sz="2000" dirty="0" smtClean="0">
                <a:solidFill>
                  <a:srgbClr val="92D050"/>
                </a:solidFill>
              </a:rPr>
              <a:t>O</a:t>
            </a:r>
            <a:r>
              <a:rPr lang="en-US" sz="2000" baseline="-25000" dirty="0" smtClean="0">
                <a:solidFill>
                  <a:srgbClr val="92D050"/>
                </a:solidFill>
              </a:rPr>
              <a:t>4</a:t>
            </a:r>
            <a:r>
              <a:rPr lang="en-US" sz="2000" dirty="0" smtClean="0">
                <a:solidFill>
                  <a:srgbClr val="92D050"/>
                </a:solidFill>
              </a:rPr>
              <a:t> + H</a:t>
            </a:r>
            <a:r>
              <a:rPr lang="en-US" sz="2000" baseline="-25000" dirty="0" smtClean="0">
                <a:solidFill>
                  <a:srgbClr val="92D050"/>
                </a:solidFill>
              </a:rPr>
              <a:t>2</a:t>
            </a:r>
            <a:r>
              <a:rPr lang="en-US" sz="2000" dirty="0" smtClean="0">
                <a:solidFill>
                  <a:srgbClr val="92D050"/>
                </a:solidFill>
              </a:rPr>
              <a:t>SO</a:t>
            </a:r>
            <a:r>
              <a:rPr lang="en-US" sz="2000" baseline="-25000" dirty="0" smtClean="0">
                <a:solidFill>
                  <a:srgbClr val="92D050"/>
                </a:solidFill>
              </a:rPr>
              <a:t>4 </a:t>
            </a:r>
            <a:r>
              <a:rPr lang="en-US" sz="2000" dirty="0" smtClean="0">
                <a:solidFill>
                  <a:srgbClr val="92D050"/>
                </a:solidFill>
                <a:sym typeface="Symbol"/>
              </a:rPr>
              <a:t></a:t>
            </a:r>
            <a:r>
              <a:rPr lang="en-US" sz="2000" dirty="0" smtClean="0">
                <a:solidFill>
                  <a:srgbClr val="92D050"/>
                </a:solidFill>
              </a:rPr>
              <a:t> Na</a:t>
            </a:r>
            <a:r>
              <a:rPr lang="en-US" sz="2000" baseline="-25000" dirty="0" smtClean="0">
                <a:solidFill>
                  <a:srgbClr val="92D050"/>
                </a:solidFill>
              </a:rPr>
              <a:t>2</a:t>
            </a:r>
            <a:r>
              <a:rPr lang="en-US" sz="2000" dirty="0" smtClean="0">
                <a:solidFill>
                  <a:srgbClr val="92D050"/>
                </a:solidFill>
              </a:rPr>
              <a:t>Cr</a:t>
            </a:r>
            <a:r>
              <a:rPr lang="en-US" sz="2000" baseline="-25000" dirty="0" smtClean="0">
                <a:solidFill>
                  <a:srgbClr val="92D050"/>
                </a:solidFill>
              </a:rPr>
              <a:t>2</a:t>
            </a:r>
            <a:r>
              <a:rPr lang="en-US" sz="2000" dirty="0" smtClean="0">
                <a:solidFill>
                  <a:srgbClr val="92D050"/>
                </a:solidFill>
              </a:rPr>
              <a:t>O</a:t>
            </a:r>
            <a:r>
              <a:rPr lang="en-US" sz="2000" baseline="-25000" dirty="0" smtClean="0">
                <a:solidFill>
                  <a:srgbClr val="92D050"/>
                </a:solidFill>
              </a:rPr>
              <a:t>7 </a:t>
            </a:r>
            <a:r>
              <a:rPr lang="en-US" sz="2000" dirty="0" smtClean="0">
                <a:solidFill>
                  <a:srgbClr val="92D050"/>
                </a:solidFill>
              </a:rPr>
              <a:t>  +  Na</a:t>
            </a:r>
            <a:r>
              <a:rPr lang="en-US" sz="2000" baseline="-25000" dirty="0" smtClean="0">
                <a:solidFill>
                  <a:srgbClr val="92D050"/>
                </a:solidFill>
              </a:rPr>
              <a:t>2</a:t>
            </a:r>
            <a:r>
              <a:rPr lang="en-US" sz="2000" dirty="0" smtClean="0">
                <a:solidFill>
                  <a:srgbClr val="92D050"/>
                </a:solidFill>
              </a:rPr>
              <a:t>SO</a:t>
            </a:r>
            <a:r>
              <a:rPr lang="en-US" sz="2000" baseline="-25000" dirty="0" smtClean="0">
                <a:solidFill>
                  <a:srgbClr val="92D050"/>
                </a:solidFill>
              </a:rPr>
              <a:t>4</a:t>
            </a:r>
            <a:r>
              <a:rPr lang="en-US" sz="2000" dirty="0" smtClean="0">
                <a:solidFill>
                  <a:srgbClr val="92D050"/>
                </a:solidFill>
              </a:rPr>
              <a:t>  +  H</a:t>
            </a:r>
            <a:r>
              <a:rPr lang="en-US" sz="2000" baseline="-25000" dirty="0" smtClean="0">
                <a:solidFill>
                  <a:srgbClr val="92D050"/>
                </a:solidFill>
              </a:rPr>
              <a:t>2</a:t>
            </a:r>
            <a:r>
              <a:rPr lang="en-US" sz="2000" dirty="0" smtClean="0">
                <a:solidFill>
                  <a:srgbClr val="92D050"/>
                </a:solidFill>
              </a:rPr>
              <a:t>O</a:t>
            </a:r>
            <a:r>
              <a:rPr lang="en-IN" sz="2000" dirty="0" smtClean="0">
                <a:solidFill>
                  <a:srgbClr val="92D050"/>
                </a:solidFill>
              </a:rPr>
              <a:t/>
            </a:r>
            <a:br>
              <a:rPr lang="en-IN" sz="2000" dirty="0" smtClean="0">
                <a:solidFill>
                  <a:srgbClr val="92D050"/>
                </a:solidFill>
              </a:rPr>
            </a:br>
            <a:r>
              <a:rPr lang="en-US" sz="2000" dirty="0" smtClean="0">
                <a:solidFill>
                  <a:srgbClr val="92D050"/>
                </a:solidFill>
              </a:rPr>
              <a:t> </a:t>
            </a:r>
            <a:r>
              <a:rPr lang="en-IN" sz="2000" dirty="0" smtClean="0">
                <a:solidFill>
                  <a:srgbClr val="92D050"/>
                </a:solidFill>
              </a:rPr>
              <a:t/>
            </a:r>
            <a:br>
              <a:rPr lang="en-IN" sz="2000" dirty="0" smtClean="0">
                <a:solidFill>
                  <a:srgbClr val="92D050"/>
                </a:solidFill>
              </a:rPr>
            </a:br>
            <a:r>
              <a:rPr lang="en-US" sz="2000" dirty="0" smtClean="0">
                <a:solidFill>
                  <a:srgbClr val="92D050"/>
                </a:solidFill>
              </a:rPr>
              <a:t>(iii) Na</a:t>
            </a:r>
            <a:r>
              <a:rPr lang="en-US" sz="2000" baseline="-25000" dirty="0" smtClean="0">
                <a:solidFill>
                  <a:srgbClr val="92D050"/>
                </a:solidFill>
              </a:rPr>
              <a:t>2</a:t>
            </a:r>
            <a:r>
              <a:rPr lang="en-US" sz="2000" dirty="0" smtClean="0">
                <a:solidFill>
                  <a:srgbClr val="92D050"/>
                </a:solidFill>
              </a:rPr>
              <a:t>Cr</a:t>
            </a:r>
            <a:r>
              <a:rPr lang="en-US" sz="2000" baseline="-25000" dirty="0" smtClean="0">
                <a:solidFill>
                  <a:srgbClr val="92D050"/>
                </a:solidFill>
              </a:rPr>
              <a:t>2</a:t>
            </a:r>
            <a:r>
              <a:rPr lang="en-US" sz="2000" dirty="0" smtClean="0">
                <a:solidFill>
                  <a:srgbClr val="92D050"/>
                </a:solidFill>
              </a:rPr>
              <a:t>O</a:t>
            </a:r>
            <a:r>
              <a:rPr lang="en-US" sz="2000" baseline="-25000" dirty="0" smtClean="0">
                <a:solidFill>
                  <a:srgbClr val="92D050"/>
                </a:solidFill>
              </a:rPr>
              <a:t>7</a:t>
            </a:r>
            <a:r>
              <a:rPr lang="en-US" sz="2000" dirty="0" smtClean="0">
                <a:solidFill>
                  <a:srgbClr val="92D050"/>
                </a:solidFill>
              </a:rPr>
              <a:t>    + 2KCl </a:t>
            </a:r>
            <a:r>
              <a:rPr lang="en-US" sz="2000" dirty="0" smtClean="0">
                <a:solidFill>
                  <a:srgbClr val="92D050"/>
                </a:solidFill>
                <a:sym typeface="Symbol"/>
              </a:rPr>
              <a:t></a:t>
            </a:r>
            <a:r>
              <a:rPr lang="en-US" sz="2000" dirty="0" smtClean="0">
                <a:solidFill>
                  <a:srgbClr val="92D050"/>
                </a:solidFill>
              </a:rPr>
              <a:t> K</a:t>
            </a:r>
            <a:r>
              <a:rPr lang="en-US" sz="2000" baseline="-25000" dirty="0" smtClean="0">
                <a:solidFill>
                  <a:srgbClr val="92D050"/>
                </a:solidFill>
              </a:rPr>
              <a:t>2</a:t>
            </a:r>
            <a:r>
              <a:rPr lang="en-US" sz="2000" dirty="0" smtClean="0">
                <a:solidFill>
                  <a:srgbClr val="92D050"/>
                </a:solidFill>
              </a:rPr>
              <a:t>Cr</a:t>
            </a:r>
            <a:r>
              <a:rPr lang="en-US" sz="2000" baseline="-25000" dirty="0" smtClean="0">
                <a:solidFill>
                  <a:srgbClr val="92D050"/>
                </a:solidFill>
              </a:rPr>
              <a:t>2</a:t>
            </a:r>
            <a:r>
              <a:rPr lang="en-US" sz="2000" dirty="0" smtClean="0">
                <a:solidFill>
                  <a:srgbClr val="92D050"/>
                </a:solidFill>
              </a:rPr>
              <a:t>O</a:t>
            </a:r>
            <a:r>
              <a:rPr lang="en-US" sz="2000" baseline="-25000" dirty="0" smtClean="0">
                <a:solidFill>
                  <a:srgbClr val="92D050"/>
                </a:solidFill>
              </a:rPr>
              <a:t>7</a:t>
            </a:r>
            <a:r>
              <a:rPr lang="en-US" sz="2000" dirty="0" smtClean="0">
                <a:solidFill>
                  <a:srgbClr val="92D050"/>
                </a:solidFill>
              </a:rPr>
              <a:t>   + 2NaCl</a:t>
            </a:r>
            <a:r>
              <a:rPr lang="en-IN" sz="2000" dirty="0" smtClean="0">
                <a:solidFill>
                  <a:srgbClr val="92D050"/>
                </a:solidFill>
              </a:rPr>
              <a:t/>
            </a:r>
            <a:br>
              <a:rPr lang="en-IN" sz="2000" dirty="0" smtClean="0">
                <a:solidFill>
                  <a:srgbClr val="92D050"/>
                </a:solidFill>
              </a:rPr>
            </a:br>
            <a:r>
              <a:rPr lang="en-US" sz="2000" dirty="0" smtClean="0">
                <a:solidFill>
                  <a:srgbClr val="92D050"/>
                </a:solidFill>
              </a:rPr>
              <a:t> </a:t>
            </a:r>
            <a:r>
              <a:rPr lang="en-IN" sz="2000" dirty="0" smtClean="0"/>
              <a:t/>
            </a:r>
            <a:br>
              <a:rPr lang="en-IN" sz="2000" dirty="0" smtClean="0"/>
            </a:br>
            <a:endParaRPr lang="en-IN" sz="1800" dirty="0"/>
          </a:p>
        </p:txBody>
      </p:sp>
      <p:sp>
        <p:nvSpPr>
          <p:cNvPr id="1025" name="Rectangle 1"/>
          <p:cNvSpPr>
            <a:spLocks noChangeArrowheads="1"/>
          </p:cNvSpPr>
          <p:nvPr/>
        </p:nvSpPr>
        <p:spPr bwMode="auto">
          <a:xfrm>
            <a:off x="428596" y="2866814"/>
            <a:ext cx="414340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accent1">
                    <a:lumMod val="40000"/>
                    <a:lumOff val="60000"/>
                  </a:schemeClr>
                </a:solidFill>
                <a:effectLst/>
                <a:latin typeface="Arial" pitchFamily="34" charset="0"/>
                <a:ea typeface="Times New Roman" pitchFamily="18" charset="0"/>
                <a:cs typeface="Arial" pitchFamily="34" charset="0"/>
              </a:rPr>
              <a:t>Structure of CrO</a:t>
            </a:r>
            <a:r>
              <a:rPr kumimoji="0" lang="en-US" sz="1600" b="0" i="0" u="sng" strike="noStrike" cap="none" normalizeH="0" baseline="-30000" dirty="0" smtClean="0">
                <a:ln>
                  <a:noFill/>
                </a:ln>
                <a:solidFill>
                  <a:schemeClr val="accent1">
                    <a:lumMod val="40000"/>
                    <a:lumOff val="60000"/>
                  </a:schemeClr>
                </a:solidFill>
                <a:effectLst/>
                <a:latin typeface="Arial" pitchFamily="34" charset="0"/>
                <a:ea typeface="Times New Roman" pitchFamily="18" charset="0"/>
                <a:cs typeface="Arial" pitchFamily="34" charset="0"/>
              </a:rPr>
              <a:t>4</a:t>
            </a:r>
            <a:r>
              <a:rPr kumimoji="0" lang="en-US" sz="1600" b="0" i="0" u="sng" strike="noStrike" cap="none" normalizeH="0" baseline="30000" dirty="0" smtClean="0">
                <a:ln>
                  <a:noFill/>
                </a:ln>
                <a:solidFill>
                  <a:schemeClr val="accent1">
                    <a:lumMod val="40000"/>
                    <a:lumOff val="60000"/>
                  </a:schemeClr>
                </a:solidFill>
                <a:effectLst/>
                <a:latin typeface="Arial" pitchFamily="34" charset="0"/>
                <a:ea typeface="Times New Roman" pitchFamily="18" charset="0"/>
                <a:cs typeface="Arial" pitchFamily="34" charset="0"/>
              </a:rPr>
              <a:t>2-</a:t>
            </a:r>
            <a:r>
              <a:rPr kumimoji="0" lang="en-US" sz="1600" b="1" i="0" u="sng" strike="noStrike" cap="none" normalizeH="0" baseline="0" dirty="0" smtClean="0">
                <a:ln>
                  <a:noFill/>
                </a:ln>
                <a:solidFill>
                  <a:schemeClr val="accent1">
                    <a:lumMod val="40000"/>
                    <a:lumOff val="60000"/>
                  </a:schemeClr>
                </a:solidFill>
                <a:effectLst/>
                <a:latin typeface="Arial" pitchFamily="34" charset="0"/>
                <a:ea typeface="Times New Roman" pitchFamily="18" charset="0"/>
                <a:cs typeface="Arial" pitchFamily="34" charset="0"/>
              </a:rPr>
              <a:t> </a:t>
            </a:r>
            <a:r>
              <a:rPr kumimoji="0" lang="en-US" sz="1600" b="0" i="0" u="sng" strike="noStrike" cap="none" normalizeH="0" baseline="0" dirty="0" smtClean="0">
                <a:ln>
                  <a:noFill/>
                </a:ln>
                <a:solidFill>
                  <a:schemeClr val="accent1">
                    <a:lumMod val="40000"/>
                    <a:lumOff val="60000"/>
                  </a:schemeClr>
                </a:solidFill>
                <a:effectLst/>
                <a:latin typeface="Arial" pitchFamily="34" charset="0"/>
                <a:ea typeface="Times New Roman" pitchFamily="18" charset="0"/>
                <a:cs typeface="Arial" pitchFamily="34" charset="0"/>
              </a:rPr>
              <a:t>and Cr</a:t>
            </a:r>
            <a:r>
              <a:rPr kumimoji="0" lang="en-US" sz="1600" b="0" i="0" u="sng" strike="noStrike" cap="none" normalizeH="0" baseline="-30000" dirty="0" smtClean="0">
                <a:ln>
                  <a:noFill/>
                </a:ln>
                <a:solidFill>
                  <a:schemeClr val="accent1">
                    <a:lumMod val="40000"/>
                    <a:lumOff val="60000"/>
                  </a:schemeClr>
                </a:solidFill>
                <a:effectLst/>
                <a:latin typeface="Arial" pitchFamily="34" charset="0"/>
                <a:ea typeface="Times New Roman" pitchFamily="18" charset="0"/>
                <a:cs typeface="Arial" pitchFamily="34" charset="0"/>
              </a:rPr>
              <a:t>2</a:t>
            </a:r>
            <a:r>
              <a:rPr kumimoji="0" lang="en-US" sz="1600" b="0" i="0" u="sng" strike="noStrike" cap="none" normalizeH="0" baseline="0" dirty="0" smtClean="0">
                <a:ln>
                  <a:noFill/>
                </a:ln>
                <a:solidFill>
                  <a:schemeClr val="accent1">
                    <a:lumMod val="40000"/>
                    <a:lumOff val="60000"/>
                  </a:schemeClr>
                </a:solidFill>
                <a:effectLst/>
                <a:latin typeface="Arial" pitchFamily="34" charset="0"/>
                <a:ea typeface="Times New Roman" pitchFamily="18" charset="0"/>
                <a:cs typeface="Arial" pitchFamily="34" charset="0"/>
              </a:rPr>
              <a:t>O</a:t>
            </a:r>
            <a:r>
              <a:rPr kumimoji="0" lang="en-US" sz="1600" b="0" i="0" u="sng" strike="noStrike" cap="none" normalizeH="0" baseline="-30000" dirty="0" smtClean="0">
                <a:ln>
                  <a:noFill/>
                </a:ln>
                <a:solidFill>
                  <a:schemeClr val="accent1">
                    <a:lumMod val="40000"/>
                    <a:lumOff val="60000"/>
                  </a:schemeClr>
                </a:solidFill>
                <a:effectLst/>
                <a:latin typeface="Arial" pitchFamily="34" charset="0"/>
                <a:ea typeface="Times New Roman" pitchFamily="18" charset="0"/>
                <a:cs typeface="Arial" pitchFamily="34" charset="0"/>
              </a:rPr>
              <a:t>7</a:t>
            </a:r>
            <a:r>
              <a:rPr kumimoji="0" lang="en-US" sz="1600" b="0" i="0" u="sng" strike="noStrike" cap="none" normalizeH="0" baseline="30000" dirty="0" smtClean="0">
                <a:ln>
                  <a:noFill/>
                </a:ln>
                <a:solidFill>
                  <a:schemeClr val="accent1">
                    <a:lumMod val="40000"/>
                    <a:lumOff val="60000"/>
                  </a:schemeClr>
                </a:solidFill>
                <a:effectLst/>
                <a:latin typeface="Arial" pitchFamily="34" charset="0"/>
                <a:ea typeface="Times New Roman" pitchFamily="18" charset="0"/>
                <a:cs typeface="Arial" pitchFamily="34" charset="0"/>
              </a:rPr>
              <a:t>2-</a:t>
            </a:r>
            <a:r>
              <a:rPr kumimoji="0" lang="en-US" sz="1600" b="0" i="0" u="sng" strike="noStrike" cap="none" normalizeH="0" baseline="0" dirty="0" smtClean="0">
                <a:ln>
                  <a:noFill/>
                </a:ln>
                <a:solidFill>
                  <a:schemeClr val="accent1">
                    <a:lumMod val="40000"/>
                    <a:lumOff val="60000"/>
                  </a:schemeClr>
                </a:solidFill>
                <a:effectLst/>
                <a:latin typeface="Arial" pitchFamily="34" charset="0"/>
                <a:ea typeface="Times New Roman" pitchFamily="18" charset="0"/>
                <a:cs typeface="Arial" pitchFamily="34" charset="0"/>
              </a:rPr>
              <a:t>ions:-</a:t>
            </a:r>
            <a:endParaRPr kumimoji="0" lang="en-US" sz="2400" b="0" i="0" u="none" strike="noStrike" cap="none" normalizeH="0" baseline="0" dirty="0" smtClean="0">
              <a:ln>
                <a:noFill/>
              </a:ln>
              <a:solidFill>
                <a:schemeClr val="accent1">
                  <a:lumMod val="40000"/>
                  <a:lumOff val="60000"/>
                </a:schemeClr>
              </a:solidFill>
              <a:effectLst/>
              <a:latin typeface="Arial" pitchFamily="34" charset="0"/>
              <a:cs typeface="Arial" pitchFamily="34" charset="0"/>
            </a:endParaRPr>
          </a:p>
        </p:txBody>
      </p:sp>
      <p:pic>
        <p:nvPicPr>
          <p:cNvPr id="5" name="Picture 4"/>
          <p:cNvPicPr/>
          <p:nvPr/>
        </p:nvPicPr>
        <p:blipFill>
          <a:blip r:embed="rId2" cstate="print"/>
          <a:srcRect/>
          <a:stretch>
            <a:fillRect/>
          </a:stretch>
        </p:blipFill>
        <p:spPr bwMode="auto">
          <a:xfrm>
            <a:off x="857224" y="3429000"/>
            <a:ext cx="6477000" cy="2162175"/>
          </a:xfrm>
          <a:prstGeom prst="rect">
            <a:avLst/>
          </a:prstGeom>
          <a:noFill/>
          <a:ln w="9525">
            <a:noFill/>
            <a:miter lim="800000"/>
            <a:headEnd/>
            <a:tailEnd/>
          </a:ln>
        </p:spPr>
      </p:pic>
      <p:sp>
        <p:nvSpPr>
          <p:cNvPr id="1026" name="Rectangle 2"/>
          <p:cNvSpPr>
            <a:spLocks noChangeArrowheads="1"/>
          </p:cNvSpPr>
          <p:nvPr/>
        </p:nvSpPr>
        <p:spPr bwMode="auto">
          <a:xfrm>
            <a:off x="0" y="6018303"/>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(Tetrahedral </a:t>
            </a:r>
            <a:r>
              <a:rPr kumimoji="0" lang="en-US" sz="1400" b="0" i="0" u="none" strike="noStrike" cap="none" normalizeH="0" baseline="0" dirty="0" smtClean="0">
                <a:ln>
                  <a:noFill/>
                </a:ln>
                <a:solidFill>
                  <a:srgbClr val="FF0000"/>
                </a:solidFill>
                <a:effectLst/>
                <a:latin typeface="Arial" pitchFamily="34" charset="0"/>
                <a:ea typeface="Calibri" pitchFamily="34" charset="0"/>
                <a:cs typeface="Bookman-Light"/>
              </a:rPr>
              <a:t>yellow</a:t>
            </a: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		 (Two tetrahedral sharing one corner </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With Cr-O-Cr bond angle 126º,</a:t>
            </a:r>
            <a:r>
              <a:rPr kumimoji="0" lang="en-US" sz="1400" b="0" i="0" u="none" strike="noStrike" cap="none" normalizeH="0" baseline="0" dirty="0" smtClean="0">
                <a:ln>
                  <a:noFill/>
                </a:ln>
                <a:solidFill>
                  <a:srgbClr val="FF0000"/>
                </a:solidFill>
                <a:effectLst/>
                <a:latin typeface="Arial" pitchFamily="34" charset="0"/>
                <a:ea typeface="Calibri" pitchFamily="34" charset="0"/>
                <a:cs typeface="Bookman-Light"/>
              </a:rPr>
              <a:t> Orange</a:t>
            </a: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83122"/>
          </a:xfrm>
        </p:spPr>
        <p:txBody>
          <a:bodyPr>
            <a:noAutofit/>
          </a:bodyPr>
          <a:lstStyle/>
          <a:p>
            <a:pPr algn="l"/>
            <a:r>
              <a:rPr lang="en-US" sz="1600" u="sng" dirty="0" smtClean="0"/>
              <a:t/>
            </a:r>
            <a:br>
              <a:rPr lang="en-US" sz="1600" u="sng" dirty="0" smtClean="0"/>
            </a:br>
            <a:r>
              <a:rPr lang="en-US" sz="1600" u="sng" dirty="0" smtClean="0"/>
              <a:t/>
            </a:r>
            <a:br>
              <a:rPr lang="en-US" sz="1600" u="sng" dirty="0" smtClean="0"/>
            </a:br>
            <a:r>
              <a:rPr lang="en-US" sz="2400" u="sng" dirty="0" smtClean="0">
                <a:solidFill>
                  <a:schemeClr val="accent6">
                    <a:lumMod val="60000"/>
                    <a:lumOff val="40000"/>
                  </a:schemeClr>
                </a:solidFill>
              </a:rPr>
              <a:t>Oxidizing action:</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US" sz="2400" u="sng" dirty="0" err="1" smtClean="0">
                <a:solidFill>
                  <a:schemeClr val="accent6">
                    <a:lumMod val="60000"/>
                    <a:lumOff val="40000"/>
                  </a:schemeClr>
                </a:solidFill>
              </a:rPr>
              <a:t>i</a:t>
            </a:r>
            <a:r>
              <a:rPr lang="en-US" sz="2400" dirty="0" err="1" smtClean="0">
                <a:solidFill>
                  <a:schemeClr val="accent6">
                    <a:lumMod val="60000"/>
                    <a:lumOff val="40000"/>
                  </a:schemeClr>
                </a:solidFill>
              </a:rPr>
              <a:t>.Ferrous</a:t>
            </a:r>
            <a:r>
              <a:rPr lang="en-US" sz="2400" dirty="0" smtClean="0">
                <a:solidFill>
                  <a:schemeClr val="accent6">
                    <a:lumMod val="60000"/>
                    <a:lumOff val="40000"/>
                  </a:schemeClr>
                </a:solidFill>
              </a:rPr>
              <a:t> salts into ferric salts </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US" sz="2400" dirty="0" smtClean="0">
                <a:solidFill>
                  <a:schemeClr val="accent6">
                    <a:lumMod val="60000"/>
                    <a:lumOff val="40000"/>
                  </a:schemeClr>
                </a:solidFill>
              </a:rPr>
              <a:t>Cr</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O</a:t>
            </a:r>
            <a:r>
              <a:rPr lang="en-US" sz="2400" baseline="-25000" dirty="0" smtClean="0">
                <a:solidFill>
                  <a:schemeClr val="accent6">
                    <a:lumMod val="60000"/>
                    <a:lumOff val="40000"/>
                  </a:schemeClr>
                </a:solidFill>
              </a:rPr>
              <a:t>7</a:t>
            </a:r>
            <a:r>
              <a:rPr lang="en-US" sz="2400" b="1" dirty="0" smtClean="0">
                <a:solidFill>
                  <a:schemeClr val="accent6">
                    <a:lumMod val="60000"/>
                    <a:lumOff val="40000"/>
                  </a:schemeClr>
                </a:solidFill>
              </a:rPr>
              <a:t>²ˉ </a:t>
            </a:r>
            <a:r>
              <a:rPr lang="en-US" sz="2400" dirty="0" smtClean="0">
                <a:solidFill>
                  <a:schemeClr val="accent6">
                    <a:lumMod val="60000"/>
                    <a:lumOff val="40000"/>
                  </a:schemeClr>
                </a:solidFill>
              </a:rPr>
              <a:t>+ 14H</a:t>
            </a:r>
            <a:r>
              <a:rPr lang="en-US" sz="2400" baseline="30000" dirty="0" smtClean="0">
                <a:solidFill>
                  <a:schemeClr val="accent6">
                    <a:lumMod val="60000"/>
                    <a:lumOff val="40000"/>
                  </a:schemeClr>
                </a:solidFill>
              </a:rPr>
              <a:t>+ </a:t>
            </a:r>
            <a:r>
              <a:rPr lang="en-US" sz="2400" dirty="0" smtClean="0">
                <a:solidFill>
                  <a:schemeClr val="accent6">
                    <a:lumMod val="60000"/>
                    <a:lumOff val="40000"/>
                  </a:schemeClr>
                </a:solidFill>
              </a:rPr>
              <a:t> +  6Fe</a:t>
            </a:r>
            <a:r>
              <a:rPr lang="en-US" sz="2400" b="1" dirty="0" smtClean="0">
                <a:solidFill>
                  <a:schemeClr val="accent6">
                    <a:lumMod val="60000"/>
                    <a:lumOff val="40000"/>
                  </a:schemeClr>
                </a:solidFill>
              </a:rPr>
              <a:t>²</a:t>
            </a:r>
            <a:r>
              <a:rPr lang="en-US" sz="2400" baseline="30000" dirty="0" smtClean="0">
                <a:solidFill>
                  <a:schemeClr val="accent6">
                    <a:lumMod val="60000"/>
                    <a:lumOff val="40000"/>
                  </a:schemeClr>
                </a:solidFill>
              </a:rPr>
              <a:t>+ </a:t>
            </a:r>
            <a:r>
              <a:rPr lang="en-US" sz="2400" dirty="0" smtClean="0">
                <a:solidFill>
                  <a:schemeClr val="accent6">
                    <a:lumMod val="60000"/>
                    <a:lumOff val="40000"/>
                  </a:schemeClr>
                </a:solidFill>
                <a:sym typeface="Symbol"/>
              </a:rPr>
              <a:t></a:t>
            </a:r>
            <a:r>
              <a:rPr lang="en-US" sz="2400" dirty="0" smtClean="0">
                <a:solidFill>
                  <a:schemeClr val="accent6">
                    <a:lumMod val="60000"/>
                    <a:lumOff val="40000"/>
                  </a:schemeClr>
                </a:solidFill>
              </a:rPr>
              <a:t> 2Cr³</a:t>
            </a:r>
            <a:r>
              <a:rPr lang="en-US" sz="2400" baseline="30000" dirty="0" smtClean="0">
                <a:solidFill>
                  <a:schemeClr val="accent6">
                    <a:lumMod val="60000"/>
                    <a:lumOff val="40000"/>
                  </a:schemeClr>
                </a:solidFill>
              </a:rPr>
              <a:t>+ </a:t>
            </a:r>
            <a:r>
              <a:rPr lang="en-US" sz="2400" dirty="0" smtClean="0">
                <a:solidFill>
                  <a:schemeClr val="accent6">
                    <a:lumMod val="60000"/>
                    <a:lumOff val="40000"/>
                  </a:schemeClr>
                </a:solidFill>
              </a:rPr>
              <a:t> +  6Fe</a:t>
            </a:r>
            <a:r>
              <a:rPr lang="en-US" sz="2400" baseline="30000" dirty="0" smtClean="0">
                <a:solidFill>
                  <a:schemeClr val="accent6">
                    <a:lumMod val="60000"/>
                    <a:lumOff val="40000"/>
                  </a:schemeClr>
                </a:solidFill>
              </a:rPr>
              <a:t>3+  </a:t>
            </a:r>
            <a:r>
              <a:rPr lang="en-US" sz="2400" dirty="0" smtClean="0">
                <a:solidFill>
                  <a:schemeClr val="accent6">
                    <a:lumMod val="60000"/>
                    <a:lumOff val="40000"/>
                  </a:schemeClr>
                </a:solidFill>
              </a:rPr>
              <a:t>+  7H</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O</a:t>
            </a:r>
            <a:r>
              <a:rPr lang="en-US" sz="2400" baseline="30000" dirty="0" smtClean="0">
                <a:solidFill>
                  <a:schemeClr val="accent6">
                    <a:lumMod val="60000"/>
                    <a:lumOff val="40000"/>
                  </a:schemeClr>
                </a:solidFill>
              </a:rPr>
              <a:t>  </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US" sz="2400" dirty="0" err="1" smtClean="0">
                <a:solidFill>
                  <a:schemeClr val="accent6">
                    <a:lumMod val="60000"/>
                    <a:lumOff val="40000"/>
                  </a:schemeClr>
                </a:solidFill>
              </a:rPr>
              <a:t>ii.I</a:t>
            </a:r>
            <a:r>
              <a:rPr lang="en-US" sz="2400" b="1" dirty="0" smtClean="0">
                <a:solidFill>
                  <a:schemeClr val="accent6">
                    <a:lumMod val="60000"/>
                    <a:lumOff val="40000"/>
                  </a:schemeClr>
                </a:solidFill>
              </a:rPr>
              <a:t>ˉ (</a:t>
            </a:r>
            <a:r>
              <a:rPr lang="en-US" sz="2400" dirty="0" smtClean="0">
                <a:solidFill>
                  <a:schemeClr val="accent6">
                    <a:lumMod val="60000"/>
                    <a:lumOff val="40000"/>
                  </a:schemeClr>
                </a:solidFill>
              </a:rPr>
              <a:t>iodide</a:t>
            </a:r>
            <a:r>
              <a:rPr lang="en-US" sz="2400" b="1" dirty="0" smtClean="0">
                <a:solidFill>
                  <a:schemeClr val="accent6">
                    <a:lumMod val="60000"/>
                    <a:lumOff val="40000"/>
                  </a:schemeClr>
                </a:solidFill>
              </a:rPr>
              <a:t>) </a:t>
            </a:r>
            <a:r>
              <a:rPr lang="en-US" sz="2400" dirty="0" smtClean="0">
                <a:solidFill>
                  <a:schemeClr val="accent6">
                    <a:lumMod val="60000"/>
                    <a:lumOff val="40000"/>
                  </a:schemeClr>
                </a:solidFill>
              </a:rPr>
              <a:t>to I</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(iodine</a:t>
            </a:r>
            <a:r>
              <a:rPr lang="en-US" sz="2400" u="sng" dirty="0" smtClean="0">
                <a:solidFill>
                  <a:schemeClr val="accent6">
                    <a:lumMod val="60000"/>
                    <a:lumOff val="40000"/>
                  </a:schemeClr>
                </a:solidFill>
              </a:rPr>
              <a:t>)</a:t>
            </a:r>
            <a:r>
              <a:rPr lang="en-US" sz="2400" b="1" dirty="0" smtClean="0">
                <a:solidFill>
                  <a:schemeClr val="accent6">
                    <a:lumMod val="60000"/>
                    <a:lumOff val="40000"/>
                  </a:schemeClr>
                </a:solidFill>
              </a:rPr>
              <a:t> </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US" sz="2400" b="1" dirty="0" smtClean="0">
                <a:solidFill>
                  <a:schemeClr val="accent6">
                    <a:lumMod val="60000"/>
                    <a:lumOff val="40000"/>
                  </a:schemeClr>
                </a:solidFill>
              </a:rPr>
              <a:t> </a:t>
            </a:r>
            <a:r>
              <a:rPr lang="en-US" sz="2400" dirty="0" smtClean="0">
                <a:solidFill>
                  <a:schemeClr val="accent6">
                    <a:lumMod val="60000"/>
                    <a:lumOff val="40000"/>
                  </a:schemeClr>
                </a:solidFill>
              </a:rPr>
              <a:t>Cr</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O</a:t>
            </a:r>
            <a:r>
              <a:rPr lang="en-US" sz="2400" baseline="-25000" dirty="0" smtClean="0">
                <a:solidFill>
                  <a:schemeClr val="accent6">
                    <a:lumMod val="60000"/>
                    <a:lumOff val="40000"/>
                  </a:schemeClr>
                </a:solidFill>
              </a:rPr>
              <a:t>7</a:t>
            </a:r>
            <a:r>
              <a:rPr lang="en-US" sz="2400" b="1" dirty="0" smtClean="0">
                <a:solidFill>
                  <a:schemeClr val="accent6">
                    <a:lumMod val="60000"/>
                    <a:lumOff val="40000"/>
                  </a:schemeClr>
                </a:solidFill>
              </a:rPr>
              <a:t>²ˉ   + </a:t>
            </a:r>
            <a:r>
              <a:rPr lang="en-US" sz="2400" dirty="0" smtClean="0">
                <a:solidFill>
                  <a:schemeClr val="accent6">
                    <a:lumMod val="60000"/>
                    <a:lumOff val="40000"/>
                  </a:schemeClr>
                </a:solidFill>
              </a:rPr>
              <a:t>6I</a:t>
            </a:r>
            <a:r>
              <a:rPr lang="en-US" sz="2400" b="1" dirty="0" smtClean="0">
                <a:solidFill>
                  <a:schemeClr val="accent6">
                    <a:lumMod val="60000"/>
                    <a:lumOff val="40000"/>
                  </a:schemeClr>
                </a:solidFill>
              </a:rPr>
              <a:t>ˉ </a:t>
            </a:r>
            <a:r>
              <a:rPr lang="en-US" sz="2400" dirty="0" smtClean="0">
                <a:solidFill>
                  <a:schemeClr val="accent6">
                    <a:lumMod val="60000"/>
                    <a:lumOff val="40000"/>
                  </a:schemeClr>
                </a:solidFill>
              </a:rPr>
              <a:t>+ 14H</a:t>
            </a:r>
            <a:r>
              <a:rPr lang="en-US" sz="2400" baseline="30000" dirty="0" smtClean="0">
                <a:solidFill>
                  <a:schemeClr val="accent6">
                    <a:lumMod val="60000"/>
                    <a:lumOff val="40000"/>
                  </a:schemeClr>
                </a:solidFill>
              </a:rPr>
              <a:t>+ </a:t>
            </a:r>
            <a:r>
              <a:rPr lang="en-US" sz="2400" dirty="0" smtClean="0">
                <a:solidFill>
                  <a:schemeClr val="accent6">
                    <a:lumMod val="60000"/>
                    <a:lumOff val="40000"/>
                  </a:schemeClr>
                </a:solidFill>
                <a:sym typeface="Symbol"/>
              </a:rPr>
              <a:t> </a:t>
            </a:r>
            <a:r>
              <a:rPr lang="en-US" sz="2400" dirty="0" smtClean="0">
                <a:solidFill>
                  <a:schemeClr val="accent6">
                    <a:lumMod val="60000"/>
                    <a:lumOff val="40000"/>
                  </a:schemeClr>
                </a:solidFill>
              </a:rPr>
              <a:t>2Cr</a:t>
            </a:r>
            <a:r>
              <a:rPr lang="en-US" sz="2400" baseline="30000" dirty="0" smtClean="0">
                <a:solidFill>
                  <a:schemeClr val="accent6">
                    <a:lumMod val="60000"/>
                    <a:lumOff val="40000"/>
                  </a:schemeClr>
                </a:solidFill>
              </a:rPr>
              <a:t>3+  </a:t>
            </a:r>
            <a:r>
              <a:rPr lang="en-US" sz="2400" dirty="0" smtClean="0">
                <a:solidFill>
                  <a:schemeClr val="accent6">
                    <a:lumMod val="60000"/>
                    <a:lumOff val="40000"/>
                  </a:schemeClr>
                </a:solidFill>
              </a:rPr>
              <a:t>+ 3I</a:t>
            </a:r>
            <a:r>
              <a:rPr lang="en-US" sz="2400" baseline="-25000" dirty="0" smtClean="0">
                <a:solidFill>
                  <a:schemeClr val="accent6">
                    <a:lumMod val="60000"/>
                    <a:lumOff val="40000"/>
                  </a:schemeClr>
                </a:solidFill>
              </a:rPr>
              <a:t>2    </a:t>
            </a:r>
            <a:r>
              <a:rPr lang="en-US" sz="2400" dirty="0" smtClean="0">
                <a:solidFill>
                  <a:schemeClr val="accent6">
                    <a:lumMod val="60000"/>
                    <a:lumOff val="40000"/>
                  </a:schemeClr>
                </a:solidFill>
              </a:rPr>
              <a:t>+ 7H</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O</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US" sz="2400" b="1" dirty="0" smtClean="0">
                <a:solidFill>
                  <a:schemeClr val="accent6">
                    <a:lumMod val="60000"/>
                    <a:lumOff val="40000"/>
                  </a:schemeClr>
                </a:solidFill>
              </a:rPr>
              <a:t> </a:t>
            </a:r>
            <a:r>
              <a:rPr lang="en-US" sz="2400" dirty="0" smtClean="0">
                <a:solidFill>
                  <a:schemeClr val="accent6">
                    <a:lumMod val="60000"/>
                    <a:lumOff val="40000"/>
                  </a:schemeClr>
                </a:solidFill>
              </a:rPr>
              <a:t>(iii</a:t>
            </a:r>
            <a:r>
              <a:rPr lang="en-US" sz="2400" u="sng" dirty="0" smtClean="0">
                <a:solidFill>
                  <a:schemeClr val="accent6">
                    <a:lumMod val="60000"/>
                    <a:lumOff val="40000"/>
                  </a:schemeClr>
                </a:solidFill>
              </a:rPr>
              <a:t>)H</a:t>
            </a:r>
            <a:r>
              <a:rPr lang="en-US" sz="2400" u="sng" baseline="-25000" dirty="0" smtClean="0">
                <a:solidFill>
                  <a:schemeClr val="accent6">
                    <a:lumMod val="60000"/>
                    <a:lumOff val="40000"/>
                  </a:schemeClr>
                </a:solidFill>
              </a:rPr>
              <a:t>2</a:t>
            </a:r>
            <a:r>
              <a:rPr lang="en-US" sz="2400" u="sng" dirty="0" smtClean="0">
                <a:solidFill>
                  <a:schemeClr val="accent6">
                    <a:lumMod val="60000"/>
                    <a:lumOff val="40000"/>
                  </a:schemeClr>
                </a:solidFill>
              </a:rPr>
              <a:t>S to S </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US" sz="2400" dirty="0" smtClean="0">
                <a:solidFill>
                  <a:schemeClr val="accent6">
                    <a:lumMod val="60000"/>
                    <a:lumOff val="40000"/>
                  </a:schemeClr>
                </a:solidFill>
              </a:rPr>
              <a:t>Cr</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O</a:t>
            </a:r>
            <a:r>
              <a:rPr lang="en-US" sz="2400" baseline="-25000" dirty="0" smtClean="0">
                <a:solidFill>
                  <a:schemeClr val="accent6">
                    <a:lumMod val="60000"/>
                    <a:lumOff val="40000"/>
                  </a:schemeClr>
                </a:solidFill>
              </a:rPr>
              <a:t>7</a:t>
            </a:r>
            <a:r>
              <a:rPr lang="en-US" sz="2400" baseline="30000" dirty="0" smtClean="0">
                <a:solidFill>
                  <a:schemeClr val="accent6">
                    <a:lumMod val="60000"/>
                    <a:lumOff val="40000"/>
                  </a:schemeClr>
                </a:solidFill>
              </a:rPr>
              <a:t>2-  </a:t>
            </a:r>
            <a:r>
              <a:rPr lang="en-US" sz="2400" dirty="0" smtClean="0">
                <a:solidFill>
                  <a:schemeClr val="accent6">
                    <a:lumMod val="60000"/>
                    <a:lumOff val="40000"/>
                  </a:schemeClr>
                </a:solidFill>
              </a:rPr>
              <a:t> +8H </a:t>
            </a:r>
            <a:r>
              <a:rPr lang="en-US" sz="2400" baseline="30000" dirty="0" smtClean="0">
                <a:solidFill>
                  <a:schemeClr val="accent6">
                    <a:lumMod val="60000"/>
                    <a:lumOff val="40000"/>
                  </a:schemeClr>
                </a:solidFill>
              </a:rPr>
              <a:t>+</a:t>
            </a:r>
            <a:r>
              <a:rPr lang="en-US" sz="2400" dirty="0" smtClean="0">
                <a:solidFill>
                  <a:schemeClr val="accent6">
                    <a:lumMod val="60000"/>
                    <a:lumOff val="40000"/>
                  </a:schemeClr>
                </a:solidFill>
              </a:rPr>
              <a:t>+H</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S </a:t>
            </a:r>
            <a:r>
              <a:rPr lang="en-US" sz="2400" dirty="0" smtClean="0">
                <a:solidFill>
                  <a:schemeClr val="accent6">
                    <a:lumMod val="60000"/>
                    <a:lumOff val="40000"/>
                  </a:schemeClr>
                </a:solidFill>
                <a:sym typeface="Symbol"/>
              </a:rPr>
              <a:t></a:t>
            </a:r>
            <a:r>
              <a:rPr lang="en-US" sz="2400" dirty="0" smtClean="0">
                <a:solidFill>
                  <a:schemeClr val="accent6">
                    <a:lumMod val="60000"/>
                    <a:lumOff val="40000"/>
                  </a:schemeClr>
                </a:solidFill>
              </a:rPr>
              <a:t> 2Cr</a:t>
            </a:r>
            <a:r>
              <a:rPr lang="en-US" sz="2400" baseline="30000" dirty="0" smtClean="0">
                <a:solidFill>
                  <a:schemeClr val="accent6">
                    <a:lumMod val="60000"/>
                    <a:lumOff val="40000"/>
                  </a:schemeClr>
                </a:solidFill>
              </a:rPr>
              <a:t>3+</a:t>
            </a:r>
            <a:r>
              <a:rPr lang="en-US" sz="2400" dirty="0" smtClean="0">
                <a:solidFill>
                  <a:schemeClr val="accent6">
                    <a:lumMod val="60000"/>
                    <a:lumOff val="40000"/>
                  </a:schemeClr>
                </a:solidFill>
              </a:rPr>
              <a:t>+3S+7H</a:t>
            </a:r>
            <a:r>
              <a:rPr lang="en-US" sz="2400" baseline="-25000" dirty="0" smtClean="0">
                <a:solidFill>
                  <a:schemeClr val="accent6">
                    <a:lumMod val="60000"/>
                    <a:lumOff val="40000"/>
                  </a:schemeClr>
                </a:solidFill>
              </a:rPr>
              <a:t>2</a:t>
            </a:r>
            <a:r>
              <a:rPr lang="en-US" sz="2400" dirty="0" smtClean="0">
                <a:solidFill>
                  <a:schemeClr val="accent6">
                    <a:lumMod val="60000"/>
                    <a:lumOff val="40000"/>
                  </a:schemeClr>
                </a:solidFill>
              </a:rPr>
              <a:t>O</a:t>
            </a:r>
            <a:r>
              <a:rPr lang="en-IN" sz="2400" dirty="0" smtClean="0">
                <a:solidFill>
                  <a:schemeClr val="accent6">
                    <a:lumMod val="60000"/>
                    <a:lumOff val="40000"/>
                  </a:schemeClr>
                </a:solidFill>
              </a:rPr>
              <a:t/>
            </a:r>
            <a:br>
              <a:rPr lang="en-IN" sz="2400" dirty="0" smtClean="0">
                <a:solidFill>
                  <a:schemeClr val="accent6">
                    <a:lumMod val="60000"/>
                    <a:lumOff val="40000"/>
                  </a:schemeClr>
                </a:solidFill>
              </a:rPr>
            </a:br>
            <a:r>
              <a:rPr lang="en-IN" sz="2400" dirty="0" smtClean="0"/>
              <a:t/>
            </a:r>
            <a:br>
              <a:rPr lang="en-IN" sz="2400" dirty="0" smtClean="0"/>
            </a:br>
            <a:r>
              <a:rPr lang="en-US" sz="2400" b="1" i="1" dirty="0" smtClean="0">
                <a:solidFill>
                  <a:srgbClr val="0066FF"/>
                </a:solidFill>
              </a:rPr>
              <a:t>Potassium permanganate (KMnO</a:t>
            </a:r>
            <a:r>
              <a:rPr lang="en-US" sz="2400" b="1" i="1" baseline="-25000" dirty="0" smtClean="0">
                <a:solidFill>
                  <a:srgbClr val="0066FF"/>
                </a:solidFill>
              </a:rPr>
              <a:t>4</a:t>
            </a:r>
            <a:r>
              <a:rPr lang="en-US" sz="2400" b="1" i="1" dirty="0" smtClean="0">
                <a:solidFill>
                  <a:srgbClr val="0066FF"/>
                </a:solidFill>
              </a:rPr>
              <a:t>) </a:t>
            </a:r>
            <a:r>
              <a:rPr lang="en-US" sz="2400" b="1" i="1" dirty="0" smtClean="0"/>
              <a:t>		</a:t>
            </a:r>
            <a:r>
              <a:rPr lang="en-US" sz="2400" dirty="0" smtClean="0"/>
              <a:t>                </a:t>
            </a:r>
            <a:r>
              <a:rPr lang="en-US" sz="2400" u="sng" dirty="0" smtClean="0">
                <a:solidFill>
                  <a:srgbClr val="FFFF00"/>
                </a:solidFill>
              </a:rPr>
              <a:t>Preparation of KMnO</a:t>
            </a:r>
            <a:r>
              <a:rPr lang="en-US" sz="2400" u="sng" baseline="-25000" dirty="0" smtClean="0">
                <a:solidFill>
                  <a:srgbClr val="FFFF00"/>
                </a:solidFill>
              </a:rPr>
              <a:t>4</a:t>
            </a:r>
            <a:r>
              <a:rPr lang="en-US" sz="2400" u="sng" dirty="0" smtClean="0">
                <a:solidFill>
                  <a:srgbClr val="FFFF00"/>
                </a:solidFill>
              </a:rPr>
              <a:t>.</a:t>
            </a:r>
            <a:r>
              <a:rPr lang="en-IN" sz="2400" dirty="0" smtClean="0">
                <a:solidFill>
                  <a:srgbClr val="FFFF00"/>
                </a:solidFill>
              </a:rPr>
              <a:t/>
            </a:r>
            <a:br>
              <a:rPr lang="en-IN" sz="2400" dirty="0" smtClean="0">
                <a:solidFill>
                  <a:srgbClr val="FFFF00"/>
                </a:solidFill>
              </a:rPr>
            </a:br>
            <a:r>
              <a:rPr lang="en-US" sz="2400" dirty="0" smtClean="0">
                <a:solidFill>
                  <a:srgbClr val="FFFF00"/>
                </a:solidFill>
              </a:rPr>
              <a:t> </a:t>
            </a:r>
            <a:r>
              <a:rPr lang="en-IN" sz="2400" dirty="0" smtClean="0">
                <a:solidFill>
                  <a:srgbClr val="FFFF00"/>
                </a:solidFill>
              </a:rPr>
              <a:t/>
            </a:r>
            <a:br>
              <a:rPr lang="en-IN" sz="2400" dirty="0" smtClean="0">
                <a:solidFill>
                  <a:srgbClr val="FFFF00"/>
                </a:solidFill>
              </a:rPr>
            </a:br>
            <a:r>
              <a:rPr lang="en-US" sz="2400" dirty="0" smtClean="0">
                <a:solidFill>
                  <a:srgbClr val="FFFF00"/>
                </a:solidFill>
              </a:rPr>
              <a:t>(</a:t>
            </a:r>
            <a:r>
              <a:rPr lang="en-US" sz="2400" dirty="0" err="1" smtClean="0">
                <a:solidFill>
                  <a:srgbClr val="FFFF00"/>
                </a:solidFill>
              </a:rPr>
              <a:t>i</a:t>
            </a:r>
            <a:r>
              <a:rPr lang="en-US" sz="2400" dirty="0" smtClean="0">
                <a:solidFill>
                  <a:srgbClr val="FFFF00"/>
                </a:solidFill>
              </a:rPr>
              <a:t>)   MnO</a:t>
            </a:r>
            <a:r>
              <a:rPr lang="en-US" sz="2400" baseline="-25000" dirty="0" smtClean="0">
                <a:solidFill>
                  <a:srgbClr val="FFFF00"/>
                </a:solidFill>
              </a:rPr>
              <a:t>2</a:t>
            </a:r>
            <a:r>
              <a:rPr lang="en-US" sz="2400" dirty="0" smtClean="0">
                <a:solidFill>
                  <a:srgbClr val="FFFF00"/>
                </a:solidFill>
              </a:rPr>
              <a:t>+4KOH+O</a:t>
            </a:r>
            <a:r>
              <a:rPr lang="en-US" sz="2400" baseline="-25000" dirty="0" smtClean="0">
                <a:solidFill>
                  <a:srgbClr val="FFFF00"/>
                </a:solidFill>
              </a:rPr>
              <a:t>2</a:t>
            </a:r>
            <a:r>
              <a:rPr lang="en-US" sz="2400" dirty="0" smtClean="0">
                <a:solidFill>
                  <a:srgbClr val="FFFF00"/>
                </a:solidFill>
              </a:rPr>
              <a:t>  </a:t>
            </a:r>
            <a:r>
              <a:rPr lang="en-US" sz="2400" dirty="0" smtClean="0">
                <a:solidFill>
                  <a:srgbClr val="FFFF00"/>
                </a:solidFill>
                <a:sym typeface="Wingdings"/>
              </a:rPr>
              <a:t></a:t>
            </a:r>
            <a:r>
              <a:rPr lang="en-US" sz="2400" dirty="0" smtClean="0">
                <a:solidFill>
                  <a:srgbClr val="FFFF00"/>
                </a:solidFill>
              </a:rPr>
              <a:t>2K</a:t>
            </a:r>
            <a:r>
              <a:rPr lang="en-US" sz="2400" baseline="-25000" dirty="0" smtClean="0">
                <a:solidFill>
                  <a:srgbClr val="FFFF00"/>
                </a:solidFill>
              </a:rPr>
              <a:t>2</a:t>
            </a:r>
            <a:r>
              <a:rPr lang="en-US" sz="2400" dirty="0" smtClean="0">
                <a:solidFill>
                  <a:srgbClr val="FFFF00"/>
                </a:solidFill>
              </a:rPr>
              <a:t>MnO</a:t>
            </a:r>
            <a:r>
              <a:rPr lang="en-US" sz="2400" baseline="-25000" dirty="0" smtClean="0">
                <a:solidFill>
                  <a:srgbClr val="FFFF00"/>
                </a:solidFill>
              </a:rPr>
              <a:t>4</a:t>
            </a:r>
            <a:r>
              <a:rPr lang="en-US" sz="2400" dirty="0" smtClean="0">
                <a:solidFill>
                  <a:srgbClr val="FFFF00"/>
                </a:solidFill>
              </a:rPr>
              <a:t>+2H</a:t>
            </a:r>
            <a:r>
              <a:rPr lang="en-US" sz="2400" baseline="-25000" dirty="0" smtClean="0">
                <a:solidFill>
                  <a:srgbClr val="FFFF00"/>
                </a:solidFill>
              </a:rPr>
              <a:t>2</a:t>
            </a:r>
            <a:r>
              <a:rPr lang="en-US" sz="2400" dirty="0" smtClean="0">
                <a:solidFill>
                  <a:srgbClr val="FFFF00"/>
                </a:solidFill>
              </a:rPr>
              <a:t>O</a:t>
            </a:r>
            <a:r>
              <a:rPr lang="en-IN" sz="2400" dirty="0" smtClean="0">
                <a:solidFill>
                  <a:srgbClr val="FFFF00"/>
                </a:solidFill>
              </a:rPr>
              <a:t/>
            </a:r>
            <a:br>
              <a:rPr lang="en-IN" sz="2400" dirty="0" smtClean="0">
                <a:solidFill>
                  <a:srgbClr val="FFFF00"/>
                </a:solidFill>
              </a:rPr>
            </a:br>
            <a:r>
              <a:rPr lang="en-US" sz="2400" dirty="0" smtClean="0">
                <a:solidFill>
                  <a:srgbClr val="FFFF00"/>
                </a:solidFill>
              </a:rPr>
              <a:t> </a:t>
            </a:r>
            <a:r>
              <a:rPr lang="en-IN" sz="2400" dirty="0" smtClean="0">
                <a:solidFill>
                  <a:srgbClr val="FFFF00"/>
                </a:solidFill>
              </a:rPr>
              <a:t/>
            </a:r>
            <a:br>
              <a:rPr lang="en-IN" sz="2400" dirty="0" smtClean="0">
                <a:solidFill>
                  <a:srgbClr val="FFFF00"/>
                </a:solidFill>
              </a:rPr>
            </a:br>
            <a:r>
              <a:rPr lang="en-US" sz="2400" dirty="0" smtClean="0">
                <a:solidFill>
                  <a:srgbClr val="FFFF00"/>
                </a:solidFill>
              </a:rPr>
              <a:t>(ii) 3MnO</a:t>
            </a:r>
            <a:r>
              <a:rPr lang="en-US" sz="2400" baseline="-25000" dirty="0" smtClean="0">
                <a:solidFill>
                  <a:srgbClr val="FFFF00"/>
                </a:solidFill>
              </a:rPr>
              <a:t>4</a:t>
            </a:r>
            <a:r>
              <a:rPr lang="en-US" sz="2400" baseline="30000" dirty="0" smtClean="0">
                <a:solidFill>
                  <a:srgbClr val="FFFF00"/>
                </a:solidFill>
              </a:rPr>
              <a:t>2-  </a:t>
            </a:r>
            <a:r>
              <a:rPr lang="en-US" sz="2400" dirty="0" smtClean="0">
                <a:solidFill>
                  <a:srgbClr val="FFFF00"/>
                </a:solidFill>
              </a:rPr>
              <a:t>+4H</a:t>
            </a:r>
            <a:r>
              <a:rPr lang="en-US" sz="2400" baseline="30000" dirty="0" smtClean="0">
                <a:solidFill>
                  <a:srgbClr val="FFFF00"/>
                </a:solidFill>
              </a:rPr>
              <a:t>+ </a:t>
            </a:r>
            <a:r>
              <a:rPr lang="en-US" sz="2400" dirty="0" smtClean="0">
                <a:solidFill>
                  <a:srgbClr val="FFFF00"/>
                </a:solidFill>
                <a:sym typeface="Wingdings"/>
              </a:rPr>
              <a:t></a:t>
            </a:r>
            <a:r>
              <a:rPr lang="en-US" sz="2400" dirty="0" smtClean="0">
                <a:solidFill>
                  <a:srgbClr val="FFFF00"/>
                </a:solidFill>
              </a:rPr>
              <a:t>2MnO</a:t>
            </a:r>
            <a:r>
              <a:rPr lang="en-US" sz="2400" baseline="-25000" dirty="0" smtClean="0">
                <a:solidFill>
                  <a:srgbClr val="FFFF00"/>
                </a:solidFill>
              </a:rPr>
              <a:t>4</a:t>
            </a:r>
            <a:r>
              <a:rPr lang="en-US" sz="2400" baseline="30000" dirty="0" smtClean="0">
                <a:solidFill>
                  <a:srgbClr val="FFFF00"/>
                </a:solidFill>
              </a:rPr>
              <a:t>-</a:t>
            </a:r>
            <a:r>
              <a:rPr lang="en-US" sz="2400" dirty="0" smtClean="0">
                <a:solidFill>
                  <a:srgbClr val="FFFF00"/>
                </a:solidFill>
              </a:rPr>
              <a:t>+2H</a:t>
            </a:r>
            <a:r>
              <a:rPr lang="en-US" sz="2400" baseline="-25000" dirty="0" smtClean="0">
                <a:solidFill>
                  <a:srgbClr val="FFFF00"/>
                </a:solidFill>
              </a:rPr>
              <a:t>2</a:t>
            </a:r>
            <a:r>
              <a:rPr lang="en-US" sz="2400" dirty="0" smtClean="0">
                <a:solidFill>
                  <a:srgbClr val="FFFF00"/>
                </a:solidFill>
              </a:rPr>
              <a:t>O</a:t>
            </a:r>
            <a:endParaRPr lang="en-IN" sz="16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u="sng" dirty="0" smtClean="0"/>
              <a:t>Structure of </a:t>
            </a:r>
            <a:r>
              <a:rPr lang="en-US" sz="2000" u="sng" dirty="0" err="1" smtClean="0"/>
              <a:t>manganate</a:t>
            </a:r>
            <a:r>
              <a:rPr lang="en-US" sz="2000" u="sng" dirty="0" smtClean="0"/>
              <a:t> ion (MnO</a:t>
            </a:r>
            <a:r>
              <a:rPr lang="en-US" sz="2000" u="sng" baseline="-25000" dirty="0" smtClean="0"/>
              <a:t>4</a:t>
            </a:r>
            <a:r>
              <a:rPr lang="en-US" sz="2000" u="sng" baseline="30000" dirty="0" smtClean="0"/>
              <a:t>2-</a:t>
            </a:r>
            <a:r>
              <a:rPr lang="en-US" sz="2000" u="sng" dirty="0" smtClean="0"/>
              <a:t>) &amp; permanganate ion (MnO</a:t>
            </a:r>
            <a:r>
              <a:rPr lang="en-US" sz="2000" u="sng" baseline="-25000" dirty="0" smtClean="0"/>
              <a:t>4</a:t>
            </a:r>
            <a:r>
              <a:rPr lang="en-US" sz="2000" u="sng" baseline="30000" dirty="0" smtClean="0"/>
              <a:t>-</a:t>
            </a:r>
            <a:r>
              <a:rPr lang="en-US" sz="2000" u="sng" dirty="0" smtClean="0"/>
              <a:t>)</a:t>
            </a:r>
            <a:endParaRPr lang="en-IN" sz="2000" dirty="0"/>
          </a:p>
        </p:txBody>
      </p:sp>
      <p:pic>
        <p:nvPicPr>
          <p:cNvPr id="4" name="Picture 3"/>
          <p:cNvPicPr/>
          <p:nvPr/>
        </p:nvPicPr>
        <p:blipFill>
          <a:blip r:embed="rId2" cstate="print"/>
          <a:srcRect/>
          <a:stretch>
            <a:fillRect/>
          </a:stretch>
        </p:blipFill>
        <p:spPr bwMode="auto">
          <a:xfrm>
            <a:off x="1643042" y="1500174"/>
            <a:ext cx="5143536"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pPr algn="l"/>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000" u="sng" baseline="30000" dirty="0" smtClean="0"/>
              <a:t/>
            </a:r>
            <a:br>
              <a:rPr lang="en-US" sz="2000" u="sng" baseline="30000" dirty="0" smtClean="0"/>
            </a:br>
            <a:r>
              <a:rPr lang="en-US" sz="2800" u="sng" baseline="30000" dirty="0" err="1" smtClean="0"/>
              <a:t>Oxidising</a:t>
            </a:r>
            <a:r>
              <a:rPr lang="en-US" sz="2800" u="sng" baseline="30000" dirty="0" smtClean="0"/>
              <a:t> action</a:t>
            </a:r>
            <a:r>
              <a:rPr lang="en-IN" sz="2000" dirty="0" smtClean="0"/>
              <a:t/>
            </a:r>
            <a:br>
              <a:rPr lang="en-IN" sz="2000" dirty="0" smtClean="0"/>
            </a:br>
            <a:r>
              <a:rPr lang="en-US" sz="2000" dirty="0" smtClean="0"/>
              <a:t>In acid solutions:</a:t>
            </a:r>
            <a:r>
              <a:rPr lang="en-IN" sz="2000" dirty="0" smtClean="0"/>
              <a:t/>
            </a:r>
            <a:br>
              <a:rPr lang="en-IN" sz="2000" dirty="0" smtClean="0"/>
            </a:br>
            <a:r>
              <a:rPr lang="en-US" sz="2000" dirty="0" smtClean="0"/>
              <a:t>(a) Iodine is liberated from potassium iodide :</a:t>
            </a:r>
            <a:r>
              <a:rPr lang="en-IN" sz="2000" dirty="0" smtClean="0"/>
              <a:t/>
            </a:r>
            <a:br>
              <a:rPr lang="en-IN" sz="2000" dirty="0" smtClean="0"/>
            </a:br>
            <a:r>
              <a:rPr lang="en-US" sz="2000" dirty="0" smtClean="0"/>
              <a:t>   10I</a:t>
            </a:r>
            <a:r>
              <a:rPr lang="en-US" sz="2000" baseline="30000" dirty="0" smtClean="0"/>
              <a:t>–</a:t>
            </a:r>
            <a:r>
              <a:rPr lang="en-US" sz="2000" dirty="0" smtClean="0"/>
              <a:t> + 2MnO</a:t>
            </a:r>
            <a:r>
              <a:rPr lang="en-US" sz="2000" baseline="-25000" dirty="0" smtClean="0"/>
              <a:t>4</a:t>
            </a:r>
            <a:r>
              <a:rPr lang="en-US" sz="2000" baseline="30000" dirty="0" smtClean="0"/>
              <a:t> -</a:t>
            </a:r>
            <a:r>
              <a:rPr lang="en-US" sz="2000" dirty="0" smtClean="0"/>
              <a:t>+ 16H</a:t>
            </a:r>
            <a:r>
              <a:rPr lang="en-US" sz="2000" baseline="30000" dirty="0" smtClean="0"/>
              <a:t>+</a:t>
            </a:r>
            <a:r>
              <a:rPr lang="en-US" sz="2000" dirty="0" smtClean="0"/>
              <a:t> </a:t>
            </a:r>
            <a:r>
              <a:rPr lang="en-US" sz="2000" dirty="0" smtClean="0">
                <a:sym typeface="Symbol"/>
              </a:rPr>
              <a:t></a:t>
            </a:r>
            <a:r>
              <a:rPr lang="en-US" sz="2000" dirty="0" smtClean="0"/>
              <a:t>2Mn</a:t>
            </a:r>
            <a:r>
              <a:rPr lang="en-US" sz="2000" baseline="30000" dirty="0" smtClean="0"/>
              <a:t>2+</a:t>
            </a:r>
            <a:r>
              <a:rPr lang="en-US" sz="2000" dirty="0" smtClean="0"/>
              <a:t> + 8H</a:t>
            </a:r>
            <a:r>
              <a:rPr lang="en-US" sz="2000" baseline="-25000" dirty="0" smtClean="0"/>
              <a:t>2</a:t>
            </a:r>
            <a:r>
              <a:rPr lang="en-US" sz="2000" dirty="0" smtClean="0"/>
              <a:t>O + 5I</a:t>
            </a:r>
            <a:r>
              <a:rPr lang="en-US" sz="2000" baseline="-25000" dirty="0" smtClean="0"/>
              <a:t>2</a:t>
            </a:r>
            <a:r>
              <a:rPr lang="en-IN" sz="2000" dirty="0" smtClean="0"/>
              <a:t/>
            </a:r>
            <a:br>
              <a:rPr lang="en-IN" sz="2000" dirty="0" smtClean="0"/>
            </a:br>
            <a:r>
              <a:rPr lang="en-US" sz="2000" dirty="0" smtClean="0"/>
              <a:t>(b) Fe</a:t>
            </a:r>
            <a:r>
              <a:rPr lang="en-US" sz="2000" baseline="30000" dirty="0" smtClean="0"/>
              <a:t>2+</a:t>
            </a:r>
            <a:r>
              <a:rPr lang="en-US" sz="2000" dirty="0" smtClean="0"/>
              <a:t> ion (green) is converted to Fe3+ (yellow):</a:t>
            </a:r>
            <a:r>
              <a:rPr lang="en-IN" sz="2000" dirty="0" smtClean="0"/>
              <a:t/>
            </a:r>
            <a:br>
              <a:rPr lang="en-IN" sz="2000" dirty="0" smtClean="0"/>
            </a:br>
            <a:r>
              <a:rPr lang="en-US" sz="2000" dirty="0" smtClean="0"/>
              <a:t>5Fe</a:t>
            </a:r>
            <a:r>
              <a:rPr lang="en-US" sz="2000" baseline="30000" dirty="0" smtClean="0"/>
              <a:t>2+</a:t>
            </a:r>
            <a:r>
              <a:rPr lang="en-US" sz="2000" dirty="0" smtClean="0"/>
              <a:t> + MnO</a:t>
            </a:r>
            <a:r>
              <a:rPr lang="en-US" sz="2000" baseline="-25000" dirty="0" smtClean="0"/>
              <a:t>4</a:t>
            </a:r>
            <a:r>
              <a:rPr lang="en-US" sz="2000" baseline="30000" dirty="0" smtClean="0"/>
              <a:t>–</a:t>
            </a:r>
            <a:r>
              <a:rPr lang="en-US" sz="2000" dirty="0" smtClean="0"/>
              <a:t> + 8H</a:t>
            </a:r>
            <a:r>
              <a:rPr lang="en-US" sz="2000" baseline="30000" dirty="0" smtClean="0"/>
              <a:t>+</a:t>
            </a:r>
            <a:r>
              <a:rPr lang="en-US" sz="2000" dirty="0" smtClean="0"/>
              <a:t>  </a:t>
            </a:r>
            <a:r>
              <a:rPr lang="en-US" sz="2000" dirty="0" smtClean="0">
                <a:sym typeface="Symbol"/>
              </a:rPr>
              <a:t></a:t>
            </a:r>
            <a:r>
              <a:rPr lang="en-US" sz="2000" dirty="0" smtClean="0"/>
              <a:t>Mn</a:t>
            </a:r>
            <a:r>
              <a:rPr lang="en-US" sz="2000" baseline="30000" dirty="0" smtClean="0"/>
              <a:t>2+</a:t>
            </a:r>
            <a:r>
              <a:rPr lang="en-US" sz="2000" dirty="0" smtClean="0"/>
              <a:t> + 4H</a:t>
            </a:r>
            <a:r>
              <a:rPr lang="en-US" sz="2000" baseline="-25000" dirty="0" smtClean="0"/>
              <a:t>2</a:t>
            </a:r>
            <a:r>
              <a:rPr lang="en-US" sz="2000" dirty="0" smtClean="0"/>
              <a:t>O + 5Fe</a:t>
            </a:r>
            <a:r>
              <a:rPr lang="en-US" sz="2000" baseline="30000" dirty="0" smtClean="0"/>
              <a:t>3+</a:t>
            </a:r>
            <a:r>
              <a:rPr lang="en-IN" sz="2000" dirty="0" smtClean="0"/>
              <a:t/>
            </a:r>
            <a:br>
              <a:rPr lang="en-IN" sz="2000" dirty="0" smtClean="0"/>
            </a:br>
            <a:r>
              <a:rPr lang="en-US" sz="2000" dirty="0" smtClean="0"/>
              <a:t>(c) Oxalate ion or oxalic acid is </a:t>
            </a:r>
            <a:r>
              <a:rPr lang="en-US" sz="2000" dirty="0" err="1" smtClean="0"/>
              <a:t>oxidised</a:t>
            </a:r>
            <a:r>
              <a:rPr lang="en-US" sz="2000" dirty="0" smtClean="0"/>
              <a:t> at 333 K:</a:t>
            </a:r>
            <a:r>
              <a:rPr lang="en-IN" sz="2000" dirty="0" smtClean="0"/>
              <a:t/>
            </a:r>
            <a:br>
              <a:rPr lang="en-IN" sz="2000" dirty="0" smtClean="0"/>
            </a:br>
            <a:r>
              <a:rPr lang="en-US" sz="2000" dirty="0" smtClean="0"/>
              <a:t>5C</a:t>
            </a:r>
            <a:r>
              <a:rPr lang="en-US" sz="2000" baseline="-25000" dirty="0" smtClean="0"/>
              <a:t>2</a:t>
            </a:r>
            <a:r>
              <a:rPr lang="en-US" sz="2000" dirty="0" smtClean="0"/>
              <a:t>O</a:t>
            </a:r>
            <a:r>
              <a:rPr lang="en-US" sz="2000" baseline="-25000" dirty="0" smtClean="0"/>
              <a:t>4</a:t>
            </a:r>
            <a:r>
              <a:rPr lang="en-US" sz="2000" baseline="30000" dirty="0" smtClean="0"/>
              <a:t>2–</a:t>
            </a:r>
            <a:r>
              <a:rPr lang="en-US" sz="2000" dirty="0" smtClean="0"/>
              <a:t> + 2MnO</a:t>
            </a:r>
            <a:r>
              <a:rPr lang="en-US" sz="2000" baseline="-25000" dirty="0" smtClean="0"/>
              <a:t>4</a:t>
            </a:r>
            <a:r>
              <a:rPr lang="en-US" sz="2000" b="1" baseline="30000" dirty="0" smtClean="0"/>
              <a:t>–</a:t>
            </a:r>
            <a:r>
              <a:rPr lang="en-US" sz="2000" baseline="30000" dirty="0" smtClean="0"/>
              <a:t> </a:t>
            </a:r>
            <a:r>
              <a:rPr lang="en-US" sz="2000" dirty="0" smtClean="0"/>
              <a:t>+ 16H</a:t>
            </a:r>
            <a:r>
              <a:rPr lang="en-US" sz="2000" b="1" baseline="30000" dirty="0" smtClean="0"/>
              <a:t>+</a:t>
            </a:r>
            <a:r>
              <a:rPr lang="en-US" sz="2000" dirty="0" smtClean="0"/>
              <a:t>  </a:t>
            </a:r>
            <a:r>
              <a:rPr lang="en-US" sz="2000" dirty="0" smtClean="0">
                <a:sym typeface="Symbol"/>
              </a:rPr>
              <a:t></a:t>
            </a:r>
            <a:r>
              <a:rPr lang="en-US" sz="2000" dirty="0" smtClean="0"/>
              <a:t> 2Mn</a:t>
            </a:r>
            <a:r>
              <a:rPr lang="en-US" sz="2000" b="1" baseline="30000" dirty="0" smtClean="0"/>
              <a:t>2+</a:t>
            </a:r>
            <a:r>
              <a:rPr lang="en-US" sz="2000" dirty="0" smtClean="0"/>
              <a:t> + 8H</a:t>
            </a:r>
            <a:r>
              <a:rPr lang="en-US" sz="2000" baseline="-25000" dirty="0" smtClean="0"/>
              <a:t>2</a:t>
            </a:r>
            <a:r>
              <a:rPr lang="en-US" sz="2000" dirty="0" smtClean="0"/>
              <a:t>O + 10CO</a:t>
            </a:r>
            <a:r>
              <a:rPr lang="en-US" sz="2000" baseline="-25000" dirty="0" smtClean="0"/>
              <a:t>2</a:t>
            </a:r>
            <a:r>
              <a:rPr lang="en-IN" sz="2000" dirty="0" smtClean="0"/>
              <a:t/>
            </a:r>
            <a:br>
              <a:rPr lang="en-IN" sz="2000" dirty="0" smtClean="0"/>
            </a:br>
            <a:r>
              <a:rPr lang="en-US" sz="2000" dirty="0" smtClean="0"/>
              <a:t>(d) Hydrogen </a:t>
            </a:r>
            <a:r>
              <a:rPr lang="en-US" sz="2000" dirty="0" err="1" smtClean="0"/>
              <a:t>sulphide</a:t>
            </a:r>
            <a:r>
              <a:rPr lang="en-US" sz="2000" dirty="0" smtClean="0"/>
              <a:t> is </a:t>
            </a:r>
            <a:r>
              <a:rPr lang="en-US" sz="2000" dirty="0" err="1" smtClean="0"/>
              <a:t>oxidised</a:t>
            </a:r>
            <a:r>
              <a:rPr lang="en-US" sz="2000" dirty="0" smtClean="0"/>
              <a:t>, </a:t>
            </a:r>
            <a:r>
              <a:rPr lang="en-US" sz="2000" dirty="0" err="1" smtClean="0"/>
              <a:t>sulphur</a:t>
            </a:r>
            <a:r>
              <a:rPr lang="en-US" sz="2000" dirty="0" smtClean="0"/>
              <a:t> being precipitated:</a:t>
            </a:r>
            <a:r>
              <a:rPr lang="en-IN" sz="2000" dirty="0" smtClean="0"/>
              <a:t/>
            </a:r>
            <a:br>
              <a:rPr lang="en-IN" sz="2000" dirty="0" smtClean="0"/>
            </a:br>
            <a:r>
              <a:rPr lang="en-US" sz="2000" dirty="0" smtClean="0"/>
              <a:t>5S</a:t>
            </a:r>
            <a:r>
              <a:rPr lang="en-US" sz="2000" b="1" baseline="30000" dirty="0" smtClean="0"/>
              <a:t>2–</a:t>
            </a:r>
            <a:r>
              <a:rPr lang="en-US" sz="2000" dirty="0" smtClean="0"/>
              <a:t> + 2MnO</a:t>
            </a:r>
            <a:r>
              <a:rPr lang="en-US" sz="2000" b="1" baseline="-25000" dirty="0" smtClean="0"/>
              <a:t>4</a:t>
            </a:r>
            <a:r>
              <a:rPr lang="en-US" sz="2000" b="1" dirty="0" smtClean="0"/>
              <a:t> </a:t>
            </a:r>
            <a:r>
              <a:rPr lang="en-US" sz="2000" b="1" baseline="-25000" dirty="0" smtClean="0"/>
              <a:t> </a:t>
            </a:r>
            <a:r>
              <a:rPr lang="en-US" sz="2000" b="1" baseline="30000" dirty="0" smtClean="0"/>
              <a:t>  --  </a:t>
            </a:r>
            <a:r>
              <a:rPr lang="en-US" sz="2000" dirty="0" smtClean="0"/>
              <a:t>+ 16H</a:t>
            </a:r>
            <a:r>
              <a:rPr lang="en-US" sz="2000" b="1" baseline="30000" dirty="0" smtClean="0"/>
              <a:t>+</a:t>
            </a:r>
            <a:r>
              <a:rPr lang="en-US" sz="2000" dirty="0" smtClean="0"/>
              <a:t>  2Mn</a:t>
            </a:r>
            <a:r>
              <a:rPr lang="en-US" sz="2000" b="1" baseline="30000" dirty="0" smtClean="0"/>
              <a:t>2</a:t>
            </a:r>
            <a:r>
              <a:rPr lang="en-US" sz="2000" dirty="0" smtClean="0"/>
              <a:t> </a:t>
            </a:r>
            <a:r>
              <a:rPr lang="en-US" sz="2000" dirty="0" smtClean="0">
                <a:sym typeface="Symbol"/>
              </a:rPr>
              <a:t></a:t>
            </a:r>
            <a:r>
              <a:rPr lang="en-US" sz="2000" b="1" baseline="30000" dirty="0" smtClean="0"/>
              <a:t>+</a:t>
            </a:r>
            <a:r>
              <a:rPr lang="en-US" sz="2000" dirty="0" smtClean="0"/>
              <a:t> + 8H</a:t>
            </a:r>
            <a:r>
              <a:rPr lang="en-US" sz="2000" baseline="-25000" dirty="0" smtClean="0"/>
              <a:t>2</a:t>
            </a:r>
            <a:r>
              <a:rPr lang="en-US" sz="2000" dirty="0" smtClean="0"/>
              <a:t>O + 5S</a:t>
            </a:r>
            <a:r>
              <a:rPr lang="en-IN" sz="2000" dirty="0" smtClean="0"/>
              <a:t/>
            </a:r>
            <a:br>
              <a:rPr lang="en-IN" sz="2000" dirty="0" smtClean="0"/>
            </a:br>
            <a:r>
              <a:rPr lang="en-US" sz="2000" dirty="0" smtClean="0"/>
              <a:t>(e) </a:t>
            </a:r>
            <a:r>
              <a:rPr lang="en-US" sz="2000" dirty="0" err="1" smtClean="0"/>
              <a:t>Sulphurous</a:t>
            </a:r>
            <a:r>
              <a:rPr lang="en-US" sz="2000" dirty="0" smtClean="0"/>
              <a:t> acid or </a:t>
            </a:r>
            <a:r>
              <a:rPr lang="en-US" sz="2000" dirty="0" err="1" smtClean="0"/>
              <a:t>sulphite</a:t>
            </a:r>
            <a:r>
              <a:rPr lang="en-US" sz="2000" dirty="0" smtClean="0"/>
              <a:t> is </a:t>
            </a:r>
            <a:r>
              <a:rPr lang="en-US" sz="2000" dirty="0" err="1" smtClean="0"/>
              <a:t>oxidised</a:t>
            </a:r>
            <a:r>
              <a:rPr lang="en-US" sz="2000" dirty="0" smtClean="0"/>
              <a:t> to a </a:t>
            </a:r>
            <a:r>
              <a:rPr lang="en-US" sz="2000" dirty="0" err="1" smtClean="0"/>
              <a:t>sulphate</a:t>
            </a:r>
            <a:r>
              <a:rPr lang="en-US" sz="2000" dirty="0" smtClean="0"/>
              <a:t> or</a:t>
            </a:r>
            <a:r>
              <a:rPr lang="en-IN" sz="2000" dirty="0" smtClean="0"/>
              <a:t/>
            </a:r>
            <a:br>
              <a:rPr lang="en-IN" sz="2000" dirty="0" smtClean="0"/>
            </a:br>
            <a:r>
              <a:rPr lang="en-US" sz="2000" dirty="0" err="1" smtClean="0"/>
              <a:t>sulphuric</a:t>
            </a:r>
            <a:r>
              <a:rPr lang="en-US" sz="2000" dirty="0" smtClean="0"/>
              <a:t> acid:</a:t>
            </a:r>
            <a:r>
              <a:rPr lang="en-IN" sz="2000" dirty="0" smtClean="0"/>
              <a:t/>
            </a:r>
            <a:br>
              <a:rPr lang="en-IN" sz="2000" dirty="0" smtClean="0"/>
            </a:br>
            <a:r>
              <a:rPr lang="en-US" sz="2000" dirty="0" smtClean="0"/>
              <a:t>5SO</a:t>
            </a:r>
            <a:r>
              <a:rPr lang="en-US" sz="2000" baseline="-25000" dirty="0" smtClean="0"/>
              <a:t>3</a:t>
            </a:r>
            <a:r>
              <a:rPr lang="en-US" sz="2000" b="1" baseline="30000" dirty="0" smtClean="0"/>
              <a:t>2–</a:t>
            </a:r>
            <a:r>
              <a:rPr lang="en-US" sz="2000" dirty="0" smtClean="0"/>
              <a:t> + 2MnO</a:t>
            </a:r>
            <a:r>
              <a:rPr lang="en-US" sz="2000" b="1" baseline="-25000" dirty="0" smtClean="0"/>
              <a:t>4</a:t>
            </a:r>
            <a:r>
              <a:rPr lang="en-US" sz="2000" b="1" baseline="30000" dirty="0" smtClean="0"/>
              <a:t>–</a:t>
            </a:r>
            <a:r>
              <a:rPr lang="en-US" sz="2000" dirty="0" smtClean="0"/>
              <a:t> + 6H</a:t>
            </a:r>
            <a:r>
              <a:rPr lang="en-US" sz="2000" b="1" baseline="30000" dirty="0" smtClean="0"/>
              <a:t>+</a:t>
            </a:r>
            <a:r>
              <a:rPr lang="en-US" sz="2000" dirty="0" smtClean="0"/>
              <a:t>  </a:t>
            </a:r>
            <a:r>
              <a:rPr lang="en-US" sz="2000" dirty="0" smtClean="0">
                <a:sym typeface="Symbol"/>
              </a:rPr>
              <a:t></a:t>
            </a:r>
            <a:r>
              <a:rPr lang="en-US" sz="2000" dirty="0" smtClean="0"/>
              <a:t>2Mn</a:t>
            </a:r>
            <a:r>
              <a:rPr lang="en-US" sz="2000" b="1" baseline="30000" dirty="0" smtClean="0"/>
              <a:t>2+ </a:t>
            </a:r>
            <a:r>
              <a:rPr lang="en-US" sz="2000" dirty="0" smtClean="0"/>
              <a:t>+ 3H</a:t>
            </a:r>
            <a:r>
              <a:rPr lang="en-US" sz="2000" baseline="-25000" dirty="0" smtClean="0"/>
              <a:t>2</a:t>
            </a:r>
            <a:r>
              <a:rPr lang="en-US" sz="2000" dirty="0" smtClean="0"/>
              <a:t>O + 5SO</a:t>
            </a:r>
            <a:r>
              <a:rPr lang="en-US" sz="2000" baseline="-25000" dirty="0" smtClean="0"/>
              <a:t>4</a:t>
            </a:r>
            <a:r>
              <a:rPr lang="en-US" sz="2000" dirty="0" smtClean="0"/>
              <a:t> </a:t>
            </a:r>
            <a:r>
              <a:rPr lang="en-US" sz="2000" b="1" baseline="30000" dirty="0" smtClean="0"/>
              <a:t>2-</a:t>
            </a:r>
            <a:r>
              <a:rPr lang="en-IN" sz="2000" dirty="0" smtClean="0"/>
              <a:t/>
            </a:r>
            <a:br>
              <a:rPr lang="en-IN" sz="2000" dirty="0" smtClean="0"/>
            </a:br>
            <a:r>
              <a:rPr lang="en-US" sz="2000" dirty="0" smtClean="0"/>
              <a:t>(f) Nitrite is </a:t>
            </a:r>
            <a:r>
              <a:rPr lang="en-US" sz="2000" dirty="0" err="1" smtClean="0"/>
              <a:t>oxidised</a:t>
            </a:r>
            <a:r>
              <a:rPr lang="en-US" sz="2000" dirty="0" smtClean="0"/>
              <a:t> to nitrate:</a:t>
            </a:r>
            <a:r>
              <a:rPr lang="en-IN" sz="2000" dirty="0" smtClean="0"/>
              <a:t/>
            </a:r>
            <a:br>
              <a:rPr lang="en-IN" sz="2000" dirty="0" smtClean="0"/>
            </a:br>
            <a:r>
              <a:rPr lang="en-US" sz="2000" dirty="0" smtClean="0"/>
              <a:t>5NO</a:t>
            </a:r>
            <a:r>
              <a:rPr lang="en-US" sz="2000" baseline="30000" dirty="0" smtClean="0"/>
              <a:t>2–</a:t>
            </a:r>
            <a:r>
              <a:rPr lang="en-US" sz="2000" dirty="0" smtClean="0"/>
              <a:t> + 2MnO</a:t>
            </a:r>
            <a:r>
              <a:rPr lang="en-US" sz="2000" baseline="30000" dirty="0" smtClean="0"/>
              <a:t>4–</a:t>
            </a:r>
            <a:r>
              <a:rPr lang="en-US" sz="2000" dirty="0" smtClean="0"/>
              <a:t> + 6H</a:t>
            </a:r>
            <a:r>
              <a:rPr lang="en-US" sz="2000" baseline="30000" dirty="0" smtClean="0"/>
              <a:t>+</a:t>
            </a:r>
            <a:r>
              <a:rPr lang="en-US" sz="2000" dirty="0" smtClean="0"/>
              <a:t>  </a:t>
            </a:r>
            <a:r>
              <a:rPr lang="en-US" sz="2000" dirty="0" smtClean="0">
                <a:sym typeface="Symbol"/>
              </a:rPr>
              <a:t></a:t>
            </a:r>
            <a:r>
              <a:rPr lang="en-US" sz="2000" dirty="0" smtClean="0"/>
              <a:t>2Mn</a:t>
            </a:r>
            <a:r>
              <a:rPr lang="en-US" sz="2000" baseline="30000" dirty="0" smtClean="0"/>
              <a:t>2+</a:t>
            </a:r>
            <a:r>
              <a:rPr lang="en-US" sz="2000" dirty="0" smtClean="0"/>
              <a:t> + 5NO</a:t>
            </a:r>
            <a:r>
              <a:rPr lang="en-US" sz="2000" baseline="30000" dirty="0" smtClean="0"/>
              <a:t>3–</a:t>
            </a:r>
            <a:r>
              <a:rPr lang="en-US" sz="2000" dirty="0" smtClean="0"/>
              <a:t> + 3H</a:t>
            </a:r>
            <a:r>
              <a:rPr lang="en-US" sz="2000" baseline="-25000" dirty="0" smtClean="0"/>
              <a:t>2</a:t>
            </a:r>
            <a:r>
              <a:rPr lang="en-US" sz="2000" dirty="0" smtClean="0"/>
              <a:t>O</a:t>
            </a:r>
            <a:r>
              <a:rPr lang="en-IN" sz="2000" dirty="0" smtClean="0"/>
              <a:t/>
            </a:r>
            <a:br>
              <a:rPr lang="en-IN" sz="2000" dirty="0" smtClean="0"/>
            </a:br>
            <a:r>
              <a:rPr lang="en-US" sz="2000" b="1" dirty="0" smtClean="0"/>
              <a:t>2. </a:t>
            </a:r>
            <a:r>
              <a:rPr lang="en-US" sz="2000" dirty="0" smtClean="0"/>
              <a:t>In neutral or faintly alkaline solutions:</a:t>
            </a:r>
            <a:r>
              <a:rPr lang="en-IN" sz="2000" dirty="0" smtClean="0"/>
              <a:t/>
            </a:r>
            <a:br>
              <a:rPr lang="en-IN" sz="2000" dirty="0" smtClean="0"/>
            </a:br>
            <a:r>
              <a:rPr lang="en-US" sz="2000" dirty="0" smtClean="0"/>
              <a:t>(a) A notable reaction is the oxidation of iodide to </a:t>
            </a:r>
            <a:r>
              <a:rPr lang="en-US" sz="2000" dirty="0" err="1" smtClean="0"/>
              <a:t>iodate</a:t>
            </a:r>
            <a:r>
              <a:rPr lang="en-US" sz="2000" dirty="0" smtClean="0"/>
              <a:t>:</a:t>
            </a:r>
            <a:r>
              <a:rPr lang="en-IN" sz="2000" dirty="0" smtClean="0"/>
              <a:t/>
            </a:r>
            <a:br>
              <a:rPr lang="en-IN" sz="2000" dirty="0" smtClean="0"/>
            </a:br>
            <a:r>
              <a:rPr lang="en-US" sz="2000" dirty="0" smtClean="0"/>
              <a:t>2MnO</a:t>
            </a:r>
            <a:r>
              <a:rPr lang="en-US" sz="2000" b="1" baseline="-25000" dirty="0" smtClean="0"/>
              <a:t>4</a:t>
            </a:r>
            <a:r>
              <a:rPr lang="en-US" sz="2000" b="1" baseline="30000" dirty="0" smtClean="0"/>
              <a:t>– </a:t>
            </a:r>
            <a:r>
              <a:rPr lang="en-US" sz="2000" dirty="0" smtClean="0"/>
              <a:t>+ H</a:t>
            </a:r>
            <a:r>
              <a:rPr lang="en-US" sz="2000" baseline="-25000" dirty="0" smtClean="0"/>
              <a:t>2</a:t>
            </a:r>
            <a:r>
              <a:rPr lang="en-US" sz="2000" dirty="0" smtClean="0"/>
              <a:t>O + I</a:t>
            </a:r>
            <a:r>
              <a:rPr lang="en-US" sz="2000" b="1" baseline="30000" dirty="0" smtClean="0"/>
              <a:t>–</a:t>
            </a:r>
            <a:r>
              <a:rPr lang="en-US" sz="2000" dirty="0" smtClean="0"/>
              <a:t>  </a:t>
            </a:r>
            <a:r>
              <a:rPr lang="en-US" sz="2000" dirty="0" smtClean="0">
                <a:sym typeface="Symbol"/>
              </a:rPr>
              <a:t></a:t>
            </a:r>
            <a:r>
              <a:rPr lang="en-US" sz="2000" dirty="0" smtClean="0"/>
              <a:t> 2MnO</a:t>
            </a:r>
            <a:r>
              <a:rPr lang="en-US" sz="2000" baseline="-25000" dirty="0" smtClean="0"/>
              <a:t>2</a:t>
            </a:r>
            <a:r>
              <a:rPr lang="en-US" sz="2000" dirty="0" smtClean="0"/>
              <a:t> + 2OH</a:t>
            </a:r>
            <a:r>
              <a:rPr lang="en-US" sz="2000" b="1" baseline="30000" dirty="0" smtClean="0"/>
              <a:t>–</a:t>
            </a:r>
            <a:r>
              <a:rPr lang="en-US" sz="2000" dirty="0" smtClean="0"/>
              <a:t> + IO</a:t>
            </a:r>
            <a:r>
              <a:rPr lang="en-US" sz="2000" baseline="-25000" dirty="0" smtClean="0"/>
              <a:t>3</a:t>
            </a:r>
            <a:r>
              <a:rPr lang="en-US" sz="2000" b="1" baseline="30000" dirty="0" smtClean="0"/>
              <a:t>-</a:t>
            </a:r>
            <a:r>
              <a:rPr lang="en-IN" sz="2000" dirty="0" smtClean="0"/>
              <a:t/>
            </a:r>
            <a:br>
              <a:rPr lang="en-IN" sz="2000" dirty="0" smtClean="0"/>
            </a:br>
            <a:r>
              <a:rPr lang="en-US" sz="2000" dirty="0" smtClean="0"/>
              <a:t>(b) </a:t>
            </a:r>
            <a:r>
              <a:rPr lang="en-US" sz="2000" dirty="0" err="1" smtClean="0"/>
              <a:t>Thiosulphate</a:t>
            </a:r>
            <a:r>
              <a:rPr lang="en-US" sz="2000" dirty="0" smtClean="0"/>
              <a:t> is oxidized almost quantitatively to </a:t>
            </a:r>
            <a:r>
              <a:rPr lang="en-US" sz="2000" dirty="0" err="1" smtClean="0"/>
              <a:t>sulphate</a:t>
            </a:r>
            <a:r>
              <a:rPr lang="en-US" sz="2000" dirty="0" smtClean="0"/>
              <a:t>:</a:t>
            </a:r>
            <a:r>
              <a:rPr lang="en-IN" sz="2000" dirty="0" smtClean="0"/>
              <a:t/>
            </a:r>
            <a:br>
              <a:rPr lang="en-IN" sz="2000" dirty="0" smtClean="0"/>
            </a:br>
            <a:r>
              <a:rPr lang="en-US" sz="2000" dirty="0" smtClean="0"/>
              <a:t>8MnO</a:t>
            </a:r>
            <a:r>
              <a:rPr lang="en-US" sz="2000" baseline="-25000" dirty="0" smtClean="0"/>
              <a:t>4</a:t>
            </a:r>
            <a:r>
              <a:rPr lang="en-US" sz="2000" baseline="30000" dirty="0" smtClean="0"/>
              <a:t>–</a:t>
            </a:r>
            <a:r>
              <a:rPr lang="en-US" sz="2000" dirty="0" smtClean="0"/>
              <a:t> + 3S</a:t>
            </a:r>
            <a:r>
              <a:rPr lang="en-US" sz="2000" baseline="-25000" dirty="0" smtClean="0"/>
              <a:t>2</a:t>
            </a:r>
            <a:r>
              <a:rPr lang="en-US" sz="2000" dirty="0" smtClean="0"/>
              <a:t>O</a:t>
            </a:r>
            <a:r>
              <a:rPr lang="en-US" sz="2000" baseline="-25000" dirty="0" smtClean="0"/>
              <a:t>3</a:t>
            </a:r>
            <a:r>
              <a:rPr lang="en-US" sz="2000" baseline="30000" dirty="0" smtClean="0"/>
              <a:t>2–</a:t>
            </a:r>
            <a:r>
              <a:rPr lang="en-US" sz="2000" dirty="0" smtClean="0"/>
              <a:t> + H</a:t>
            </a:r>
            <a:r>
              <a:rPr lang="en-US" sz="2000" baseline="-25000" dirty="0" smtClean="0"/>
              <a:t>2</a:t>
            </a:r>
            <a:r>
              <a:rPr lang="en-US" sz="2000" dirty="0" smtClean="0"/>
              <a:t>O  </a:t>
            </a:r>
            <a:r>
              <a:rPr lang="en-US" sz="2000" dirty="0" smtClean="0">
                <a:sym typeface="Symbol"/>
              </a:rPr>
              <a:t></a:t>
            </a:r>
            <a:r>
              <a:rPr lang="en-US" sz="2000" dirty="0" smtClean="0"/>
              <a:t>8MnO</a:t>
            </a:r>
            <a:r>
              <a:rPr lang="en-US" sz="2000" baseline="-25000" dirty="0" smtClean="0"/>
              <a:t>2</a:t>
            </a:r>
            <a:r>
              <a:rPr lang="en-US" sz="2000" dirty="0" smtClean="0"/>
              <a:t> + 6SO</a:t>
            </a:r>
            <a:r>
              <a:rPr lang="en-US" sz="2000" baseline="-25000" dirty="0" smtClean="0"/>
              <a:t>4</a:t>
            </a:r>
            <a:r>
              <a:rPr lang="en-US" sz="2000" baseline="30000" dirty="0" smtClean="0"/>
              <a:t>2–</a:t>
            </a:r>
            <a:r>
              <a:rPr lang="en-US" sz="2000" dirty="0" smtClean="0"/>
              <a:t> + 2OH</a:t>
            </a:r>
            <a:r>
              <a:rPr lang="en-US" sz="2000" baseline="30000" dirty="0" smtClean="0"/>
              <a:t>–</a:t>
            </a:r>
            <a:r>
              <a:rPr lang="en-IN" sz="2000" dirty="0" smtClean="0"/>
              <a:t/>
            </a:r>
            <a:br>
              <a:rPr lang="en-IN" sz="2000" dirty="0" smtClean="0"/>
            </a:br>
            <a:r>
              <a:rPr lang="en-US" sz="2000" dirty="0" smtClean="0"/>
              <a:t>(c) </a:t>
            </a:r>
            <a:r>
              <a:rPr lang="en-US" sz="2000" dirty="0" err="1" smtClean="0"/>
              <a:t>Manganous</a:t>
            </a:r>
            <a:r>
              <a:rPr lang="en-US" sz="2000" dirty="0" smtClean="0"/>
              <a:t> salt is oxidized to MnO</a:t>
            </a:r>
            <a:r>
              <a:rPr lang="en-US" sz="2000" baseline="-25000" dirty="0" smtClean="0"/>
              <a:t>2</a:t>
            </a:r>
            <a:r>
              <a:rPr lang="en-US" sz="2000" dirty="0" smtClean="0"/>
              <a:t>; the presence of zinc </a:t>
            </a:r>
            <a:r>
              <a:rPr lang="en-US" sz="2000" dirty="0" err="1" smtClean="0"/>
              <a:t>sulphate</a:t>
            </a:r>
            <a:r>
              <a:rPr lang="en-IN" sz="2000" dirty="0" smtClean="0"/>
              <a:t/>
            </a:r>
            <a:br>
              <a:rPr lang="en-IN" sz="2000" dirty="0" smtClean="0"/>
            </a:br>
            <a:r>
              <a:rPr lang="en-US" sz="2000" dirty="0" smtClean="0"/>
              <a:t>or zinc oxide catalyses the oxidation:</a:t>
            </a:r>
            <a:r>
              <a:rPr lang="en-IN" sz="2000" dirty="0" smtClean="0"/>
              <a:t/>
            </a:r>
            <a:br>
              <a:rPr lang="en-IN" sz="2000" dirty="0" smtClean="0"/>
            </a:br>
            <a:r>
              <a:rPr lang="en-US" sz="2000" dirty="0" smtClean="0"/>
              <a:t>2MnO</a:t>
            </a:r>
            <a:r>
              <a:rPr lang="en-US" sz="2000" baseline="-25000" dirty="0" smtClean="0"/>
              <a:t>4</a:t>
            </a:r>
            <a:r>
              <a:rPr lang="en-US" sz="2000" baseline="30000" dirty="0" smtClean="0"/>
              <a:t>– </a:t>
            </a:r>
            <a:r>
              <a:rPr lang="en-US" sz="2000" dirty="0" smtClean="0"/>
              <a:t>+ 3Mn</a:t>
            </a:r>
            <a:r>
              <a:rPr lang="en-US" sz="2000" b="1" baseline="30000" dirty="0" smtClean="0"/>
              <a:t>2+ </a:t>
            </a:r>
            <a:r>
              <a:rPr lang="en-US" sz="2000" dirty="0" smtClean="0"/>
              <a:t>+ 2H</a:t>
            </a:r>
            <a:r>
              <a:rPr lang="en-US" sz="2000" baseline="-25000" dirty="0" smtClean="0"/>
              <a:t>2</a:t>
            </a:r>
            <a:r>
              <a:rPr lang="en-US" sz="2000" dirty="0" smtClean="0"/>
              <a:t>O </a:t>
            </a:r>
            <a:r>
              <a:rPr lang="en-US" sz="2000" dirty="0" smtClean="0">
                <a:sym typeface="Symbol"/>
              </a:rPr>
              <a:t></a:t>
            </a:r>
            <a:r>
              <a:rPr lang="en-US" sz="2000" dirty="0" smtClean="0"/>
              <a:t> 5MnO</a:t>
            </a:r>
            <a:r>
              <a:rPr lang="en-US" sz="2000" baseline="-25000" dirty="0" smtClean="0"/>
              <a:t>2</a:t>
            </a:r>
            <a:r>
              <a:rPr lang="en-US" sz="2000" dirty="0" smtClean="0"/>
              <a:t> + 4H</a:t>
            </a:r>
            <a:r>
              <a:rPr lang="en-US" sz="2000" b="1" baseline="30000" dirty="0" smtClean="0"/>
              <a:t>+</a:t>
            </a:r>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 y="-208257"/>
            <a:ext cx="9358346"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Lanthanides Contraction: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steady decrease in atomic radii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lanthanides with increase in atomic number is called lanthanide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contraction.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Consequences:-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Similar in the atomic sizes of the elements of second and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lanthanoid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contraction 2</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nd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&amp;3</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rd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transition series possesses almost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similar atomic radii that is reason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(160Pm)&amp;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Hf</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(159Pm) almost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identical radii</a:t>
            </a:r>
          </a:p>
          <a:p>
            <a:pPr marL="0" marR="0" lvl="0" indent="0" algn="l" defTabSz="914400" rtl="0" eaLnBrk="0" fontAlgn="base" latinLnBrk="0" hangingPunct="0">
              <a:lnSpc>
                <a:spcPct val="100000"/>
              </a:lnSpc>
              <a:spcBef>
                <a:spcPct val="0"/>
              </a:spcBef>
              <a:spcAft>
                <a:spcPct val="0"/>
              </a:spcAft>
              <a:buClrTx/>
              <a:buSzTx/>
              <a:tabLst/>
            </a:pP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2.Variation in basic strength of hydroxides:-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Basic strength follow</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decreasing </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trend due to lanthanide contraction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La(OH)</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more</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basicthan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Lu(OH)</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lanthanides contraction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La(OH)</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3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is more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basic than Lu(OH)</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3</a:t>
            </a:r>
            <a:endPar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latin typeface="Arial" pitchFamily="34" charset="0"/>
                <a:ea typeface="Times New Roman" pitchFamily="18" charset="0"/>
                <a:cs typeface="Arial" pitchFamily="34" charset="0"/>
              </a:rPr>
              <a:t>3.</a:t>
            </a: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Separation of </a:t>
            </a:r>
            <a:r>
              <a:rPr kumimoji="0" lang="en-US" sz="2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lanthanoids</a:t>
            </a: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Separation of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lanthanoids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possible only due to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lanthanoids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contraction.All</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lanthanoids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have quite similar properties and due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this reason they are difficult to separate but due to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lanthanoids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contraction slightly variation in their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properties which helped to separate them by ion exchange method.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214290"/>
            <a:ext cx="8929718"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885827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a:t>
            </a:r>
            <a:endParaRPr lang="en-IN" dirty="0"/>
          </a:p>
        </p:txBody>
      </p:sp>
      <p:pic>
        <p:nvPicPr>
          <p:cNvPr id="4" name="Picture 3" descr="0742"/>
          <p:cNvPicPr>
            <a:picLocks noChangeAspect="1" noChangeArrowheads="1"/>
          </p:cNvPicPr>
          <p:nvPr/>
        </p:nvPicPr>
        <p:blipFill>
          <a:blip r:embed="rId2" cstate="print"/>
          <a:srcRect/>
          <a:stretch>
            <a:fillRect/>
          </a:stretch>
        </p:blipFill>
        <p:spPr bwMode="auto">
          <a:xfrm>
            <a:off x="214282" y="1285859"/>
            <a:ext cx="8786873" cy="555626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solidFill>
                  <a:schemeClr val="accent3">
                    <a:lumMod val="50000"/>
                  </a:schemeClr>
                </a:solidFill>
              </a:rPr>
              <a:t>The d-Block Elements and Their Compounds</a:t>
            </a:r>
            <a:br>
              <a:rPr lang="en-IN" sz="2800" dirty="0" smtClean="0">
                <a:solidFill>
                  <a:schemeClr val="accent3">
                    <a:lumMod val="50000"/>
                  </a:schemeClr>
                </a:solidFill>
              </a:rPr>
            </a:br>
            <a:r>
              <a:rPr lang="en-IN" sz="2800" dirty="0" smtClean="0">
                <a:solidFill>
                  <a:schemeClr val="accent3">
                    <a:lumMod val="50000"/>
                  </a:schemeClr>
                </a:solidFill>
              </a:rPr>
              <a:t>Shape of </a:t>
            </a:r>
            <a:r>
              <a:rPr lang="en-IN" sz="2800" i="1" dirty="0" smtClean="0">
                <a:solidFill>
                  <a:schemeClr val="accent3">
                    <a:lumMod val="50000"/>
                  </a:schemeClr>
                </a:solidFill>
              </a:rPr>
              <a:t>d </a:t>
            </a:r>
            <a:r>
              <a:rPr lang="en-IN" sz="2800" i="1" dirty="0" smtClean="0">
                <a:solidFill>
                  <a:schemeClr val="accent3">
                    <a:lumMod val="50000"/>
                  </a:schemeClr>
                </a:solidFill>
              </a:rPr>
              <a:t>Orbital</a:t>
            </a:r>
            <a:endParaRPr lang="en-IN" sz="2800" dirty="0">
              <a:solidFill>
                <a:schemeClr val="accent3">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642910" y="1500174"/>
            <a:ext cx="7572428" cy="3357586"/>
          </a:xfrm>
          <a:prstGeom prst="rect">
            <a:avLst/>
          </a:prstGeom>
          <a:noFill/>
          <a:ln w="9525">
            <a:noFill/>
            <a:miter lim="800000"/>
            <a:headEnd/>
            <a:tailEnd/>
          </a:ln>
        </p:spPr>
      </p:pic>
      <p:sp>
        <p:nvSpPr>
          <p:cNvPr id="5" name="Rectangle 4"/>
          <p:cNvSpPr/>
          <p:nvPr/>
        </p:nvSpPr>
        <p:spPr>
          <a:xfrm>
            <a:off x="142844" y="5000636"/>
            <a:ext cx="8786874" cy="1569660"/>
          </a:xfrm>
          <a:prstGeom prst="rect">
            <a:avLst/>
          </a:prstGeom>
        </p:spPr>
        <p:txBody>
          <a:bodyPr wrap="square">
            <a:spAutoFit/>
          </a:bodyPr>
          <a:lstStyle/>
          <a:p>
            <a:pPr>
              <a:buBlip>
                <a:blip r:embed="rId3"/>
              </a:buBlip>
            </a:pPr>
            <a:r>
              <a:rPr lang="en-IN" sz="2400" dirty="0">
                <a:solidFill>
                  <a:srgbClr val="FFC000"/>
                </a:solidFill>
              </a:rPr>
              <a:t>The shape of the </a:t>
            </a:r>
            <a:r>
              <a:rPr lang="en-IN" sz="2400" i="1" dirty="0">
                <a:solidFill>
                  <a:srgbClr val="FFC000"/>
                </a:solidFill>
              </a:rPr>
              <a:t>d </a:t>
            </a:r>
            <a:r>
              <a:rPr lang="en-IN" sz="2400" i="1" dirty="0" err="1">
                <a:solidFill>
                  <a:srgbClr val="FFC000"/>
                </a:solidFill>
              </a:rPr>
              <a:t>orbitals</a:t>
            </a:r>
            <a:r>
              <a:rPr lang="en-IN" sz="2400" i="1" dirty="0">
                <a:solidFill>
                  <a:srgbClr val="FFC000"/>
                </a:solidFill>
              </a:rPr>
              <a:t> affect the properties of transition metals</a:t>
            </a:r>
            <a:r>
              <a:rPr lang="en-IN" sz="2400" i="1" dirty="0" smtClean="0">
                <a:solidFill>
                  <a:srgbClr val="FFC000"/>
                </a:solidFill>
              </a:rPr>
              <a:t>.</a:t>
            </a:r>
          </a:p>
          <a:p>
            <a:pPr>
              <a:buBlip>
                <a:blip r:embed="rId3"/>
              </a:buBlip>
            </a:pPr>
            <a:r>
              <a:rPr lang="en-IN" sz="2400" i="1" dirty="0" smtClean="0">
                <a:solidFill>
                  <a:srgbClr val="FFC000"/>
                </a:solidFill>
              </a:rPr>
              <a:t> The </a:t>
            </a:r>
            <a:r>
              <a:rPr lang="en-IN" sz="2400" i="1" dirty="0" err="1" smtClean="0">
                <a:solidFill>
                  <a:srgbClr val="FFC000"/>
                </a:solidFill>
              </a:rPr>
              <a:t>dorbital</a:t>
            </a:r>
            <a:r>
              <a:rPr lang="en-IN" sz="2400" i="1" dirty="0" smtClean="0">
                <a:solidFill>
                  <a:srgbClr val="FFC000"/>
                </a:solidFill>
              </a:rPr>
              <a:t> lobes </a:t>
            </a:r>
            <a:r>
              <a:rPr lang="en-IN" sz="2400" dirty="0" smtClean="0">
                <a:solidFill>
                  <a:srgbClr val="FFC000"/>
                </a:solidFill>
              </a:rPr>
              <a:t>are far apart and so only weakly repel each other.</a:t>
            </a:r>
          </a:p>
          <a:p>
            <a:pPr>
              <a:buBlip>
                <a:blip r:embed="rId3"/>
              </a:buBlip>
            </a:pPr>
            <a:r>
              <a:rPr lang="en-IN" sz="2400" dirty="0" smtClean="0">
                <a:solidFill>
                  <a:srgbClr val="FFC000"/>
                </a:solidFill>
              </a:rPr>
              <a:t>The </a:t>
            </a:r>
            <a:r>
              <a:rPr lang="en-IN" sz="2400" i="1" dirty="0">
                <a:solidFill>
                  <a:srgbClr val="FFC000"/>
                </a:solidFill>
              </a:rPr>
              <a:t>d </a:t>
            </a:r>
            <a:r>
              <a:rPr lang="en-IN" sz="2400" i="1" dirty="0" err="1">
                <a:solidFill>
                  <a:srgbClr val="FFC000"/>
                </a:solidFill>
              </a:rPr>
              <a:t>orbitals</a:t>
            </a:r>
            <a:r>
              <a:rPr lang="en-IN" sz="2400" i="1" dirty="0">
                <a:solidFill>
                  <a:srgbClr val="FFC000"/>
                </a:solidFill>
              </a:rPr>
              <a:t> have low </a:t>
            </a:r>
            <a:r>
              <a:rPr lang="en-IN" sz="2400" i="1" dirty="0" smtClean="0">
                <a:solidFill>
                  <a:srgbClr val="FFC000"/>
                </a:solidFill>
              </a:rPr>
              <a:t>electron </a:t>
            </a:r>
            <a:r>
              <a:rPr lang="en-IN" sz="2400" dirty="0" smtClean="0">
                <a:solidFill>
                  <a:srgbClr val="FFC000"/>
                </a:solidFill>
              </a:rPr>
              <a:t>density </a:t>
            </a:r>
            <a:r>
              <a:rPr lang="en-IN" sz="2400" dirty="0">
                <a:solidFill>
                  <a:srgbClr val="FFC000"/>
                </a:solidFill>
              </a:rPr>
              <a:t>near the nucleus therefore are not very effective at shielding.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l"/>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IMPORTANT QUESTION</a:t>
            </a:r>
            <a:r>
              <a:rPr lang="en-IN" sz="2800" dirty="0" smtClean="0"/>
              <a:t/>
            </a:r>
            <a:br>
              <a:rPr lang="en-IN" sz="2800" dirty="0" smtClean="0"/>
            </a:br>
            <a:r>
              <a:rPr lang="en-US" sz="2800" dirty="0" smtClean="0"/>
              <a:t>Q 1.  Why is the third ionization energy of manganese (atomic no. 25) unexpectedly high?</a:t>
            </a:r>
            <a:r>
              <a:rPr lang="en-IN" sz="2800" dirty="0" smtClean="0"/>
              <a:t/>
            </a:r>
            <a:br>
              <a:rPr lang="en-IN" sz="2800" dirty="0" smtClean="0"/>
            </a:br>
            <a:r>
              <a:rPr lang="en-US" sz="2800" dirty="0" smtClean="0"/>
              <a:t>Ans.  </a:t>
            </a:r>
            <a:r>
              <a:rPr lang="en-US" sz="2800" baseline="-25000" dirty="0" smtClean="0"/>
              <a:t>25</a:t>
            </a:r>
            <a:r>
              <a:rPr lang="en-US" sz="2800" dirty="0" smtClean="0"/>
              <a:t>Mn(</a:t>
            </a:r>
            <a:r>
              <a:rPr lang="en-US" sz="2800" dirty="0" err="1" smtClean="0"/>
              <a:t>Ar</a:t>
            </a:r>
            <a:r>
              <a:rPr lang="en-US" sz="2800" dirty="0" smtClean="0"/>
              <a:t>)3d</a:t>
            </a:r>
            <a:r>
              <a:rPr lang="en-US" sz="2800" baseline="30000" dirty="0" smtClean="0"/>
              <a:t>5</a:t>
            </a:r>
            <a:r>
              <a:rPr lang="en-US" sz="2800" dirty="0" smtClean="0"/>
              <a:t> 4s</a:t>
            </a:r>
            <a:r>
              <a:rPr lang="en-US" sz="2800" baseline="30000" dirty="0" smtClean="0"/>
              <a:t>2</a:t>
            </a:r>
            <a:r>
              <a:rPr lang="en-US" sz="2800" dirty="0" smtClean="0"/>
              <a:t> and Mn</a:t>
            </a:r>
            <a:r>
              <a:rPr lang="en-US" sz="2800" baseline="30000" dirty="0" smtClean="0"/>
              <a:t>2+</a:t>
            </a:r>
            <a:r>
              <a:rPr lang="en-US" sz="2800" dirty="0" smtClean="0"/>
              <a:t> is (</a:t>
            </a:r>
            <a:r>
              <a:rPr lang="en-US" sz="2800" dirty="0" err="1" smtClean="0"/>
              <a:t>Ar</a:t>
            </a:r>
            <a:r>
              <a:rPr lang="en-US" sz="2800" dirty="0" smtClean="0"/>
              <a:t>)3d</a:t>
            </a:r>
            <a:r>
              <a:rPr lang="en-US" sz="2800" baseline="30000" dirty="0" smtClean="0"/>
              <a:t>5</a:t>
            </a:r>
            <a:r>
              <a:rPr lang="en-US" sz="2800" dirty="0" smtClean="0"/>
              <a:t>.After loosing 2 electrons it has half filled d-</a:t>
            </a:r>
            <a:r>
              <a:rPr lang="en-US" sz="2800" dirty="0" err="1" smtClean="0"/>
              <a:t>orbitals</a:t>
            </a:r>
            <a:r>
              <a:rPr lang="en-US" sz="2800" dirty="0" smtClean="0"/>
              <a:t>, which</a:t>
            </a:r>
            <a:r>
              <a:rPr lang="en-IN" sz="2800" dirty="0" smtClean="0"/>
              <a:t/>
            </a:r>
            <a:br>
              <a:rPr lang="en-IN" sz="2800" dirty="0" smtClean="0"/>
            </a:br>
            <a:r>
              <a:rPr lang="en-US" sz="2800" dirty="0" smtClean="0"/>
              <a:t>is more stable that is why Mn</a:t>
            </a:r>
            <a:r>
              <a:rPr lang="en-US" sz="2800" baseline="30000" dirty="0" smtClean="0"/>
              <a:t>2+</a:t>
            </a:r>
            <a:r>
              <a:rPr lang="en-US" sz="2800" dirty="0" smtClean="0"/>
              <a:t> has exceptionally high third ionization energy.</a:t>
            </a:r>
            <a:r>
              <a:rPr lang="en-IN" sz="2800" dirty="0" smtClean="0"/>
              <a:t/>
            </a:r>
            <a:br>
              <a:rPr lang="en-IN" sz="2800" dirty="0" smtClean="0"/>
            </a:br>
            <a:r>
              <a:rPr lang="en-US" sz="2800" dirty="0" smtClean="0"/>
              <a:t>Q 2. Which is more basic, La (OH)</a:t>
            </a:r>
            <a:r>
              <a:rPr lang="en-US" sz="2800" baseline="-25000" dirty="0" smtClean="0"/>
              <a:t> 3</a:t>
            </a:r>
            <a:r>
              <a:rPr lang="en-US" sz="2800" dirty="0" smtClean="0"/>
              <a:t> or Lu (OH)</a:t>
            </a:r>
            <a:r>
              <a:rPr lang="en-US" sz="2800" baseline="-25000" dirty="0" smtClean="0"/>
              <a:t> 3</a:t>
            </a:r>
            <a:r>
              <a:rPr lang="en-US" sz="2800" dirty="0" smtClean="0"/>
              <a:t>? Why?</a:t>
            </a:r>
            <a:r>
              <a:rPr lang="en-IN" sz="2800" dirty="0" smtClean="0"/>
              <a:t/>
            </a:r>
            <a:br>
              <a:rPr lang="en-IN" sz="2800" dirty="0" smtClean="0"/>
            </a:br>
            <a:r>
              <a:rPr lang="en-US" sz="2800" dirty="0" smtClean="0"/>
              <a:t>Ans. La (OH)</a:t>
            </a:r>
            <a:r>
              <a:rPr lang="en-US" sz="2800" baseline="-25000" dirty="0" smtClean="0"/>
              <a:t> 3</a:t>
            </a:r>
            <a:r>
              <a:rPr lang="en-US" sz="2800" dirty="0" smtClean="0"/>
              <a:t> is more basic because La is larger size than Lu, therefore more electropositive.</a:t>
            </a:r>
            <a:r>
              <a:rPr lang="en-IN" sz="2800" dirty="0" smtClean="0"/>
              <a:t/>
            </a:r>
            <a:br>
              <a:rPr lang="en-IN" sz="2800" dirty="0" smtClean="0"/>
            </a:br>
            <a:r>
              <a:rPr lang="en-US" sz="2800" dirty="0" smtClean="0"/>
              <a:t>Q3. Why is Ce</a:t>
            </a:r>
            <a:r>
              <a:rPr lang="en-US" sz="2800" baseline="30000" dirty="0" smtClean="0"/>
              <a:t>4+</a:t>
            </a:r>
            <a:r>
              <a:rPr lang="en-US" sz="2800" dirty="0" smtClean="0"/>
              <a:t> in aqueous solution a good oxidizing agent?</a:t>
            </a:r>
            <a:r>
              <a:rPr lang="en-IN" sz="2800" dirty="0" smtClean="0"/>
              <a:t/>
            </a:r>
            <a:br>
              <a:rPr lang="en-IN" sz="2800" dirty="0" smtClean="0"/>
            </a:br>
            <a:r>
              <a:rPr lang="en-US" sz="2800" dirty="0" smtClean="0"/>
              <a:t>Ans. Ce</a:t>
            </a:r>
            <a:r>
              <a:rPr lang="en-US" sz="2800" baseline="30000" dirty="0" smtClean="0"/>
              <a:t>4+</a:t>
            </a:r>
            <a:r>
              <a:rPr lang="en-US" sz="2800" dirty="0" smtClean="0"/>
              <a:t> gains electron to form Ce</a:t>
            </a:r>
            <a:r>
              <a:rPr lang="en-US" sz="2800" baseline="30000" dirty="0" smtClean="0"/>
              <a:t>3+</a:t>
            </a:r>
            <a:r>
              <a:rPr lang="en-US" sz="2800" dirty="0" smtClean="0"/>
              <a:t> ion, it is good oxidizing agent.</a:t>
            </a:r>
            <a:r>
              <a:rPr lang="en-IN" sz="2800" dirty="0" smtClean="0"/>
              <a:t/>
            </a:r>
            <a:br>
              <a:rPr lang="en-IN" sz="2800" dirty="0" smtClean="0"/>
            </a:br>
            <a:endParaRPr lang="en-IN"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Q4.  What is basic difference between the electronic configuration of lanthanides and those actinides?</a:t>
            </a:r>
            <a:r>
              <a:rPr lang="en-IN" sz="3100" dirty="0" smtClean="0"/>
              <a:t/>
            </a:r>
            <a:br>
              <a:rPr lang="en-IN" sz="3100" dirty="0" smtClean="0"/>
            </a:br>
            <a:r>
              <a:rPr lang="en-US" sz="3100" dirty="0" smtClean="0"/>
              <a:t>Ans.  In lanthanides </a:t>
            </a:r>
            <a:r>
              <a:rPr lang="en-US" sz="3100" dirty="0" err="1" smtClean="0"/>
              <a:t>df</a:t>
            </a:r>
            <a:r>
              <a:rPr lang="en-US" sz="3100" dirty="0" smtClean="0"/>
              <a:t> orbital is progressively filled where in actinides, 5f orbital progressively filled.</a:t>
            </a:r>
            <a:r>
              <a:rPr lang="en-IN" sz="3100" dirty="0" smtClean="0"/>
              <a:t/>
            </a:r>
            <a:br>
              <a:rPr lang="en-IN" sz="3100" dirty="0" smtClean="0"/>
            </a:br>
            <a:r>
              <a:rPr lang="en-US" sz="3100" dirty="0" smtClean="0"/>
              <a:t>Q5.  What is effect of pH on K</a:t>
            </a:r>
            <a:r>
              <a:rPr lang="en-US" sz="3100" baseline="-25000" dirty="0" smtClean="0"/>
              <a:t>2</a:t>
            </a:r>
            <a:r>
              <a:rPr lang="en-US" sz="3100" dirty="0" smtClean="0"/>
              <a:t>Cr</a:t>
            </a:r>
            <a:r>
              <a:rPr lang="en-US" sz="3100" baseline="-25000" dirty="0" smtClean="0"/>
              <a:t>2</a:t>
            </a:r>
            <a:r>
              <a:rPr lang="en-US" sz="3100" dirty="0" smtClean="0"/>
              <a:t>O</a:t>
            </a:r>
            <a:r>
              <a:rPr lang="en-US" sz="3100" baseline="-25000" dirty="0" smtClean="0"/>
              <a:t>7</a:t>
            </a:r>
            <a:r>
              <a:rPr lang="en-US" sz="3100" dirty="0" smtClean="0"/>
              <a:t>?</a:t>
            </a:r>
            <a:r>
              <a:rPr lang="en-IN" sz="3100" dirty="0" smtClean="0"/>
              <a:t/>
            </a:r>
            <a:br>
              <a:rPr lang="en-IN" sz="3100" dirty="0" smtClean="0"/>
            </a:br>
            <a:r>
              <a:rPr lang="en-US" sz="3100" dirty="0" smtClean="0"/>
              <a:t>Ans.  It changes to K</a:t>
            </a:r>
            <a:r>
              <a:rPr lang="en-US" sz="3100" baseline="-25000" dirty="0" smtClean="0"/>
              <a:t>2</a:t>
            </a:r>
            <a:r>
              <a:rPr lang="en-US" sz="3100" dirty="0" smtClean="0"/>
              <a:t>CrO</a:t>
            </a:r>
            <a:r>
              <a:rPr lang="en-US" sz="3100" baseline="-25000" dirty="0" smtClean="0"/>
              <a:t>4</a:t>
            </a:r>
            <a:r>
              <a:rPr lang="en-US" sz="3100" dirty="0" smtClean="0"/>
              <a:t> which is yellow in </a:t>
            </a:r>
            <a:r>
              <a:rPr lang="en-US" sz="3100" dirty="0" err="1" smtClean="0"/>
              <a:t>colour</a:t>
            </a:r>
            <a:r>
              <a:rPr lang="en-US" sz="3100" dirty="0" smtClean="0"/>
              <a:t>.</a:t>
            </a:r>
            <a:r>
              <a:rPr lang="en-IN" sz="3100" dirty="0" smtClean="0"/>
              <a:t/>
            </a:r>
            <a:br>
              <a:rPr lang="en-IN" sz="3100" dirty="0" smtClean="0"/>
            </a:br>
            <a:r>
              <a:rPr lang="en-US" sz="3100" dirty="0" smtClean="0"/>
              <a:t>         Cr­</a:t>
            </a:r>
            <a:r>
              <a:rPr lang="en-US" sz="3100" baseline="-25000" dirty="0" smtClean="0"/>
              <a:t>2</a:t>
            </a:r>
            <a:r>
              <a:rPr lang="en-US" sz="3100" dirty="0" smtClean="0"/>
              <a:t>O</a:t>
            </a:r>
            <a:r>
              <a:rPr lang="en-US" sz="3100" baseline="-25000" dirty="0" smtClean="0"/>
              <a:t>7</a:t>
            </a:r>
            <a:r>
              <a:rPr lang="en-US" sz="3100" baseline="30000" dirty="0" smtClean="0"/>
              <a:t>2-</a:t>
            </a:r>
            <a:r>
              <a:rPr lang="en-US" sz="3100" dirty="0" smtClean="0"/>
              <a:t> + 2OH</a:t>
            </a:r>
            <a:r>
              <a:rPr lang="en-US" sz="3100" baseline="30000" dirty="0" smtClean="0"/>
              <a:t>-</a:t>
            </a:r>
            <a:r>
              <a:rPr lang="en-US" sz="3100" dirty="0" smtClean="0"/>
              <a:t> </a:t>
            </a:r>
            <a:r>
              <a:rPr lang="en-US" sz="3100" dirty="0" smtClean="0">
                <a:sym typeface="Wingdings"/>
              </a:rPr>
              <a:t></a:t>
            </a:r>
            <a:r>
              <a:rPr lang="en-US" sz="3100" dirty="0" smtClean="0"/>
              <a:t> 2CrO</a:t>
            </a:r>
            <a:r>
              <a:rPr lang="en-US" sz="3100" baseline="-25000" dirty="0" smtClean="0"/>
              <a:t>4</a:t>
            </a:r>
            <a:r>
              <a:rPr lang="en-US" sz="3100" baseline="30000" dirty="0" smtClean="0"/>
              <a:t>2-</a:t>
            </a:r>
            <a:r>
              <a:rPr lang="en-US" sz="3100" dirty="0" smtClean="0"/>
              <a:t> + H</a:t>
            </a:r>
            <a:r>
              <a:rPr lang="en-US" sz="3100" baseline="-25000" dirty="0" smtClean="0"/>
              <a:t>2</a:t>
            </a:r>
            <a:r>
              <a:rPr lang="en-US" sz="3100" dirty="0" smtClean="0"/>
              <a:t>O</a:t>
            </a:r>
            <a:r>
              <a:rPr lang="en-IN" sz="3100" dirty="0" smtClean="0"/>
              <a:t/>
            </a:r>
            <a:br>
              <a:rPr lang="en-IN" sz="3100" dirty="0" smtClean="0"/>
            </a:br>
            <a:r>
              <a:rPr lang="en-US" sz="3100" dirty="0" smtClean="0"/>
              <a:t>        Orange                    yellow</a:t>
            </a:r>
            <a:endParaRPr lang="en-IN" dirty="0"/>
          </a:p>
        </p:txBody>
      </p:sp>
      <p:sp>
        <p:nvSpPr>
          <p:cNvPr id="43009" name="Rectangle 1"/>
          <p:cNvSpPr>
            <a:spLocks noChangeArrowheads="1"/>
          </p:cNvSpPr>
          <p:nvPr/>
        </p:nvSpPr>
        <p:spPr bwMode="auto">
          <a:xfrm>
            <a:off x="0" y="3603783"/>
            <a:ext cx="957259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Q6. Why Zn</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salts are white while Cu</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salts are blue?</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Ans.  Zn</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3d</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10</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has completely filled d-orbital while Cu</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(3d</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9</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has incompletely filled d-orbital.</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Q8. </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K</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PtCl</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6</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is a well known compound whereas corresponding Ni compound is not known. State a reason for it.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effectLst/>
                <a:latin typeface="Arial" pitchFamily="34" charset="0"/>
                <a:ea typeface="Times New Roman" pitchFamily="18" charset="0"/>
                <a:cs typeface="Arial" pitchFamily="34" charset="0"/>
              </a:rPr>
              <a:t>Ans.This</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is because Pt</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4+</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is more stable than Ni</a:t>
            </a:r>
            <a:r>
              <a:rPr kumimoji="0" lang="en-US" sz="2800" b="0" i="0" u="none" strike="noStrike" cap="none" normalizeH="0" baseline="30000" dirty="0" smtClean="0">
                <a:ln>
                  <a:noFill/>
                </a:ln>
                <a:effectLst/>
                <a:latin typeface="Arial" pitchFamily="34" charset="0"/>
                <a:ea typeface="Times New Roman" pitchFamily="18" charset="0"/>
                <a:cs typeface="Arial" pitchFamily="34" charset="0"/>
              </a:rPr>
              <a:t>4+</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as the sum of four ionization enthalpies of Pt is less than that of Ni.</a:t>
            </a:r>
            <a:endParaRPr kumimoji="0" lang="en-US" sz="2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Q9. A substance is found to have a magnetic moment of 3.9 BM. How many unpaired electrons does it contain?</a:t>
            </a:r>
            <a:r>
              <a:rPr lang="en-IN" sz="2000" dirty="0" smtClean="0"/>
              <a:t/>
            </a:r>
            <a:br>
              <a:rPr lang="en-IN" sz="2000" dirty="0" smtClean="0"/>
            </a:br>
            <a:r>
              <a:rPr lang="en-US" sz="2000" dirty="0" smtClean="0"/>
              <a:t>Ans. Magnetic moment, µ=√n (n+2) BM, n=3.</a:t>
            </a:r>
            <a:r>
              <a:rPr lang="en-IN" sz="2000" dirty="0" smtClean="0"/>
              <a:t/>
            </a:r>
            <a:br>
              <a:rPr lang="en-IN" sz="2000" dirty="0" smtClean="0"/>
            </a:br>
            <a:r>
              <a:rPr lang="en-US" sz="2000" dirty="0" smtClean="0"/>
              <a:t>Q10. Why do transition elements show variable oxidation state?</a:t>
            </a:r>
            <a:r>
              <a:rPr lang="en-IN" sz="2000" dirty="0" smtClean="0"/>
              <a:t/>
            </a:r>
            <a:br>
              <a:rPr lang="en-IN" sz="2000" dirty="0" smtClean="0"/>
            </a:br>
            <a:r>
              <a:rPr lang="en-US" sz="2000" dirty="0" smtClean="0"/>
              <a:t>Ans. In transition elements, the energies of (n-1)d </a:t>
            </a:r>
            <a:r>
              <a:rPr lang="en-US" sz="2000" dirty="0" err="1" smtClean="0"/>
              <a:t>orbitals</a:t>
            </a:r>
            <a:r>
              <a:rPr lang="en-US" sz="2000" dirty="0" smtClean="0"/>
              <a:t> &amp; ns </a:t>
            </a:r>
            <a:r>
              <a:rPr lang="en-US" sz="2000" dirty="0" err="1" smtClean="0"/>
              <a:t>orbitals</a:t>
            </a:r>
            <a:r>
              <a:rPr lang="en-US" sz="2000" dirty="0" smtClean="0"/>
              <a:t> are very closed. Hence,</a:t>
            </a:r>
            <a:r>
              <a:rPr lang="en-IN" sz="2000" dirty="0" smtClean="0"/>
              <a:t/>
            </a:r>
            <a:br>
              <a:rPr lang="en-IN" sz="2000" dirty="0" smtClean="0"/>
            </a:br>
            <a:r>
              <a:rPr lang="en-US" sz="2000" dirty="0" smtClean="0"/>
              <a:t>Electrons from both can participate in bonding.</a:t>
            </a:r>
            <a:r>
              <a:rPr lang="en-IN" sz="2000" dirty="0" smtClean="0"/>
              <a:t/>
            </a:r>
            <a:br>
              <a:rPr lang="en-IN" sz="2000" dirty="0" smtClean="0"/>
            </a:br>
            <a:r>
              <a:rPr lang="en-US" sz="2000" dirty="0" smtClean="0"/>
              <a:t>Q11. Why </a:t>
            </a:r>
            <a:r>
              <a:rPr lang="en-US" sz="2000" dirty="0" err="1" smtClean="0"/>
              <a:t>Zn,Cd</a:t>
            </a:r>
            <a:r>
              <a:rPr lang="en-US" sz="2000" dirty="0" smtClean="0"/>
              <a:t> &amp; Hg are soft and have low melting point?</a:t>
            </a:r>
            <a:r>
              <a:rPr lang="en-IN" sz="2000" dirty="0" smtClean="0"/>
              <a:t/>
            </a:r>
            <a:br>
              <a:rPr lang="en-IN" sz="2000" dirty="0" smtClean="0"/>
            </a:br>
            <a:r>
              <a:rPr lang="en-US" sz="2000" dirty="0" smtClean="0"/>
              <a:t>Ans. In Zn, </a:t>
            </a:r>
            <a:r>
              <a:rPr lang="en-US" sz="2000" dirty="0" err="1" smtClean="0"/>
              <a:t>Cd</a:t>
            </a:r>
            <a:r>
              <a:rPr lang="en-US" sz="2000" dirty="0" smtClean="0"/>
              <a:t> &amp; Hg all the electrons in d –</a:t>
            </a:r>
            <a:r>
              <a:rPr lang="en-US" sz="2000" dirty="0" err="1" smtClean="0"/>
              <a:t>subshell</a:t>
            </a:r>
            <a:r>
              <a:rPr lang="en-US" sz="2000" dirty="0" smtClean="0"/>
              <a:t> are </a:t>
            </a:r>
            <a:r>
              <a:rPr lang="en-US" sz="2000" dirty="0" err="1" smtClean="0"/>
              <a:t>paired,hence</a:t>
            </a:r>
            <a:r>
              <a:rPr lang="en-US" sz="2000" dirty="0" smtClean="0"/>
              <a:t> the metallic bonds present in them  are weak .That is why they have low melting and boiling point .</a:t>
            </a:r>
            <a:r>
              <a:rPr lang="en-IN" sz="2000" dirty="0" smtClean="0"/>
              <a:t/>
            </a:r>
            <a:br>
              <a:rPr lang="en-IN" sz="2000" dirty="0" smtClean="0"/>
            </a:br>
            <a:r>
              <a:rPr lang="en-US" sz="2000" dirty="0" smtClean="0"/>
              <a:t>12. Co (II) is stable in aqueous solution but in presence of strong </a:t>
            </a:r>
            <a:r>
              <a:rPr lang="en-US" sz="2000" dirty="0" err="1" smtClean="0"/>
              <a:t>ligands</a:t>
            </a:r>
            <a:r>
              <a:rPr lang="en-US" sz="2000" dirty="0" smtClean="0"/>
              <a:t> &amp; in air gets oxidized to Co</a:t>
            </a:r>
            <a:r>
              <a:rPr lang="en-US" sz="2000" baseline="30000" dirty="0" smtClean="0"/>
              <a:t>3+</a:t>
            </a:r>
            <a:r>
              <a:rPr lang="en-US" sz="2000" dirty="0" smtClean="0"/>
              <a:t>, why?</a:t>
            </a:r>
            <a:r>
              <a:rPr lang="en-IN" sz="2000" dirty="0" smtClean="0"/>
              <a:t/>
            </a:r>
            <a:br>
              <a:rPr lang="en-IN" sz="2000" dirty="0" smtClean="0"/>
            </a:br>
            <a:r>
              <a:rPr lang="en-US" sz="2000" dirty="0" err="1" smtClean="0"/>
              <a:t>Ans.Stronger</a:t>
            </a:r>
            <a:r>
              <a:rPr lang="en-US" sz="2000" dirty="0" smtClean="0"/>
              <a:t> </a:t>
            </a:r>
            <a:r>
              <a:rPr lang="en-US" sz="2000" dirty="0" err="1" smtClean="0"/>
              <a:t>ligands</a:t>
            </a:r>
            <a:r>
              <a:rPr lang="en-US" sz="2000" dirty="0" smtClean="0"/>
              <a:t> &amp; air oxidize Co</a:t>
            </a:r>
            <a:r>
              <a:rPr lang="en-US" sz="2000" baseline="30000" dirty="0" smtClean="0"/>
              <a:t>2+</a:t>
            </a:r>
            <a:r>
              <a:rPr lang="en-US" sz="2000" dirty="0" smtClean="0"/>
              <a:t> to Co</a:t>
            </a:r>
            <a:r>
              <a:rPr lang="en-US" sz="2000" baseline="30000" dirty="0" smtClean="0"/>
              <a:t>3+ </a:t>
            </a:r>
            <a:r>
              <a:rPr lang="en-US" sz="2000" dirty="0" smtClean="0"/>
              <a:t>by providing energy released due to force of attraction between them &amp; metal ions.</a:t>
            </a:r>
            <a:r>
              <a:rPr lang="en-IN" sz="2000" dirty="0" smtClean="0"/>
              <a:t/>
            </a:r>
            <a:br>
              <a:rPr lang="en-IN" sz="2000" dirty="0" smtClean="0"/>
            </a:br>
            <a:r>
              <a:rPr lang="en-US" sz="2000" dirty="0" smtClean="0"/>
              <a:t>13. Why Ce</a:t>
            </a:r>
            <a:r>
              <a:rPr lang="en-US" sz="2000" baseline="30000" dirty="0" smtClean="0"/>
              <a:t>3+</a:t>
            </a:r>
            <a:r>
              <a:rPr lang="en-US" sz="2000" dirty="0" smtClean="0"/>
              <a:t> can be easily oxidized to Ce</a:t>
            </a:r>
            <a:r>
              <a:rPr lang="en-US" sz="2000" baseline="30000" dirty="0" smtClean="0"/>
              <a:t>4+</a:t>
            </a:r>
            <a:r>
              <a:rPr lang="en-US" sz="2000" dirty="0" smtClean="0"/>
              <a:t>?</a:t>
            </a:r>
            <a:r>
              <a:rPr lang="en-IN" sz="2000" dirty="0" smtClean="0"/>
              <a:t/>
            </a:r>
            <a:br>
              <a:rPr lang="en-IN" sz="2000" dirty="0" smtClean="0"/>
            </a:br>
            <a:r>
              <a:rPr lang="en-US" sz="2000" dirty="0" err="1" smtClean="0"/>
              <a:t>Ans.It</a:t>
            </a:r>
            <a:r>
              <a:rPr lang="en-US" sz="2000" dirty="0" smtClean="0"/>
              <a:t> is Ce</a:t>
            </a:r>
            <a:r>
              <a:rPr lang="en-US" sz="2000" baseline="30000" dirty="0" smtClean="0"/>
              <a:t>4+ </a:t>
            </a:r>
            <a:r>
              <a:rPr lang="en-US" sz="2000" dirty="0" smtClean="0"/>
              <a:t>because has stable electronic configuration.</a:t>
            </a:r>
            <a:r>
              <a:rPr lang="en-IN" sz="2000" dirty="0" smtClean="0"/>
              <a:t/>
            </a:r>
            <a:br>
              <a:rPr lang="en-IN" sz="2000" dirty="0" smtClean="0"/>
            </a:br>
            <a:r>
              <a:rPr lang="en-US" sz="2000" dirty="0" smtClean="0"/>
              <a:t>14. Represent by ionic equations, the oxidizing action of MnO</a:t>
            </a:r>
            <a:r>
              <a:rPr lang="en-US" sz="2000" baseline="-25000" dirty="0" smtClean="0"/>
              <a:t>4</a:t>
            </a:r>
            <a:r>
              <a:rPr lang="en-US" sz="2000" baseline="30000" dirty="0" smtClean="0"/>
              <a:t>-</a:t>
            </a:r>
            <a:r>
              <a:rPr lang="en-US" sz="2000" dirty="0" smtClean="0"/>
              <a:t> in acidic medium.</a:t>
            </a:r>
            <a:r>
              <a:rPr lang="en-IN" sz="2000" dirty="0" smtClean="0"/>
              <a:t/>
            </a:r>
            <a:br>
              <a:rPr lang="en-IN" sz="2000" dirty="0" smtClean="0"/>
            </a:br>
            <a:r>
              <a:rPr lang="en-US" sz="2000" dirty="0" smtClean="0"/>
              <a:t>Ans.5e</a:t>
            </a:r>
            <a:r>
              <a:rPr lang="en-US" sz="2000" baseline="30000" dirty="0" smtClean="0"/>
              <a:t>-</a:t>
            </a:r>
            <a:r>
              <a:rPr lang="en-US" sz="2000" dirty="0" smtClean="0"/>
              <a:t> + 8H</a:t>
            </a:r>
            <a:r>
              <a:rPr lang="en-US" sz="2000" baseline="30000" dirty="0" smtClean="0"/>
              <a:t>+</a:t>
            </a:r>
            <a:r>
              <a:rPr lang="en-US" sz="2000" dirty="0" smtClean="0"/>
              <a:t> + MnO</a:t>
            </a:r>
            <a:r>
              <a:rPr lang="en-US" sz="2000" baseline="-25000" dirty="0" smtClean="0"/>
              <a:t>4</a:t>
            </a:r>
            <a:r>
              <a:rPr lang="en-US" sz="2000" baseline="30000" dirty="0" smtClean="0"/>
              <a:t>-</a:t>
            </a:r>
            <a:r>
              <a:rPr lang="en-US" sz="2000" dirty="0" smtClean="0"/>
              <a:t> </a:t>
            </a:r>
            <a:r>
              <a:rPr lang="en-US" sz="2000" dirty="0" smtClean="0">
                <a:sym typeface="Symbol"/>
              </a:rPr>
              <a:t></a:t>
            </a:r>
            <a:r>
              <a:rPr lang="en-US" sz="2000" dirty="0" smtClean="0"/>
              <a:t>  Mn</a:t>
            </a:r>
            <a:r>
              <a:rPr lang="en-US" sz="2000" baseline="30000" dirty="0" smtClean="0"/>
              <a:t>2+</a:t>
            </a:r>
            <a:r>
              <a:rPr lang="en-US" sz="2000" dirty="0" smtClean="0"/>
              <a:t> + 4H</a:t>
            </a:r>
            <a:r>
              <a:rPr lang="en-US" sz="2000" baseline="-25000" dirty="0" smtClean="0"/>
              <a:t>2</a:t>
            </a:r>
            <a:r>
              <a:rPr lang="en-US" sz="2000" dirty="0" smtClean="0"/>
              <a:t>O in acidic medium.</a:t>
            </a:r>
            <a:r>
              <a:rPr lang="en-IN" sz="2000" dirty="0" smtClean="0"/>
              <a:t/>
            </a:r>
            <a:br>
              <a:rPr lang="en-IN" sz="2000" dirty="0" smtClean="0"/>
            </a:br>
            <a:r>
              <a:rPr lang="en-US" sz="2000" dirty="0" smtClean="0"/>
              <a:t>15. The second &amp; third transition series (4d &amp; 5d) have similar ionic size, why?</a:t>
            </a:r>
            <a:r>
              <a:rPr lang="en-IN" sz="2000" dirty="0" smtClean="0"/>
              <a:t/>
            </a:r>
            <a:br>
              <a:rPr lang="en-IN" sz="2000" dirty="0" smtClean="0"/>
            </a:br>
            <a:r>
              <a:rPr lang="en-US" sz="2000" dirty="0" err="1" smtClean="0"/>
              <a:t>Ans.It</a:t>
            </a:r>
            <a:r>
              <a:rPr lang="en-US" sz="2000" dirty="0" smtClean="0"/>
              <a:t> is due to </a:t>
            </a:r>
            <a:r>
              <a:rPr lang="en-US" sz="2000" dirty="0" err="1" smtClean="0"/>
              <a:t>lanthanoids</a:t>
            </a:r>
            <a:r>
              <a:rPr lang="en-US" sz="2000" dirty="0" smtClean="0"/>
              <a:t> contraction.</a:t>
            </a:r>
            <a:r>
              <a:rPr lang="en-IN" sz="2000" dirty="0" smtClean="0"/>
              <a:t/>
            </a:r>
            <a:br>
              <a:rPr lang="en-IN" sz="2000" dirty="0" smtClean="0"/>
            </a:br>
            <a:endParaRPr lang="en-IN"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16. What happens when acidified KMnO</a:t>
            </a:r>
            <a:r>
              <a:rPr lang="en-US" sz="2000" baseline="-25000" dirty="0" smtClean="0"/>
              <a:t>4 </a:t>
            </a:r>
            <a:r>
              <a:rPr lang="en-US" sz="2000" dirty="0" smtClean="0"/>
              <a:t>is added to ferrous </a:t>
            </a:r>
            <a:r>
              <a:rPr lang="en-US" sz="2000" dirty="0" err="1" smtClean="0"/>
              <a:t>sulphate</a:t>
            </a:r>
            <a:r>
              <a:rPr lang="en-US" sz="2000" dirty="0" smtClean="0"/>
              <a:t> solution?</a:t>
            </a:r>
            <a:r>
              <a:rPr lang="en-IN" sz="2000" dirty="0" smtClean="0"/>
              <a:t/>
            </a:r>
            <a:br>
              <a:rPr lang="en-IN" sz="2000" dirty="0" smtClean="0"/>
            </a:br>
            <a:r>
              <a:rPr lang="en-US" sz="2000" dirty="0" smtClean="0"/>
              <a:t>Ans.MnO</a:t>
            </a:r>
            <a:r>
              <a:rPr lang="en-US" sz="2000" baseline="-25000" dirty="0" smtClean="0"/>
              <a:t>4</a:t>
            </a:r>
            <a:r>
              <a:rPr lang="en-US" sz="2000" baseline="30000" dirty="0" smtClean="0"/>
              <a:t>-</a:t>
            </a:r>
            <a:r>
              <a:rPr lang="en-US" sz="2000" dirty="0" smtClean="0"/>
              <a:t> + 5Fe</a:t>
            </a:r>
            <a:r>
              <a:rPr lang="en-US" sz="2000" baseline="30000" dirty="0" smtClean="0"/>
              <a:t>2+</a:t>
            </a:r>
            <a:r>
              <a:rPr lang="en-US" sz="2000" dirty="0" smtClean="0"/>
              <a:t> + 8H</a:t>
            </a:r>
            <a:r>
              <a:rPr lang="en-US" sz="2000" baseline="30000" dirty="0" smtClean="0"/>
              <a:t>+</a:t>
            </a:r>
            <a:r>
              <a:rPr lang="en-US" sz="2000" dirty="0" smtClean="0"/>
              <a:t> </a:t>
            </a:r>
            <a:r>
              <a:rPr lang="en-US" sz="2000" dirty="0" smtClean="0">
                <a:sym typeface="Symbol"/>
              </a:rPr>
              <a:t></a:t>
            </a:r>
            <a:r>
              <a:rPr lang="en-US" sz="2000" dirty="0" smtClean="0"/>
              <a:t>    Mn</a:t>
            </a:r>
            <a:r>
              <a:rPr lang="en-US" sz="2000" baseline="30000" dirty="0" smtClean="0"/>
              <a:t>2+</a:t>
            </a:r>
            <a:r>
              <a:rPr lang="en-US" sz="2000" dirty="0" smtClean="0"/>
              <a:t> + 5Fe</a:t>
            </a:r>
            <a:r>
              <a:rPr lang="en-US" sz="2000" baseline="30000" dirty="0" smtClean="0"/>
              <a:t>3+</a:t>
            </a:r>
            <a:r>
              <a:rPr lang="en-US" sz="2000" dirty="0" smtClean="0"/>
              <a:t> + 4H</a:t>
            </a:r>
            <a:r>
              <a:rPr lang="en-US" sz="2000" baseline="-25000" dirty="0" smtClean="0"/>
              <a:t>2</a:t>
            </a:r>
            <a:r>
              <a:rPr lang="en-US" sz="2000" dirty="0" smtClean="0"/>
              <a:t>O.</a:t>
            </a:r>
            <a:r>
              <a:rPr lang="en-IN" sz="2000" dirty="0" smtClean="0"/>
              <a:t/>
            </a:r>
            <a:br>
              <a:rPr lang="en-IN" sz="2000" dirty="0" smtClean="0"/>
            </a:br>
            <a:r>
              <a:rPr lang="en-US" sz="2000" dirty="0" smtClean="0"/>
              <a:t>The </a:t>
            </a:r>
            <a:r>
              <a:rPr lang="en-US" sz="2000" dirty="0" err="1" smtClean="0"/>
              <a:t>colour</a:t>
            </a:r>
            <a:r>
              <a:rPr lang="en-US" sz="2000" dirty="0" smtClean="0"/>
              <a:t> of KMnO</a:t>
            </a:r>
            <a:r>
              <a:rPr lang="en-US" sz="2000" baseline="-25000" dirty="0" smtClean="0"/>
              <a:t>4</a:t>
            </a:r>
            <a:r>
              <a:rPr lang="en-US" sz="2000" dirty="0" smtClean="0"/>
              <a:t> becomes </a:t>
            </a:r>
            <a:r>
              <a:rPr lang="en-US" sz="2000" dirty="0" err="1" smtClean="0"/>
              <a:t>colourless</a:t>
            </a:r>
            <a:r>
              <a:rPr lang="en-US" sz="2000" dirty="0" smtClean="0"/>
              <a:t> &amp; Fe</a:t>
            </a:r>
            <a:r>
              <a:rPr lang="en-US" sz="2000" baseline="30000" dirty="0" smtClean="0"/>
              <a:t>2+</a:t>
            </a:r>
            <a:r>
              <a:rPr lang="en-US" sz="2000" dirty="0" smtClean="0"/>
              <a:t> is oxidized to Fe</a:t>
            </a:r>
            <a:r>
              <a:rPr lang="en-US" sz="2000" baseline="30000" dirty="0" smtClean="0"/>
              <a:t>3+</a:t>
            </a:r>
            <a:r>
              <a:rPr lang="en-US" sz="2000" dirty="0" smtClean="0"/>
              <a:t> ion.</a:t>
            </a:r>
            <a:r>
              <a:rPr lang="en-IN" sz="2000" dirty="0" smtClean="0"/>
              <a:t/>
            </a:r>
            <a:br>
              <a:rPr lang="en-IN" sz="2000" dirty="0" smtClean="0"/>
            </a:br>
            <a:r>
              <a:rPr lang="en-US" sz="2000" dirty="0" smtClean="0"/>
              <a:t>17. </a:t>
            </a:r>
            <a:r>
              <a:rPr lang="en-US" sz="2000" dirty="0" err="1" smtClean="0"/>
              <a:t>Ce</a:t>
            </a:r>
            <a:r>
              <a:rPr lang="en-US" sz="2000" dirty="0" smtClean="0"/>
              <a:t> forms Ce</a:t>
            </a:r>
            <a:r>
              <a:rPr lang="en-US" sz="2000" baseline="30000" dirty="0" smtClean="0"/>
              <a:t>4+ </a:t>
            </a:r>
            <a:r>
              <a:rPr lang="en-US" sz="2000" dirty="0" smtClean="0"/>
              <a:t>in aqueous solution?</a:t>
            </a:r>
            <a:r>
              <a:rPr lang="en-IN" sz="2000" dirty="0" smtClean="0"/>
              <a:t/>
            </a:r>
            <a:br>
              <a:rPr lang="en-IN" sz="2000" dirty="0" smtClean="0"/>
            </a:br>
            <a:r>
              <a:rPr lang="en-US" sz="2000" dirty="0" err="1" smtClean="0"/>
              <a:t>Ans.It</a:t>
            </a:r>
            <a:r>
              <a:rPr lang="en-US" sz="2000" dirty="0" smtClean="0"/>
              <a:t> is due to stable electronic configuration of Ce</a:t>
            </a:r>
            <a:r>
              <a:rPr lang="en-US" sz="2000" baseline="30000" dirty="0" smtClean="0"/>
              <a:t>4+</a:t>
            </a:r>
            <a:r>
              <a:rPr lang="en-US" sz="2000" dirty="0" smtClean="0"/>
              <a:t>.</a:t>
            </a:r>
            <a:r>
              <a:rPr lang="en-IN" sz="2000" dirty="0" smtClean="0"/>
              <a:t/>
            </a:r>
            <a:br>
              <a:rPr lang="en-IN" sz="2000" dirty="0" smtClean="0"/>
            </a:br>
            <a:r>
              <a:rPr lang="en-US" sz="2000" dirty="0" smtClean="0"/>
              <a:t>18. Why does Eu</a:t>
            </a:r>
            <a:r>
              <a:rPr lang="en-US" sz="2000" baseline="30000" dirty="0" smtClean="0"/>
              <a:t>2+</a:t>
            </a:r>
            <a:r>
              <a:rPr lang="en-US" sz="2000" dirty="0" smtClean="0"/>
              <a:t> &amp; Yb</a:t>
            </a:r>
            <a:r>
              <a:rPr lang="en-US" sz="2000" baseline="30000" dirty="0" smtClean="0"/>
              <a:t>2+</a:t>
            </a:r>
            <a:r>
              <a:rPr lang="en-US" sz="2000" dirty="0" smtClean="0"/>
              <a:t> are formed &amp; are stable?</a:t>
            </a:r>
            <a:r>
              <a:rPr lang="en-IN" sz="2000" dirty="0" smtClean="0"/>
              <a:t/>
            </a:r>
            <a:br>
              <a:rPr lang="en-IN" sz="2000" dirty="0" smtClean="0"/>
            </a:br>
            <a:r>
              <a:rPr lang="en-US" sz="2000" dirty="0" smtClean="0"/>
              <a:t>Ans.Eu</a:t>
            </a:r>
            <a:r>
              <a:rPr lang="en-US" sz="2000" baseline="30000" dirty="0" smtClean="0"/>
              <a:t>2+</a:t>
            </a:r>
            <a:r>
              <a:rPr lang="en-US" sz="2000" dirty="0" smtClean="0"/>
              <a:t> has half filled f-orbital which is more stable whereas Yb</a:t>
            </a:r>
            <a:r>
              <a:rPr lang="en-US" sz="2000" baseline="30000" dirty="0" smtClean="0"/>
              <a:t>2+</a:t>
            </a:r>
            <a:r>
              <a:rPr lang="en-US" sz="2000" dirty="0" smtClean="0"/>
              <a:t> has fully filled f-orbital which is more stable.</a:t>
            </a:r>
            <a:r>
              <a:rPr lang="en-IN" sz="2000" dirty="0" smtClean="0"/>
              <a:t/>
            </a:r>
            <a:br>
              <a:rPr lang="en-IN" sz="2000" dirty="0" smtClean="0"/>
            </a:br>
            <a:r>
              <a:rPr lang="en-US" sz="2000" dirty="0" smtClean="0"/>
              <a:t>19. Why Mn</a:t>
            </a:r>
            <a:r>
              <a:rPr lang="en-US" sz="2000" baseline="30000" dirty="0" smtClean="0"/>
              <a:t>2+</a:t>
            </a:r>
            <a:r>
              <a:rPr lang="en-US" sz="2000" dirty="0" smtClean="0"/>
              <a:t> is more stable than Mn</a:t>
            </a:r>
            <a:r>
              <a:rPr lang="en-US" sz="2000" baseline="30000" dirty="0" smtClean="0"/>
              <a:t>3+</a:t>
            </a:r>
            <a:r>
              <a:rPr lang="en-US" sz="2000" dirty="0" smtClean="0"/>
              <a:t> but Fe</a:t>
            </a:r>
            <a:r>
              <a:rPr lang="en-US" sz="2000" baseline="30000" dirty="0" smtClean="0"/>
              <a:t>3+</a:t>
            </a:r>
            <a:r>
              <a:rPr lang="en-US" sz="2000" dirty="0" smtClean="0"/>
              <a:t> is more stable than Fe</a:t>
            </a:r>
            <a:r>
              <a:rPr lang="en-US" sz="2000" baseline="30000" dirty="0" smtClean="0"/>
              <a:t>2+</a:t>
            </a:r>
            <a:r>
              <a:rPr lang="en-US" sz="2000" dirty="0" smtClean="0"/>
              <a:t>?</a:t>
            </a:r>
            <a:r>
              <a:rPr lang="en-IN" sz="2000" dirty="0" smtClean="0"/>
              <a:t/>
            </a:r>
            <a:br>
              <a:rPr lang="en-IN" sz="2000" dirty="0" smtClean="0"/>
            </a:br>
            <a:r>
              <a:rPr lang="en-US" sz="2000" dirty="0" smtClean="0"/>
              <a:t>Ans.Mn</a:t>
            </a:r>
            <a:r>
              <a:rPr lang="en-US" sz="2000" baseline="30000" dirty="0" smtClean="0"/>
              <a:t>2+</a:t>
            </a:r>
            <a:r>
              <a:rPr lang="en-US" sz="2000" dirty="0" smtClean="0"/>
              <a:t> has half filled d-orbital; therefore, it is more stable than Mn</a:t>
            </a:r>
            <a:r>
              <a:rPr lang="en-US" sz="2000" baseline="30000" dirty="0" smtClean="0"/>
              <a:t>3+</a:t>
            </a:r>
            <a:r>
              <a:rPr lang="en-US" sz="2000" dirty="0" smtClean="0"/>
              <a:t>.</a:t>
            </a:r>
            <a:r>
              <a:rPr lang="en-IN" sz="2000" dirty="0" smtClean="0"/>
              <a:t/>
            </a:r>
            <a:br>
              <a:rPr lang="en-IN" sz="2000" dirty="0" smtClean="0"/>
            </a:br>
            <a:r>
              <a:rPr lang="en-US" sz="2000" dirty="0" smtClean="0"/>
              <a:t>       Fe</a:t>
            </a:r>
            <a:r>
              <a:rPr lang="en-US" sz="2000" baseline="30000" dirty="0" smtClean="0"/>
              <a:t>3+</a:t>
            </a:r>
            <a:r>
              <a:rPr lang="en-US" sz="2000" dirty="0" smtClean="0"/>
              <a:t> has half filled d-orbital; therefore, it is more stable than Fe</a:t>
            </a:r>
            <a:r>
              <a:rPr lang="en-US" sz="2000" baseline="30000" dirty="0" smtClean="0"/>
              <a:t>2+</a:t>
            </a:r>
            <a:r>
              <a:rPr lang="en-US" sz="2000" dirty="0" smtClean="0"/>
              <a:t>.</a:t>
            </a:r>
            <a:r>
              <a:rPr lang="en-IN" sz="2000" dirty="0" smtClean="0"/>
              <a:t/>
            </a:r>
            <a:br>
              <a:rPr lang="en-IN" sz="2000" dirty="0" smtClean="0"/>
            </a:br>
            <a:r>
              <a:rPr lang="en-US" sz="2000" dirty="0" smtClean="0"/>
              <a:t>20.   Why are </a:t>
            </a:r>
            <a:r>
              <a:rPr lang="en-US" sz="2000" dirty="0" err="1" smtClean="0"/>
              <a:t>lanthanoids</a:t>
            </a:r>
            <a:r>
              <a:rPr lang="en-US" sz="2000" dirty="0" smtClean="0"/>
              <a:t> </a:t>
            </a:r>
            <a:r>
              <a:rPr lang="en-US" sz="2000" dirty="0" err="1" smtClean="0"/>
              <a:t>coloured</a:t>
            </a:r>
            <a:r>
              <a:rPr lang="en-US" sz="2000" dirty="0" smtClean="0"/>
              <a:t> &amp; paramagnetic?</a:t>
            </a:r>
            <a:r>
              <a:rPr lang="en-IN" sz="2000" dirty="0" smtClean="0"/>
              <a:t/>
            </a:r>
            <a:br>
              <a:rPr lang="en-IN" sz="2000" dirty="0" smtClean="0"/>
            </a:br>
            <a:r>
              <a:rPr lang="en-US" sz="2000" dirty="0" smtClean="0"/>
              <a:t>It is due to presence of unpaired electrons, they are paramagnetic &amp; they absorb light from visible region &amp; undergo f-f transitions &amp; radiate complementary </a:t>
            </a:r>
            <a:r>
              <a:rPr lang="en-US" sz="2000" dirty="0" err="1" smtClean="0"/>
              <a:t>colour</a:t>
            </a:r>
            <a:r>
              <a:rPr lang="en-US" sz="2000" dirty="0" smtClean="0"/>
              <a:t>.</a:t>
            </a:r>
            <a:r>
              <a:rPr lang="en-IN" sz="2000" dirty="0" smtClean="0"/>
              <a:t/>
            </a:r>
            <a:br>
              <a:rPr lang="en-IN" sz="2000" dirty="0" smtClean="0"/>
            </a:br>
            <a:endParaRPr lang="en-IN" sz="2000" dirty="0"/>
          </a:p>
        </p:txBody>
      </p:sp>
      <p:sp>
        <p:nvSpPr>
          <p:cNvPr id="4" name="Rectangle 3"/>
          <p:cNvSpPr/>
          <p:nvPr/>
        </p:nvSpPr>
        <p:spPr>
          <a:xfrm>
            <a:off x="0" y="4643446"/>
            <a:ext cx="8929718" cy="2062103"/>
          </a:xfrm>
          <a:prstGeom prst="rect">
            <a:avLst/>
          </a:prstGeom>
        </p:spPr>
        <p:txBody>
          <a:bodyPr wrap="square">
            <a:spAutoFit/>
          </a:bodyPr>
          <a:lstStyle/>
          <a:p>
            <a:r>
              <a:rPr lang="en-US" sz="2800" dirty="0" smtClean="0"/>
              <a:t>21. What are interstitial compounds? Why are such compounds well known for transition metals?</a:t>
            </a:r>
            <a:r>
              <a:rPr lang="en-IN" sz="2800" dirty="0" smtClean="0"/>
              <a:t/>
            </a:r>
            <a:br>
              <a:rPr lang="en-IN" sz="2800" dirty="0" smtClean="0"/>
            </a:br>
            <a:r>
              <a:rPr lang="en-US" sz="2400" dirty="0" err="1" smtClean="0"/>
              <a:t>Ans.Small</a:t>
            </a:r>
            <a:r>
              <a:rPr lang="en-US" sz="2400" dirty="0" smtClean="0"/>
              <a:t> atoms like C, H, N, and B get fit into void resulting in formation of interstitial compounds. Transition metals have voids; therefore, they form interstitial compounds.</a:t>
            </a:r>
            <a:endParaRPr lang="en-IN"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21. Explain giving reasons:</a:t>
            </a:r>
            <a:r>
              <a:rPr lang="en-IN" sz="2800" dirty="0" smtClean="0"/>
              <a:t/>
            </a:r>
            <a:br>
              <a:rPr lang="en-IN" sz="2800" dirty="0" smtClean="0"/>
            </a:br>
            <a:r>
              <a:rPr lang="en-US" sz="2800" dirty="0" smtClean="0"/>
              <a:t>a) Transition metals &amp; many of their compounds show paramagnetic behavior.</a:t>
            </a:r>
            <a:r>
              <a:rPr lang="en-IN" sz="2800" dirty="0" smtClean="0"/>
              <a:t/>
            </a:r>
            <a:br>
              <a:rPr lang="en-IN" sz="2800" dirty="0" smtClean="0"/>
            </a:br>
            <a:r>
              <a:rPr lang="en-US" sz="2800" dirty="0" smtClean="0"/>
              <a:t>b) The enthalpies of atomization of the transition metals are high.</a:t>
            </a:r>
            <a:r>
              <a:rPr lang="en-IN" sz="2800" dirty="0" smtClean="0"/>
              <a:t/>
            </a:r>
            <a:br>
              <a:rPr lang="en-IN" sz="2800" dirty="0" smtClean="0"/>
            </a:br>
            <a:r>
              <a:rPr lang="en-US" sz="2800" dirty="0" smtClean="0"/>
              <a:t>c) The transition metals generally form </a:t>
            </a:r>
            <a:r>
              <a:rPr lang="en-US" sz="2800" dirty="0" err="1" smtClean="0"/>
              <a:t>coloured</a:t>
            </a:r>
            <a:r>
              <a:rPr lang="en-US" sz="2800" dirty="0" smtClean="0"/>
              <a:t> compounds.</a:t>
            </a:r>
            <a:r>
              <a:rPr lang="en-IN" sz="2800" dirty="0" smtClean="0"/>
              <a:t/>
            </a:r>
            <a:br>
              <a:rPr lang="en-IN" sz="2800" dirty="0" smtClean="0"/>
            </a:br>
            <a:r>
              <a:rPr lang="en-US" sz="2800" dirty="0" smtClean="0"/>
              <a:t>d) </a:t>
            </a:r>
            <a:r>
              <a:rPr lang="en-US" sz="2000" dirty="0" smtClean="0"/>
              <a:t>Transition metals &amp; their many compounds act as good catalyst.</a:t>
            </a:r>
            <a:r>
              <a:rPr lang="en-IN" sz="2800" dirty="0" smtClean="0"/>
              <a:t/>
            </a:r>
            <a:br>
              <a:rPr lang="en-IN" sz="2800" dirty="0" smtClean="0"/>
            </a:br>
            <a:r>
              <a:rPr lang="en-US" sz="2800" dirty="0" smtClean="0"/>
              <a:t>(a) It is due to presence of unpaired electrons.</a:t>
            </a:r>
            <a:r>
              <a:rPr lang="en-IN" sz="2800" dirty="0" smtClean="0"/>
              <a:t/>
            </a:r>
            <a:br>
              <a:rPr lang="en-IN" sz="2800" dirty="0" smtClean="0"/>
            </a:br>
            <a:r>
              <a:rPr lang="en-US" sz="2800" dirty="0" smtClean="0"/>
              <a:t>(b) It is due to strong metallic bond &amp; additional covalent bonds due to presence of unpaired electrons in d-</a:t>
            </a:r>
            <a:r>
              <a:rPr lang="en-US" sz="2800" dirty="0" err="1" smtClean="0"/>
              <a:t>orbitals</a:t>
            </a:r>
            <a:r>
              <a:rPr lang="en-US" sz="2800" dirty="0" smtClean="0"/>
              <a:t>.</a:t>
            </a:r>
            <a:r>
              <a:rPr lang="en-IN" sz="2800" dirty="0" smtClean="0"/>
              <a:t/>
            </a:r>
            <a:br>
              <a:rPr lang="en-IN" sz="2800" dirty="0" smtClean="0"/>
            </a:br>
            <a:r>
              <a:rPr lang="en-US" sz="2800" dirty="0" smtClean="0"/>
              <a:t>(c) It is due to presence of unpaired electrons, they undergo d-d transitions by absorbing light from visible region &amp; radiate complementary </a:t>
            </a:r>
            <a:r>
              <a:rPr lang="en-US" sz="2800" dirty="0" err="1" smtClean="0"/>
              <a:t>colour</a:t>
            </a:r>
            <a:r>
              <a:rPr lang="en-US" sz="2800" dirty="0" smtClean="0"/>
              <a:t>.</a:t>
            </a:r>
            <a:r>
              <a:rPr lang="en-IN" sz="2800" dirty="0" smtClean="0"/>
              <a:t/>
            </a:r>
            <a:br>
              <a:rPr lang="en-IN" sz="2800" dirty="0" smtClean="0"/>
            </a:br>
            <a:r>
              <a:rPr lang="en-US" sz="2800" dirty="0" smtClean="0"/>
              <a:t>(d) It is due to variable oxidation state.</a:t>
            </a:r>
            <a:r>
              <a:rPr lang="en-IN" sz="2800" dirty="0" smtClean="0"/>
              <a:t/>
            </a:r>
            <a:br>
              <a:rPr lang="en-IN" sz="2800" dirty="0" smtClean="0"/>
            </a:br>
            <a:endParaRPr lang="en-IN"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pPr algn="l"/>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
            </a:r>
            <a:br>
              <a:rPr lang="en-US" sz="2400" b="1" u="sng" dirty="0" smtClean="0"/>
            </a:br>
            <a:r>
              <a:rPr lang="en-US" sz="2400" b="1" u="sng" dirty="0" smtClean="0"/>
              <a:t>ASSIGNMENT</a:t>
            </a:r>
            <a:r>
              <a:rPr lang="en-IN" sz="2400" dirty="0" smtClean="0"/>
              <a:t/>
            </a:r>
            <a:br>
              <a:rPr lang="en-IN" sz="2400" dirty="0" smtClean="0"/>
            </a:br>
            <a:r>
              <a:rPr lang="en-US" sz="2400" b="1" u="sng" dirty="0" smtClean="0"/>
              <a:t>E  X  P  L  A  I  N       W  H  Y    ?     /    D  E  S  C  R  I  B  E</a:t>
            </a:r>
            <a:r>
              <a:rPr lang="en-IN" sz="2400" dirty="0" smtClean="0"/>
              <a:t/>
            </a:r>
            <a:br>
              <a:rPr lang="en-IN" sz="2400" dirty="0" smtClean="0"/>
            </a:br>
            <a:r>
              <a:rPr lang="en-US" sz="2400" dirty="0" smtClean="0"/>
              <a:t>1. Transition   metals have high boiling   points and have high enthalpies of atomization. (AI-05)</a:t>
            </a:r>
            <a:r>
              <a:rPr lang="en-IN" sz="2400" dirty="0" smtClean="0"/>
              <a:t/>
            </a:r>
            <a:br>
              <a:rPr lang="en-IN" sz="2400" dirty="0" smtClean="0"/>
            </a:br>
            <a:r>
              <a:rPr lang="en-US" sz="2400" dirty="0" smtClean="0"/>
              <a:t>2. Transition metals and many of their compounds show paramagnetic behavior.  (AI-05)</a:t>
            </a:r>
            <a:r>
              <a:rPr lang="en-IN" sz="2400" dirty="0" smtClean="0"/>
              <a:t/>
            </a:r>
            <a:br>
              <a:rPr lang="en-IN" sz="2400" dirty="0" smtClean="0"/>
            </a:br>
            <a:r>
              <a:rPr lang="en-US" sz="2400" dirty="0" smtClean="0"/>
              <a:t>3. Transition metals generally from </a:t>
            </a:r>
            <a:r>
              <a:rPr lang="en-US" sz="2400" dirty="0" err="1" smtClean="0"/>
              <a:t>colour</a:t>
            </a:r>
            <a:r>
              <a:rPr lang="en-US" sz="2400" dirty="0" smtClean="0"/>
              <a:t> compound</a:t>
            </a:r>
            <a:r>
              <a:rPr lang="en-IN" sz="2400" dirty="0" smtClean="0"/>
              <a:t/>
            </a:r>
            <a:br>
              <a:rPr lang="en-IN" sz="2400" dirty="0" smtClean="0"/>
            </a:br>
            <a:r>
              <a:rPr lang="en-US" sz="2400" dirty="0" smtClean="0"/>
              <a:t>4. Transition metals and many of their compound act as a good catalyst.      (AI-05)</a:t>
            </a:r>
            <a:r>
              <a:rPr lang="en-IN" sz="2400" dirty="0" smtClean="0"/>
              <a:t/>
            </a:r>
            <a:br>
              <a:rPr lang="en-IN" sz="2400" dirty="0" smtClean="0"/>
            </a:br>
            <a:r>
              <a:rPr lang="en-US" sz="2400" dirty="0" smtClean="0"/>
              <a:t>5. </a:t>
            </a:r>
            <a:r>
              <a:rPr lang="en-US" sz="2400" dirty="0" err="1" smtClean="0"/>
              <a:t>Transtion</a:t>
            </a:r>
            <a:r>
              <a:rPr lang="en-US" sz="2400" dirty="0" smtClean="0"/>
              <a:t> metals form complex compounds.</a:t>
            </a:r>
            <a:r>
              <a:rPr lang="en-IN" sz="2400" dirty="0" smtClean="0"/>
              <a:t/>
            </a:r>
            <a:br>
              <a:rPr lang="en-IN" sz="2400" dirty="0" smtClean="0"/>
            </a:br>
            <a:r>
              <a:rPr lang="en-US" sz="2400" dirty="0" smtClean="0"/>
              <a:t>6. Transition elements show variable oxidation states.</a:t>
            </a:r>
            <a:r>
              <a:rPr lang="en-IN" sz="2400" dirty="0" smtClean="0"/>
              <a:t/>
            </a:r>
            <a:br>
              <a:rPr lang="en-IN" sz="2400" dirty="0" smtClean="0"/>
            </a:br>
            <a:r>
              <a:rPr lang="en-US" sz="2400" dirty="0" smtClean="0"/>
              <a:t>7. Transition metal generally form alloys with other transition metals.</a:t>
            </a:r>
            <a:r>
              <a:rPr lang="en-IN" sz="2400" dirty="0" smtClean="0"/>
              <a:t/>
            </a:r>
            <a:br>
              <a:rPr lang="en-IN" sz="2400" dirty="0" smtClean="0"/>
            </a:br>
            <a:r>
              <a:rPr lang="en-US" sz="2400" dirty="0" smtClean="0"/>
              <a:t>8.  Transition metals form a number of interstitial compounds.</a:t>
            </a:r>
            <a:r>
              <a:rPr lang="en-IN" sz="2400" dirty="0" smtClean="0"/>
              <a:t/>
            </a:r>
            <a:br>
              <a:rPr lang="en-IN" sz="2400" dirty="0" smtClean="0"/>
            </a:br>
            <a:r>
              <a:rPr lang="en-US" sz="2400" dirty="0" smtClean="0"/>
              <a:t>9. Why do transition metals have high enthalpy of hydration?</a:t>
            </a:r>
            <a:r>
              <a:rPr lang="en-IN" sz="2400" dirty="0" smtClean="0"/>
              <a:t/>
            </a:r>
            <a:br>
              <a:rPr lang="en-IN" sz="2400" dirty="0" smtClean="0"/>
            </a:br>
            <a:r>
              <a:rPr lang="en-US" sz="2400" dirty="0" smtClean="0"/>
              <a:t>10. Zn, </a:t>
            </a:r>
            <a:r>
              <a:rPr lang="en-US" sz="2400" dirty="0" err="1" smtClean="0"/>
              <a:t>Cd</a:t>
            </a:r>
            <a:r>
              <a:rPr lang="en-US" sz="2400" dirty="0" smtClean="0"/>
              <a:t>, and Hg are normally not considered as Transition metals</a:t>
            </a:r>
            <a:r>
              <a:rPr lang="en-IN" sz="2400" dirty="0" smtClean="0"/>
              <a:t/>
            </a:r>
            <a:br>
              <a:rPr lang="en-IN" sz="2400" dirty="0" smtClean="0"/>
            </a:br>
            <a:endParaRPr lang="en-IN"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l"/>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11. Mn</a:t>
            </a:r>
            <a:r>
              <a:rPr lang="en-US" sz="2400" baseline="30000" dirty="0" smtClean="0"/>
              <a:t>+2</a:t>
            </a:r>
            <a:r>
              <a:rPr lang="en-US" sz="2400" dirty="0" smtClean="0"/>
              <a:t> compounds are more stable than Fe</a:t>
            </a:r>
            <a:r>
              <a:rPr lang="en-US" sz="2400" baseline="30000" dirty="0" smtClean="0"/>
              <a:t>+2 </a:t>
            </a:r>
            <a:r>
              <a:rPr lang="en-US" sz="2400" dirty="0" smtClean="0"/>
              <a:t>toward oxidation to their + 3 state. (AI-06)</a:t>
            </a:r>
            <a:r>
              <a:rPr lang="en-IN" sz="2400" dirty="0" smtClean="0"/>
              <a:t/>
            </a:r>
            <a:br>
              <a:rPr lang="en-IN" sz="2400" dirty="0" smtClean="0"/>
            </a:br>
            <a:r>
              <a:rPr lang="en-US" sz="2400" dirty="0" smtClean="0"/>
              <a:t>12.E</a:t>
            </a:r>
            <a:r>
              <a:rPr lang="en-US" sz="2400" baseline="30000" dirty="0" smtClean="0"/>
              <a:t>0</a:t>
            </a:r>
            <a:r>
              <a:rPr lang="en-US" sz="2400" dirty="0" smtClean="0"/>
              <a:t> for Mn</a:t>
            </a:r>
            <a:r>
              <a:rPr lang="en-US" sz="2400" baseline="30000" dirty="0" smtClean="0"/>
              <a:t>+3</a:t>
            </a:r>
            <a:r>
              <a:rPr lang="en-US" sz="2400" dirty="0" smtClean="0"/>
              <a:t> / Mn</a:t>
            </a:r>
            <a:r>
              <a:rPr lang="en-US" sz="2400" baseline="30000" dirty="0" smtClean="0"/>
              <a:t>+2</a:t>
            </a:r>
            <a:r>
              <a:rPr lang="en-US" sz="2400" dirty="0" smtClean="0"/>
              <a:t> couple is more positive than for  Fe</a:t>
            </a:r>
            <a:r>
              <a:rPr lang="en-US" sz="2400" baseline="30000" dirty="0" smtClean="0"/>
              <a:t>+3</a:t>
            </a:r>
            <a:r>
              <a:rPr lang="en-US" sz="2400" dirty="0" smtClean="0"/>
              <a:t> / Fe</a:t>
            </a:r>
            <a:r>
              <a:rPr lang="en-US" sz="2400" baseline="30000" dirty="0" smtClean="0"/>
              <a:t>+2</a:t>
            </a:r>
            <a:r>
              <a:rPr lang="en-US" sz="2400" dirty="0" smtClean="0"/>
              <a:t> or  Cr</a:t>
            </a:r>
            <a:r>
              <a:rPr lang="en-US" sz="2400" baseline="30000" dirty="0" smtClean="0"/>
              <a:t>+3</a:t>
            </a:r>
            <a:r>
              <a:rPr lang="en-US" sz="2400" dirty="0" smtClean="0"/>
              <a:t> / Cr</a:t>
            </a:r>
            <a:r>
              <a:rPr lang="en-US" sz="2400" baseline="30000" dirty="0" smtClean="0"/>
              <a:t>+2</a:t>
            </a:r>
            <a:r>
              <a:rPr lang="en-US" sz="2400" dirty="0" smtClean="0"/>
              <a:t>  .</a:t>
            </a:r>
            <a:r>
              <a:rPr lang="en-IN" sz="2400" dirty="0" smtClean="0"/>
              <a:t/>
            </a:r>
            <a:br>
              <a:rPr lang="en-IN" sz="2400" dirty="0" smtClean="0"/>
            </a:br>
            <a:r>
              <a:rPr lang="en-US" sz="2400" dirty="0" smtClean="0"/>
              <a:t>13. The first I.E of 5d-transition metals are higher than those of 3d and 4d- transition metals series.</a:t>
            </a:r>
            <a:r>
              <a:rPr lang="en-IN" sz="2400" dirty="0" smtClean="0"/>
              <a:t/>
            </a:r>
            <a:br>
              <a:rPr lang="en-IN" sz="2400" dirty="0" smtClean="0"/>
            </a:br>
            <a:r>
              <a:rPr lang="en-US" sz="2400" b="1" dirty="0" smtClean="0"/>
              <a:t>14.</a:t>
            </a:r>
            <a:r>
              <a:rPr lang="en-US" sz="2400" dirty="0" smtClean="0"/>
              <a:t>  The second and third series transition elements have very similar atomic radii.</a:t>
            </a:r>
            <a:r>
              <a:rPr lang="en-IN" sz="2400" dirty="0" smtClean="0"/>
              <a:t/>
            </a:r>
            <a:br>
              <a:rPr lang="en-IN" sz="2400" dirty="0" smtClean="0"/>
            </a:br>
            <a:r>
              <a:rPr lang="en-US" sz="2400" dirty="0" smtClean="0"/>
              <a:t>15. Ni</a:t>
            </a:r>
            <a:r>
              <a:rPr lang="en-US" sz="2400" baseline="30000" dirty="0" smtClean="0"/>
              <a:t>+2</a:t>
            </a:r>
            <a:r>
              <a:rPr lang="en-US" sz="2400" dirty="0" smtClean="0"/>
              <a:t> compounds are thermodynamically more stable than Pt</a:t>
            </a:r>
            <a:r>
              <a:rPr lang="en-US" sz="2400" baseline="30000" dirty="0" smtClean="0"/>
              <a:t>+2</a:t>
            </a:r>
            <a:r>
              <a:rPr lang="en-US" sz="2400" dirty="0" smtClean="0"/>
              <a:t> compounds whilst Pt (IV) are relatively more stable than Ni (IV) compounds.</a:t>
            </a:r>
            <a:r>
              <a:rPr lang="en-IN" sz="2400" dirty="0" smtClean="0"/>
              <a:t/>
            </a:r>
            <a:br>
              <a:rPr lang="en-IN" sz="2400" dirty="0" smtClean="0"/>
            </a:br>
            <a:r>
              <a:rPr lang="en-US" sz="2400" b="1" dirty="0" smtClean="0"/>
              <a:t>OR</a:t>
            </a:r>
            <a:r>
              <a:rPr lang="en-US" sz="2400" dirty="0" smtClean="0"/>
              <a:t>  K</a:t>
            </a:r>
            <a:r>
              <a:rPr lang="en-US" sz="2400" baseline="-25000" dirty="0" smtClean="0"/>
              <a:t>2</a:t>
            </a:r>
            <a:r>
              <a:rPr lang="en-US" sz="2400" dirty="0" smtClean="0"/>
              <a:t>PtCl</a:t>
            </a:r>
            <a:r>
              <a:rPr lang="en-US" sz="2400" baseline="-25000" dirty="0" smtClean="0"/>
              <a:t>6</a:t>
            </a:r>
            <a:r>
              <a:rPr lang="en-US" sz="2400" dirty="0" smtClean="0"/>
              <a:t> is well known </a:t>
            </a:r>
            <a:r>
              <a:rPr lang="en-US" sz="2400" dirty="0" err="1" smtClean="0"/>
              <a:t>cpds</a:t>
            </a:r>
            <a:r>
              <a:rPr lang="en-US" sz="2400" dirty="0" smtClean="0"/>
              <a:t>. but corresponding Ni-compound is not  known</a:t>
            </a:r>
            <a:r>
              <a:rPr lang="en-IN" sz="2400" dirty="0" smtClean="0"/>
              <a:t/>
            </a:r>
            <a:br>
              <a:rPr lang="en-IN" sz="2400" dirty="0" smtClean="0"/>
            </a:br>
            <a:r>
              <a:rPr lang="en-US" sz="2400" dirty="0" smtClean="0"/>
              <a:t>16. For the first row transition metals the </a:t>
            </a:r>
            <a:r>
              <a:rPr lang="en-US" sz="2400" dirty="0" err="1" smtClean="0"/>
              <a:t>E</a:t>
            </a:r>
            <a:r>
              <a:rPr lang="en-US" sz="2400" baseline="30000" dirty="0" err="1" smtClean="0"/>
              <a:t>o</a:t>
            </a:r>
            <a:r>
              <a:rPr lang="en-US" sz="2400" dirty="0" smtClean="0"/>
              <a:t> values are:</a:t>
            </a:r>
            <a:r>
              <a:rPr lang="en-IN" sz="2400" dirty="0" smtClean="0"/>
              <a:t>                  </a:t>
            </a:r>
            <a:r>
              <a:rPr lang="en-US" sz="2400" b="1" dirty="0" err="1" smtClean="0"/>
              <a:t>E</a:t>
            </a:r>
            <a:r>
              <a:rPr lang="en-US" sz="2400" baseline="30000" dirty="0" err="1" smtClean="0"/>
              <a:t>o</a:t>
            </a:r>
            <a:r>
              <a:rPr lang="en-US" sz="2400" dirty="0" smtClean="0"/>
              <a:t>          V        Cr        </a:t>
            </a:r>
            <a:r>
              <a:rPr lang="en-US" sz="2400" dirty="0" err="1" smtClean="0"/>
              <a:t>Mn</a:t>
            </a:r>
            <a:r>
              <a:rPr lang="en-US" sz="2400" dirty="0" smtClean="0"/>
              <a:t>          Fe        Co             Ni             Cu</a:t>
            </a:r>
            <a:r>
              <a:rPr lang="en-IN" sz="2400" dirty="0" smtClean="0"/>
              <a:t/>
            </a:r>
            <a:br>
              <a:rPr lang="en-IN" sz="2400" dirty="0" smtClean="0"/>
            </a:br>
            <a:r>
              <a:rPr lang="en-US" sz="2400" dirty="0" smtClean="0"/>
              <a:t>M</a:t>
            </a:r>
            <a:r>
              <a:rPr lang="en-US" sz="2400" baseline="30000" dirty="0" smtClean="0"/>
              <a:t>2+</a:t>
            </a:r>
            <a:r>
              <a:rPr lang="en-US" sz="2400" dirty="0" smtClean="0"/>
              <a:t>/M  –1.18  – 0.91  –1.18    – 0.44  – 0.28        – 0.25        +0.34                                       Explain the irregularity in the above values.</a:t>
            </a:r>
            <a:r>
              <a:rPr lang="en-IN" sz="2400" dirty="0" smtClean="0"/>
              <a:t/>
            </a:r>
            <a:br>
              <a:rPr lang="en-IN" sz="2400" dirty="0" smtClean="0"/>
            </a:br>
            <a:endParaRPr lang="en-IN"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l"/>
            <a:r>
              <a:rPr lang="en-US" sz="2800" b="1" u="sng" dirty="0" smtClean="0"/>
              <a:t>O X O M E T A L     I O N S  ( KMnO</a:t>
            </a:r>
            <a:r>
              <a:rPr lang="en-US" sz="2800" b="1" u="sng" baseline="-25000" dirty="0" smtClean="0"/>
              <a:t>4</a:t>
            </a:r>
            <a:r>
              <a:rPr lang="en-US" sz="2800" b="1" u="sng" dirty="0" smtClean="0"/>
              <a:t> and K</a:t>
            </a:r>
            <a:r>
              <a:rPr lang="en-US" sz="2800" b="1" u="sng" baseline="-25000" dirty="0" smtClean="0"/>
              <a:t>2</a:t>
            </a:r>
            <a:r>
              <a:rPr lang="en-US" sz="2800" b="1" u="sng" dirty="0" smtClean="0"/>
              <a:t>Cr</a:t>
            </a:r>
            <a:r>
              <a:rPr lang="en-US" sz="2800" b="1" u="sng" baseline="-25000" dirty="0" smtClean="0"/>
              <a:t>2</a:t>
            </a:r>
            <a:r>
              <a:rPr lang="en-US" sz="2800" b="1" u="sng" dirty="0" smtClean="0"/>
              <a:t>O</a:t>
            </a:r>
            <a:r>
              <a:rPr lang="en-US" sz="2800" b="1" u="sng" baseline="-25000" dirty="0" smtClean="0"/>
              <a:t>7</a:t>
            </a:r>
            <a:r>
              <a:rPr lang="en-US" sz="2800" b="1" u="sng" dirty="0" smtClean="0"/>
              <a:t>)</a:t>
            </a:r>
            <a:r>
              <a:rPr lang="en-IN" sz="2800" dirty="0" smtClean="0"/>
              <a:t/>
            </a:r>
            <a:br>
              <a:rPr lang="en-IN" sz="2800" dirty="0" smtClean="0"/>
            </a:br>
            <a:r>
              <a:rPr lang="en-US" sz="2800" b="1" dirty="0" smtClean="0"/>
              <a:t>17. Describe the steps involved in the preparation of</a:t>
            </a:r>
            <a:r>
              <a:rPr lang="en-IN" sz="2800" dirty="0" smtClean="0"/>
              <a:t/>
            </a:r>
            <a:br>
              <a:rPr lang="en-IN" sz="2800" dirty="0" smtClean="0"/>
            </a:br>
            <a:r>
              <a:rPr lang="en-US" sz="2800" b="1" dirty="0" smtClean="0"/>
              <a:t>(a) K</a:t>
            </a:r>
            <a:r>
              <a:rPr lang="en-US" sz="2800" b="1" baseline="-25000" dirty="0" smtClean="0"/>
              <a:t>2</a:t>
            </a:r>
            <a:r>
              <a:rPr lang="en-US" sz="2800" b="1" dirty="0" smtClean="0"/>
              <a:t>Cr</a:t>
            </a:r>
            <a:r>
              <a:rPr lang="en-US" sz="2800" b="1" baseline="-25000" dirty="0" smtClean="0"/>
              <a:t>2</a:t>
            </a:r>
            <a:r>
              <a:rPr lang="en-US" sz="2800" b="1" dirty="0" smtClean="0"/>
              <a:t>O</a:t>
            </a:r>
            <a:r>
              <a:rPr lang="en-US" sz="2800" b="1" baseline="-25000" dirty="0" smtClean="0"/>
              <a:t>7</a:t>
            </a:r>
            <a:r>
              <a:rPr lang="en-US" sz="2800" b="1" dirty="0" smtClean="0"/>
              <a:t> from </a:t>
            </a:r>
            <a:r>
              <a:rPr lang="en-US" sz="2800" b="1" dirty="0" err="1" smtClean="0"/>
              <a:t>chromite</a:t>
            </a:r>
            <a:r>
              <a:rPr lang="en-US" sz="2800" b="1" dirty="0" smtClean="0"/>
              <a:t> ore                               </a:t>
            </a:r>
            <a:r>
              <a:rPr lang="en-IN" sz="2800" dirty="0" smtClean="0"/>
              <a:t/>
            </a:r>
            <a:br>
              <a:rPr lang="en-IN" sz="2800" dirty="0" smtClean="0"/>
            </a:br>
            <a:r>
              <a:rPr lang="en-US" sz="2800" b="1" dirty="0" smtClean="0"/>
              <a:t> (b) KMnO</a:t>
            </a:r>
            <a:r>
              <a:rPr lang="en-US" sz="2800" b="1" baseline="-25000" dirty="0" smtClean="0"/>
              <a:t>4   </a:t>
            </a:r>
            <a:r>
              <a:rPr lang="en-US" sz="2800" b="1" dirty="0" smtClean="0"/>
              <a:t>from</a:t>
            </a:r>
            <a:r>
              <a:rPr lang="en-US" sz="2800" dirty="0" smtClean="0"/>
              <a:t> </a:t>
            </a:r>
            <a:r>
              <a:rPr lang="en-US" sz="2800" dirty="0" err="1" smtClean="0"/>
              <a:t>pyrolusite</a:t>
            </a:r>
            <a:r>
              <a:rPr lang="en-US" sz="2800" dirty="0" smtClean="0"/>
              <a:t> ore </a:t>
            </a:r>
            <a:endParaRPr lang="en-IN" sz="2800" dirty="0"/>
          </a:p>
        </p:txBody>
      </p:sp>
      <p:sp>
        <p:nvSpPr>
          <p:cNvPr id="46082" name="Rectangle 2"/>
          <p:cNvSpPr>
            <a:spLocks noChangeArrowheads="1"/>
          </p:cNvSpPr>
          <p:nvPr/>
        </p:nvSpPr>
        <p:spPr bwMode="auto">
          <a:xfrm>
            <a:off x="214282" y="1714488"/>
            <a:ext cx="8571577"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c) K</a:t>
            </a:r>
            <a:r>
              <a:rPr kumimoji="0" lang="en-US" sz="2400" b="1"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Cr</a:t>
            </a:r>
            <a:r>
              <a:rPr kumimoji="0" lang="en-US" sz="2400" b="1"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O</a:t>
            </a:r>
            <a:r>
              <a:rPr kumimoji="0" lang="en-US" sz="2400" b="1" i="0" u="none" strike="noStrike" cap="none" normalizeH="0" baseline="-30000" dirty="0" smtClean="0">
                <a:ln>
                  <a:noFill/>
                </a:ln>
                <a:effectLst/>
                <a:latin typeface="Arial" pitchFamily="34" charset="0"/>
                <a:ea typeface="Times New Roman" pitchFamily="18" charset="0"/>
                <a:cs typeface="Arial" pitchFamily="34" charset="0"/>
              </a:rPr>
              <a:t>7 </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from sodium chromate</a:t>
            </a:r>
            <a:endParaRPr kumimoji="0" lang="en-US"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18. Describe the </a:t>
            </a:r>
            <a:r>
              <a:rPr kumimoji="0" lang="en-US" sz="2400" b="0" i="0" u="none" strike="noStrike" cap="none" normalizeH="0" baseline="0" dirty="0" err="1" smtClean="0">
                <a:ln>
                  <a:noFill/>
                </a:ln>
                <a:effectLst/>
                <a:latin typeface="Arial" pitchFamily="34" charset="0"/>
                <a:ea typeface="Times New Roman" pitchFamily="18" charset="0"/>
                <a:cs typeface="Arial" pitchFamily="34" charset="0"/>
              </a:rPr>
              <a:t>oxidising</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action of potassium dichromate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and write the ionic equations for its reaction with: (</a:t>
            </a:r>
            <a:r>
              <a:rPr kumimoji="0" lang="en-US" sz="2400" b="0" i="0" u="none" strike="noStrike" cap="none" normalizeH="0" baseline="0" dirty="0" err="1" smtClean="0">
                <a:ln>
                  <a:noFill/>
                </a:ln>
                <a:effectLst/>
                <a:latin typeface="Arial" pitchFamily="34" charset="0"/>
                <a:ea typeface="Times New Roman" pitchFamily="18" charset="0"/>
                <a:cs typeface="Arial" pitchFamily="34" charset="0"/>
              </a:rPr>
              <a:t>i</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iodide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(ii) iron (II) solution and (iii) H</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S</a:t>
            </a:r>
            <a:endParaRPr kumimoji="0" lang="en-US"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19. Describe the preparation of potassium permanganate.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How does </a:t>
            </a:r>
            <a:r>
              <a:rPr kumimoji="0" lang="en-US" sz="2400" b="0" i="0" u="none" strike="noStrike" cap="none" normalizeH="0" baseline="0" dirty="0" err="1" smtClean="0">
                <a:ln>
                  <a:noFill/>
                </a:ln>
                <a:effectLst/>
                <a:latin typeface="Arial" pitchFamily="34" charset="0"/>
                <a:ea typeface="Times New Roman" pitchFamily="18" charset="0"/>
                <a:cs typeface="Arial" pitchFamily="34" charset="0"/>
              </a:rPr>
              <a:t>theacidified</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permanganate solution react with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effectLst/>
                <a:latin typeface="Arial" pitchFamily="34" charset="0"/>
                <a:ea typeface="Times New Roman" pitchFamily="18" charset="0"/>
                <a:cs typeface="Arial" pitchFamily="34" charset="0"/>
              </a:rPr>
              <a:t>i</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Iron (II) ions   (ii) SO</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(iii) oxalic acid?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Write the ionic equations for the reactions.</a:t>
            </a:r>
            <a:endParaRPr kumimoji="0" lang="en-US"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20. Why is that orange solution of   K</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Cr</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O</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7</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turns yellow 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adding </a:t>
            </a:r>
            <a:r>
              <a:rPr kumimoji="0" lang="en-US" sz="2400" b="0" i="0" u="none" strike="noStrike" cap="none" normalizeH="0" baseline="0" dirty="0" err="1" smtClean="0">
                <a:ln>
                  <a:noFill/>
                </a:ln>
                <a:effectLst/>
                <a:latin typeface="Arial" pitchFamily="34" charset="0"/>
                <a:ea typeface="Times New Roman" pitchFamily="18" charset="0"/>
                <a:cs typeface="Arial" pitchFamily="34" charset="0"/>
              </a:rPr>
              <a:t>NaOH</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to it.   </a:t>
            </a:r>
            <a:r>
              <a:rPr kumimoji="0" lang="en-US" sz="2400" b="1" i="0" u="sng" strike="noStrike" cap="none" normalizeH="0" baseline="0" dirty="0" smtClean="0">
                <a:ln>
                  <a:noFill/>
                </a:ln>
                <a:effectLst/>
                <a:latin typeface="Arial" pitchFamily="34" charset="0"/>
                <a:ea typeface="Times New Roman" pitchFamily="18" charset="0"/>
                <a:cs typeface="Arial" pitchFamily="34" charset="0"/>
              </a:rPr>
              <a:t>OR</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what is the effect of increasing pH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on a solution of K</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Cr</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O</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7</a:t>
            </a:r>
            <a:endParaRPr kumimoji="0" lang="en-US"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21. Why is </a:t>
            </a:r>
            <a:r>
              <a:rPr kumimoji="0" lang="en-US" sz="2400" b="0" i="0" u="none" strike="noStrike" cap="none" normalizeH="0" baseline="0" dirty="0" err="1" smtClean="0">
                <a:ln>
                  <a:noFill/>
                </a:ln>
                <a:effectLst/>
                <a:latin typeface="Arial" pitchFamily="34" charset="0"/>
                <a:ea typeface="Times New Roman" pitchFamily="18" charset="0"/>
                <a:cs typeface="Arial" pitchFamily="34" charset="0"/>
              </a:rPr>
              <a:t>HCl</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not used to acidify permanganate solutions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volumetric estimation of Fe</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or C</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O</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4</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en-US" sz="2400" b="0" i="0" u="none" strike="noStrike" cap="none" normalizeH="0" baseline="-30000" dirty="0" smtClean="0">
                <a:ln>
                  <a:noFill/>
                </a:ln>
                <a:effectLst/>
                <a:latin typeface="Arial" pitchFamily="34" charset="0"/>
                <a:ea typeface="Times New Roman" pitchFamily="18" charset="0"/>
                <a:cs typeface="Arial" pitchFamily="34" charset="0"/>
              </a:rPr>
              <a:t>?</a:t>
            </a:r>
            <a:endParaRPr kumimoji="0" lang="en-US" sz="36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l"/>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
            </a:r>
            <a:br>
              <a:rPr lang="en-US" sz="2800" b="1" u="sng" dirty="0" smtClean="0"/>
            </a:br>
            <a:r>
              <a:rPr lang="en-US" sz="2800" b="1" u="sng" dirty="0" smtClean="0"/>
              <a:t>L A N T H A N O I D S  A N D A C T I N O I D S</a:t>
            </a:r>
            <a:r>
              <a:rPr lang="en-IN" sz="2800" dirty="0" smtClean="0"/>
              <a:t/>
            </a:r>
            <a:br>
              <a:rPr lang="en-IN" sz="2800" dirty="0" smtClean="0"/>
            </a:br>
            <a:r>
              <a:rPr lang="en-US" sz="2800" dirty="0" smtClean="0"/>
              <a:t>23. What </a:t>
            </a:r>
            <a:r>
              <a:rPr lang="en-US" sz="2800" dirty="0" err="1" smtClean="0"/>
              <a:t>i</a:t>
            </a:r>
            <a:r>
              <a:rPr lang="en-US" sz="2800" dirty="0" smtClean="0"/>
              <a:t> s lanthanide contraction? State the cause and two consequences of </a:t>
            </a:r>
            <a:r>
              <a:rPr lang="en-US" sz="2800" dirty="0" err="1" smtClean="0"/>
              <a:t>of</a:t>
            </a:r>
            <a:r>
              <a:rPr lang="en-US" sz="2800" dirty="0" smtClean="0"/>
              <a:t> lanthanide contraction. (F, AI-06)</a:t>
            </a:r>
            <a:r>
              <a:rPr lang="en-IN" sz="2800" dirty="0" smtClean="0"/>
              <a:t/>
            </a:r>
            <a:br>
              <a:rPr lang="en-IN" sz="2800" dirty="0" smtClean="0"/>
            </a:br>
            <a:r>
              <a:rPr lang="en-US" sz="2800" dirty="0" smtClean="0"/>
              <a:t>24.  What are the different oxidation states exhibited by the </a:t>
            </a:r>
            <a:r>
              <a:rPr lang="en-US" sz="2800" dirty="0" err="1" smtClean="0"/>
              <a:t>lanthanoids</a:t>
            </a:r>
            <a:r>
              <a:rPr lang="en-US" sz="2800" dirty="0" smtClean="0"/>
              <a:t>?</a:t>
            </a:r>
            <a:r>
              <a:rPr lang="en-IN" sz="2800" dirty="0" smtClean="0"/>
              <a:t/>
            </a:r>
            <a:br>
              <a:rPr lang="en-IN" sz="2800" dirty="0" smtClean="0"/>
            </a:br>
            <a:r>
              <a:rPr lang="en-US" sz="2800" dirty="0" smtClean="0"/>
              <a:t>25. Why is the separation of lanthanide elements difficult?</a:t>
            </a:r>
            <a:r>
              <a:rPr lang="en-IN" sz="2800" dirty="0" smtClean="0"/>
              <a:t/>
            </a:r>
            <a:br>
              <a:rPr lang="en-IN" sz="2800" dirty="0" smtClean="0"/>
            </a:br>
            <a:r>
              <a:rPr lang="en-US" sz="2800" dirty="0" smtClean="0"/>
              <a:t>26. (a) What is </a:t>
            </a:r>
            <a:r>
              <a:rPr lang="en-US" sz="2800" dirty="0" err="1" smtClean="0"/>
              <a:t>misch</a:t>
            </a:r>
            <a:r>
              <a:rPr lang="en-US" sz="2800" dirty="0" smtClean="0"/>
              <a:t> metal? Mention its two important uses. (F-06)</a:t>
            </a:r>
            <a:r>
              <a:rPr lang="en-IN" sz="2800" dirty="0" smtClean="0"/>
              <a:t/>
            </a:r>
            <a:br>
              <a:rPr lang="en-IN" sz="2800" dirty="0" smtClean="0"/>
            </a:br>
            <a:r>
              <a:rPr lang="en-US" sz="2800" dirty="0" smtClean="0"/>
              <a:t> </a:t>
            </a:r>
            <a:r>
              <a:rPr lang="en-IN" sz="2800" dirty="0" smtClean="0"/>
              <a:t/>
            </a:r>
            <a:br>
              <a:rPr lang="en-IN" sz="2800" dirty="0" smtClean="0"/>
            </a:br>
            <a:r>
              <a:rPr lang="en-US" sz="2800" dirty="0" smtClean="0"/>
              <a:t> </a:t>
            </a:r>
            <a:r>
              <a:rPr lang="en-IN" sz="2800" dirty="0" smtClean="0"/>
              <a:t/>
            </a:r>
            <a:br>
              <a:rPr lang="en-IN" sz="2800" dirty="0" smtClean="0"/>
            </a:br>
            <a:r>
              <a:rPr lang="en-US" sz="2800" dirty="0" smtClean="0"/>
              <a:t> </a:t>
            </a:r>
            <a:endParaRPr lang="en-IN"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smtClean="0"/>
              <a:t>Similarities </a:t>
            </a:r>
            <a:r>
              <a:rPr lang="en-US" sz="2700" dirty="0" smtClean="0">
                <a:solidFill>
                  <a:srgbClr val="FAFD00"/>
                </a:solidFill>
              </a:rPr>
              <a:t>within a given period </a:t>
            </a:r>
            <a:r>
              <a:rPr lang="en-US" sz="2700" dirty="0" smtClean="0"/>
              <a:t>and  within a given group.</a:t>
            </a:r>
            <a:r>
              <a:rPr lang="en-US" dirty="0" smtClean="0"/>
              <a:t/>
            </a:r>
            <a:br>
              <a:rPr lang="en-US" dirty="0" smtClean="0"/>
            </a:br>
            <a:r>
              <a:rPr lang="en-US" sz="3100" dirty="0" smtClean="0"/>
              <a:t>Last electrons added are inner electrons (</a:t>
            </a:r>
            <a:r>
              <a:rPr lang="en-US" sz="3100" i="1" dirty="0" err="1" smtClean="0"/>
              <a:t>d</a:t>
            </a:r>
            <a:r>
              <a:rPr lang="en-US" sz="3100" dirty="0" err="1" smtClean="0"/>
              <a:t>’s</a:t>
            </a:r>
            <a:r>
              <a:rPr lang="en-US" sz="3100" dirty="0" smtClean="0"/>
              <a:t>, </a:t>
            </a:r>
            <a:r>
              <a:rPr lang="en-US" sz="3100" i="1" dirty="0" err="1" smtClean="0"/>
              <a:t>f</a:t>
            </a:r>
            <a:r>
              <a:rPr lang="en-US" sz="3100" dirty="0" err="1" smtClean="0"/>
              <a:t>’s</a:t>
            </a:r>
            <a:r>
              <a:rPr lang="en-US" sz="3100" dirty="0" smtClean="0"/>
              <a: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71472" y="1285860"/>
            <a:ext cx="8001056" cy="507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142844" y="1643050"/>
            <a:ext cx="8848756" cy="50006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304800" y="1643050"/>
            <a:ext cx="8610600" cy="49863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857224" y="1785926"/>
            <a:ext cx="750099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ChangeAspect="1" noChangeArrowheads="1"/>
          </p:cNvPicPr>
          <p:nvPr/>
        </p:nvPicPr>
        <p:blipFill>
          <a:blip r:embed="rId2" cstate="print"/>
          <a:srcRect/>
          <a:stretch>
            <a:fillRect/>
          </a:stretch>
        </p:blipFill>
        <p:spPr bwMode="auto">
          <a:xfrm>
            <a:off x="142844" y="1576388"/>
            <a:ext cx="8858312" cy="513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0734"/>
          <p:cNvPicPr>
            <a:picLocks noChangeAspect="1" noChangeArrowheads="1"/>
          </p:cNvPicPr>
          <p:nvPr/>
        </p:nvPicPr>
        <p:blipFill>
          <a:blip r:embed="rId2" cstate="print"/>
          <a:srcRect/>
          <a:stretch>
            <a:fillRect/>
          </a:stretch>
        </p:blipFill>
        <p:spPr bwMode="auto">
          <a:xfrm>
            <a:off x="142845" y="1643050"/>
            <a:ext cx="8786873" cy="50006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697</Words>
  <Application>Microsoft Office PowerPoint</Application>
  <PresentationFormat>On-screen Show (4:3)</PresentationFormat>
  <Paragraphs>90</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WELCOME TO The Elements: The d-Block AND f-Block </vt:lpstr>
      <vt:lpstr>            Objectives After studying this Unit, the students will be  able to • learn the positions of the d– and f-block elements in the periodic table; • know the electronic configurations of the transition (d-block) and the inner transition (f-block) elements; • appreciate the relative stability of various oxidation states in terms of electrode potential values; • describe the preparation, properties, structures and uses of some important compounds such as K2Cr2O7 and KMnO4; • understand the general characteristics of the d– and f–block elements and the general horizontal and group trends in them; • describe the properties of the f-block elements and give a comparative account of the lanthanoids and actinoids with respect to their electronic configurations, oxidation states and chemical behaviour.</vt:lpstr>
      <vt:lpstr>The d-Block Elements and Their Compounds Shape of d Orbital</vt:lpstr>
      <vt:lpstr>Similarities within a given period and  within a given group. Last electrons added are inner electrons (d’s, f’s).</vt:lpstr>
      <vt:lpstr>Slide 5</vt:lpstr>
      <vt:lpstr>Slide 6</vt:lpstr>
      <vt:lpstr>Slide 7</vt:lpstr>
      <vt:lpstr>Slide 8</vt:lpstr>
      <vt:lpstr>Slide 9</vt:lpstr>
      <vt:lpstr>Slide 10</vt:lpstr>
      <vt:lpstr>The d-Block Elements and Their Compounds  Trends in Atomic Radii</vt:lpstr>
      <vt:lpstr>Multiple Oxidation States</vt:lpstr>
      <vt:lpstr>Slide 13</vt:lpstr>
      <vt:lpstr>Metallic Behavior/Reducing Strength Lower oxidation state = more metallic </vt:lpstr>
      <vt:lpstr>Color and Magnetism</vt:lpstr>
      <vt:lpstr>Slide 16</vt:lpstr>
      <vt:lpstr>Magnetic properties due to unpaired electrons</vt:lpstr>
      <vt:lpstr>Chromium Chemical properties reflect oxidation state</vt:lpstr>
      <vt:lpstr>Potassium dichromate(K2Cr2O7</vt:lpstr>
      <vt:lpstr>Preparation of K2Cr2O7: (From chromites ore,Fe2Cr2O4 )  (i)   4Fe2Cr2O4 + 8Na2CO3 + 7O2  8Na2CrO4 + 2Fe2O3 + 8CO2   (ii)  2Na2Cr2O4 + H2SO4  Na2Cr2O7   +  Na2SO4  +  H2O   (iii) Na2Cr2O7    + 2KCl  K2Cr2O7   + 2NaCl   </vt:lpstr>
      <vt:lpstr>  Oxidizing action: i.Ferrous salts into ferric salts  Cr2O7²ˉ + 14H+  +  6Fe²+  2Cr³+  +  6Fe3+  +  7H2O   ii.Iˉ (iodide) to I2(iodine)   Cr2O7²ˉ   + 6Iˉ + 14H+  2Cr3+  + 3I2    + 7H2O  (iii)H2S to S  Cr2O72-   +8H ++H2S  2Cr3++3S+7H2O  Potassium permanganate (KMnO4)                   Preparation of KMnO4.   (i)   MnO2+4KOH+O2  2K2MnO4+2H2O   (ii) 3MnO42-  +4H+ 2MnO4-+2H2O</vt:lpstr>
      <vt:lpstr>Structure of manganate ion (MnO42-) &amp; permanganate ion (MnO4-)</vt:lpstr>
      <vt:lpstr>                           Oxidising action In acid solutions: (a) Iodine is liberated from potassium iodide :    10I– + 2MnO4 -+ 16H+ 2Mn2+ + 8H2O + 5I2 (b) Fe2+ ion (green) is converted to Fe3+ (yellow): 5Fe2+ + MnO4– + 8H+  Mn2+ + 4H2O + 5Fe3+ (c) Oxalate ion or oxalic acid is oxidised at 333 K: 5C2O42– + 2MnO4– + 16H+   2Mn2+ + 8H2O + 10CO2 (d) Hydrogen sulphide is oxidised, sulphur being precipitated: 5S2– + 2MnO4    --  + 16H+  2Mn2 + + 8H2O + 5S (e) Sulphurous acid or sulphite is oxidised to a sulphate or sulphuric acid: 5SO32– + 2MnO4– + 6H+  2Mn2+ + 3H2O + 5SO4 2- (f) Nitrite is oxidised to nitrate: 5NO2– + 2MnO4– + 6H+  2Mn2+ + 5NO3– + 3H2O 2. In neutral or faintly alkaline solutions: (a) A notable reaction is the oxidation of iodide to iodate: 2MnO4– + H2O + I–   2MnO2 + 2OH– + IO3- (b) Thiosulphate is oxidized almost quantitatively to sulphate: 8MnO4– + 3S2O32– + H2O  8MnO2 + 6SO42– + 2OH– (c) Manganous salt is oxidized to MnO2; the presence of zinc sulphate or zinc oxide catalyses the oxidation: 2MnO4– + 3Mn2+ + 2H2O  5MnO2 + 4H+</vt:lpstr>
      <vt:lpstr>Slide 24</vt:lpstr>
      <vt:lpstr>Slide 25</vt:lpstr>
      <vt:lpstr>Slide 26</vt:lpstr>
      <vt:lpstr>Slide 27</vt:lpstr>
      <vt:lpstr>Slide 28</vt:lpstr>
      <vt:lpstr>Silver</vt:lpstr>
      <vt:lpstr>             IMPORTANT QUESTION Q 1.  Why is the third ionization energy of manganese (atomic no. 25) unexpectedly high? Ans.  25Mn(Ar)3d5 4s2 and Mn2+ is (Ar)3d5.After loosing 2 electrons it has half filled d-orbitals, which is more stable that is why Mn2+ has exceptionally high third ionization energy. Q 2. Which is more basic, La (OH) 3 or Lu (OH) 3? Why? Ans. La (OH) 3 is more basic because La is larger size than Lu, therefore more electropositive. Q3. Why is Ce4+ in aqueous solution a good oxidizing agent? Ans. Ce4+ gains electron to form Ce3+ ion, it is good oxidizing agent. </vt:lpstr>
      <vt:lpstr>    Q4.  What is basic difference between the electronic configuration of lanthanides and those actinides? Ans.  In lanthanides df orbital is progressively filled where in actinides, 5f orbital progressively filled. Q5.  What is effect of pH on K2Cr2O7? Ans.  It changes to K2CrO4 which is yellow in colour.          Cr­2O72- + 2OH-  2CrO42- + H2O         Orange                    yellow</vt:lpstr>
      <vt:lpstr>                    Q9. A substance is found to have a magnetic moment of 3.9 BM. How many unpaired electrons does it contain? Ans. Magnetic moment, µ=√n (n+2) BM, n=3. Q10. Why do transition elements show variable oxidation state? Ans. In transition elements, the energies of (n-1)d orbitals &amp; ns orbitals are very closed. Hence, Electrons from both can participate in bonding. Q11. Why Zn,Cd &amp; Hg are soft and have low melting point? Ans. In Zn, Cd &amp; Hg all the electrons in d –subshell are paired,hence the metallic bonds present in them  are weak .That is why they have low melting and boiling point . 12. Co (II) is stable in aqueous solution but in presence of strong ligands &amp; in air gets oxidized to Co3+, why? Ans.Stronger ligands &amp; air oxidize Co2+ to Co3+ by providing energy released due to force of attraction between them &amp; metal ions. 13. Why Ce3+ can be easily oxidized to Ce4+? Ans.It is Ce4+ because has stable electronic configuration. 14. Represent by ionic equations, the oxidizing action of MnO4- in acidic medium. Ans.5e- + 8H+ + MnO4-   Mn2+ + 4H2O in acidic medium. 15. The second &amp; third transition series (4d &amp; 5d) have similar ionic size, why? Ans.It is due to lanthanoids contraction. </vt:lpstr>
      <vt:lpstr>             16. What happens when acidified KMnO4 is added to ferrous sulphate solution? Ans.MnO4- + 5Fe2+ + 8H+     Mn2+ + 5Fe3+ + 4H2O. The colour of KMnO4 becomes colourless &amp; Fe2+ is oxidized to Fe3+ ion. 17. Ce forms Ce4+ in aqueous solution? Ans.It is due to stable electronic configuration of Ce4+. 18. Why does Eu2+ &amp; Yb2+ are formed &amp; are stable? Ans.Eu2+ has half filled f-orbital which is more stable whereas Yb2+ has fully filled f-orbital which is more stable. 19. Why Mn2+ is more stable than Mn3+ but Fe3+ is more stable than Fe2+? Ans.Mn2+ has half filled d-orbital; therefore, it is more stable than Mn3+.        Fe3+ has half filled d-orbital; therefore, it is more stable than Fe2+. 20.   Why are lanthanoids coloured &amp; paramagnetic? It is due to presence of unpaired electrons, they are paramagnetic &amp; they absorb light from visible region &amp; undergo f-f transitions &amp; radiate complementary colour. </vt:lpstr>
      <vt:lpstr>             21. Explain giving reasons: a) Transition metals &amp; many of their compounds show paramagnetic behavior. b) The enthalpies of atomization of the transition metals are high. c) The transition metals generally form coloured compounds. d) Transition metals &amp; their many compounds act as good catalyst. (a) It is due to presence of unpaired electrons. (b) It is due to strong metallic bond &amp; additional covalent bonds due to presence of unpaired electrons in d-orbitals. (c) It is due to presence of unpaired electrons, they undergo d-d transitions by absorbing light from visible region &amp; radiate complementary colour. (d) It is due to variable oxidation state. </vt:lpstr>
      <vt:lpstr>               ASSIGNMENT E  X  P  L  A  I  N       W  H  Y    ?     /    D  E  S  C  R  I  B  E 1. Transition   metals have high boiling   points and have high enthalpies of atomization. (AI-05) 2. Transition metals and many of their compounds show paramagnetic behavior.  (AI-05) 3. Transition metals generally from colour compound 4. Transition metals and many of their compound act as a good catalyst.      (AI-05) 5. Transtion metals form complex compounds. 6. Transition elements show variable oxidation states. 7. Transition metal generally form alloys with other transition metals. 8.  Transition metals form a number of interstitial compounds. 9. Why do transition metals have high enthalpy of hydration? 10. Zn, Cd, and Hg are normally not considered as Transition metals </vt:lpstr>
      <vt:lpstr>              11. Mn+2 compounds are more stable than Fe+2 toward oxidation to their + 3 state. (AI-06) 12.E0 for Mn+3 / Mn+2 couple is more positive than for  Fe+3 / Fe+2 or  Cr+3 / Cr+2  . 13. The first I.E of 5d-transition metals are higher than those of 3d and 4d- transition metals series. 14.  The second and third series transition elements have very similar atomic radii. 15. Ni+2 compounds are thermodynamically more stable than Pt+2 compounds whilst Pt (IV) are relatively more stable than Ni (IV) compounds. OR  K2PtCl6 is well known cpds. but corresponding Ni-compound is not  known 16. For the first row transition metals the Eo values are:                  Eo          V        Cr        Mn          Fe        Co             Ni             Cu M2+/M  –1.18  – 0.91  –1.18    – 0.44  – 0.28        – 0.25        +0.34                                       Explain the irregularity in the above values. </vt:lpstr>
      <vt:lpstr>O X O M E T A L     I O N S  ( KMnO4 and K2Cr2O7) 17. Describe the steps involved in the preparation of (a) K2Cr2O7 from chromite ore                                 (b) KMnO4   from pyrolusite ore </vt:lpstr>
      <vt:lpstr>         L A N T H A N O I D S  A N D A C T I N O I D S 23. What i s lanthanide contraction? State the cause and two consequences of of lanthanide contraction. (F, AI-06) 24.  What are the different oxidation states exhibited by the lanthanoids? 25. Why is the separation of lanthanide elements difficult? 26. (a) What is misch metal? Mention its two important uses. (F-06)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The d-Block</dc:title>
  <dc:creator>amulya</dc:creator>
  <cp:lastModifiedBy>Dell</cp:lastModifiedBy>
  <cp:revision>63</cp:revision>
  <dcterms:created xsi:type="dcterms:W3CDTF">2009-10-02T00:29:58Z</dcterms:created>
  <dcterms:modified xsi:type="dcterms:W3CDTF">2017-12-24T12:52:33Z</dcterms:modified>
</cp:coreProperties>
</file>