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17"/>
  </p:notesMasterIdLst>
  <p:sldIdLst>
    <p:sldId id="283" r:id="rId2"/>
    <p:sldId id="297" r:id="rId3"/>
    <p:sldId id="284" r:id="rId4"/>
    <p:sldId id="294" r:id="rId5"/>
    <p:sldId id="285" r:id="rId6"/>
    <p:sldId id="286" r:id="rId7"/>
    <p:sldId id="287" r:id="rId8"/>
    <p:sldId id="288" r:id="rId9"/>
    <p:sldId id="289" r:id="rId10"/>
    <p:sldId id="290" r:id="rId11"/>
    <p:sldId id="291" r:id="rId12"/>
    <p:sldId id="292" r:id="rId13"/>
    <p:sldId id="293" r:id="rId14"/>
    <p:sldId id="299" r:id="rId15"/>
    <p:sldId id="29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69" autoAdjust="0"/>
    <p:restoredTop sz="94660"/>
  </p:normalViewPr>
  <p:slideViewPr>
    <p:cSldViewPr>
      <p:cViewPr>
        <p:scale>
          <a:sx n="66" d="100"/>
          <a:sy n="66" d="100"/>
        </p:scale>
        <p:origin x="-1812"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1573D-AF89-4022-9001-C9925941E8FC}" type="datetimeFigureOut">
              <a:rPr lang="en-US" smtClean="0"/>
              <a:pPr/>
              <a:t>12/31/2017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C6F79D-68BA-454D-BEA0-33A6CE7B663D}" type="slidenum">
              <a:rPr lang="en-US" smtClean="0"/>
              <a:pPr/>
              <a:t>‹#›</a:t>
            </a:fld>
            <a:endParaRPr lang="en-US"/>
          </a:p>
        </p:txBody>
      </p:sp>
    </p:spTree>
    <p:extLst>
      <p:ext uri="{BB962C8B-B14F-4D97-AF65-F5344CB8AC3E}">
        <p14:creationId xmlns:p14="http://schemas.microsoft.com/office/powerpoint/2010/main" val="1370373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a:lstStyle/>
          <a:p>
            <a:pPr>
              <a:spcBef>
                <a:spcPct val="0"/>
              </a:spcBef>
            </a:pPr>
            <a:endParaRPr lang="en-IN" smtClean="0"/>
          </a:p>
        </p:txBody>
      </p:sp>
      <p:sp>
        <p:nvSpPr>
          <p:cNvPr id="17412" name="Slide Number Placeholder 3"/>
          <p:cNvSpPr>
            <a:spLocks noGrp="1"/>
          </p:cNvSpPr>
          <p:nvPr>
            <p:ph type="sldNum" sz="quarter" idx="5"/>
          </p:nvPr>
        </p:nvSpPr>
        <p:spPr bwMode="auto">
          <a:noFill/>
          <a:ln>
            <a:miter lim="800000"/>
            <a:headEnd/>
            <a:tailEnd/>
          </a:ln>
        </p:spPr>
        <p:txBody>
          <a:bodyPr/>
          <a:lstStyle/>
          <a:p>
            <a:fld id="{EB24AC4C-853E-4A3C-A823-B00A7419343F}" type="slidenum">
              <a:rPr lang="en-IN"/>
              <a:pPr/>
              <a:t>3</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a:lstStyle/>
          <a:p>
            <a:pPr>
              <a:spcBef>
                <a:spcPct val="0"/>
              </a:spcBef>
            </a:pPr>
            <a:endParaRPr lang="en-IN" smtClean="0"/>
          </a:p>
        </p:txBody>
      </p:sp>
      <p:sp>
        <p:nvSpPr>
          <p:cNvPr id="18436" name="Slide Number Placeholder 3"/>
          <p:cNvSpPr>
            <a:spLocks noGrp="1"/>
          </p:cNvSpPr>
          <p:nvPr>
            <p:ph type="sldNum" sz="quarter" idx="5"/>
          </p:nvPr>
        </p:nvSpPr>
        <p:spPr bwMode="auto">
          <a:noFill/>
          <a:ln>
            <a:miter lim="800000"/>
            <a:headEnd/>
            <a:tailEnd/>
          </a:ln>
        </p:spPr>
        <p:txBody>
          <a:bodyPr/>
          <a:lstStyle/>
          <a:p>
            <a:fld id="{B6DBEC4D-43F7-498A-87E2-37BC41536442}" type="slidenum">
              <a:rPr lang="en-IN"/>
              <a:pPr/>
              <a:t>7</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8C6F79D-68BA-454D-BEA0-33A6CE7B663D}" type="slidenum">
              <a:rPr lang="en-US" smtClean="0"/>
              <a:pPr/>
              <a:t>9</a:t>
            </a:fld>
            <a:endParaRPr lang="en-US"/>
          </a:p>
        </p:txBody>
      </p:sp>
    </p:spTree>
    <p:extLst>
      <p:ext uri="{BB962C8B-B14F-4D97-AF65-F5344CB8AC3E}">
        <p14:creationId xmlns:p14="http://schemas.microsoft.com/office/powerpoint/2010/main" val="2907404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12/31/2017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ience.jrank.org/pages/1396/Chemistry.html" TargetMode="External"/><Relationship Id="rId2" Type="http://schemas.openxmlformats.org/officeDocument/2006/relationships/hyperlink" Target="http://science.jrank.org/pages/1166/Cancer.html" TargetMode="External"/><Relationship Id="rId1" Type="http://schemas.openxmlformats.org/officeDocument/2006/relationships/slideLayout" Target="../slideLayouts/slideLayout2.xml"/><Relationship Id="rId5" Type="http://schemas.openxmlformats.org/officeDocument/2006/relationships/hyperlink" Target="http://science.jrank.org/pages/4447/Moon.html" TargetMode="External"/><Relationship Id="rId4" Type="http://schemas.openxmlformats.org/officeDocument/2006/relationships/hyperlink" Target="http://science.jrank.org/pages/3262/Heat.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599"/>
            <a:ext cx="5410200" cy="1649849"/>
          </a:xfrm>
        </p:spPr>
        <p:txBody>
          <a:bodyPr>
            <a:noAutofit/>
          </a:bodyPr>
          <a:lstStyle/>
          <a:p>
            <a:pPr algn="ctr"/>
            <a:r>
              <a:rPr lang="en-US" sz="6000" i="1" u="sng" dirty="0" smtClean="0"/>
              <a:t> f block ELEMENTS) </a:t>
            </a:r>
            <a:endParaRPr lang="en-US" sz="6000" i="1" u="sng" dirty="0"/>
          </a:p>
        </p:txBody>
      </p:sp>
      <p:sp>
        <p:nvSpPr>
          <p:cNvPr id="3" name="Rectangle 2"/>
          <p:cNvSpPr/>
          <p:nvPr/>
        </p:nvSpPr>
        <p:spPr>
          <a:xfrm>
            <a:off x="609600" y="2259449"/>
            <a:ext cx="8305668" cy="707886"/>
          </a:xfrm>
          <a:prstGeom prst="rect">
            <a:avLst/>
          </a:prstGeom>
        </p:spPr>
        <p:txBody>
          <a:bodyPr wrap="square">
            <a:spAutoFit/>
          </a:bodyPr>
          <a:lstStyle/>
          <a:p>
            <a:r>
              <a:rPr lang="en-US" sz="3200" i="1" u="sng" dirty="0">
                <a:solidFill>
                  <a:srgbClr val="FF0000"/>
                </a:solidFill>
              </a:rPr>
              <a:t>(</a:t>
            </a:r>
            <a:r>
              <a:rPr lang="en-US" sz="4000" i="1" u="sng" dirty="0" smtClean="0">
                <a:solidFill>
                  <a:srgbClr val="FF0000"/>
                </a:solidFill>
              </a:rPr>
              <a:t>INNER-TRANSITION ELEMENTS)</a:t>
            </a:r>
            <a:endParaRPr lang="en-IN" sz="4000" dirty="0">
              <a:solidFill>
                <a:srgbClr val="FF0000"/>
              </a:solidFill>
            </a:endParaRPr>
          </a:p>
        </p:txBody>
      </p:sp>
      <p:sp>
        <p:nvSpPr>
          <p:cNvPr id="4" name="Rectangle 3"/>
          <p:cNvSpPr/>
          <p:nvPr/>
        </p:nvSpPr>
        <p:spPr>
          <a:xfrm>
            <a:off x="2286000" y="2967335"/>
            <a:ext cx="4572000" cy="3600986"/>
          </a:xfrm>
          <a:prstGeom prst="rect">
            <a:avLst/>
          </a:prstGeom>
        </p:spPr>
        <p:txBody>
          <a:bodyPr>
            <a:spAutoFit/>
          </a:bodyPr>
          <a:lstStyle/>
          <a:p>
            <a:endParaRPr lang="en-IN" dirty="0" smtClean="0"/>
          </a:p>
          <a:p>
            <a:endParaRPr lang="en-IN" dirty="0"/>
          </a:p>
          <a:p>
            <a:endParaRPr lang="en-IN" dirty="0" smtClean="0"/>
          </a:p>
          <a:p>
            <a:endParaRPr lang="en-IN" dirty="0"/>
          </a:p>
          <a:p>
            <a:endParaRPr lang="en-IN" dirty="0" smtClean="0"/>
          </a:p>
          <a:p>
            <a:endParaRPr lang="en-IN" dirty="0"/>
          </a:p>
          <a:p>
            <a:endParaRPr lang="en-IN" dirty="0" smtClean="0"/>
          </a:p>
          <a:p>
            <a:endParaRPr lang="en-IN" dirty="0"/>
          </a:p>
          <a:p>
            <a:r>
              <a:rPr lang="en-IN" sz="2800" dirty="0" smtClean="0">
                <a:solidFill>
                  <a:srgbClr val="7030A0"/>
                </a:solidFill>
              </a:rPr>
              <a:t>GURMEET </a:t>
            </a:r>
            <a:r>
              <a:rPr lang="en-IN" sz="2800" dirty="0">
                <a:solidFill>
                  <a:srgbClr val="7030A0"/>
                </a:solidFill>
              </a:rPr>
              <a:t>SINGH</a:t>
            </a:r>
          </a:p>
          <a:p>
            <a:r>
              <a:rPr lang="en-IN" sz="2800" dirty="0">
                <a:solidFill>
                  <a:srgbClr val="7030A0"/>
                </a:solidFill>
              </a:rPr>
              <a:t>PGT CHEMISTRY</a:t>
            </a:r>
          </a:p>
          <a:p>
            <a:r>
              <a:rPr lang="en-IN" sz="2800" dirty="0">
                <a:solidFill>
                  <a:srgbClr val="7030A0"/>
                </a:solidFill>
              </a:rPr>
              <a:t>KV NO.1,AMBALA CANTT.</a:t>
            </a:r>
            <a:endParaRPr lang="en-IN" sz="2800"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0"/>
            <a:ext cx="7772400" cy="1829761"/>
          </a:xfrm>
        </p:spPr>
        <p:txBody>
          <a:bodyPr/>
          <a:lstStyle/>
          <a:p>
            <a:pPr fontAlgn="auto">
              <a:spcAft>
                <a:spcPts val="0"/>
              </a:spcAft>
              <a:defRPr/>
            </a:pPr>
            <a:r>
              <a:rPr lang="en-IN" dirty="0" smtClean="0"/>
              <a:t>ACTINOIDS:- </a:t>
            </a:r>
            <a:endParaRPr lang="en-IN" dirty="0"/>
          </a:p>
        </p:txBody>
      </p:sp>
      <p:sp>
        <p:nvSpPr>
          <p:cNvPr id="7" name="Subtitle 6"/>
          <p:cNvSpPr>
            <a:spLocks noGrp="1"/>
          </p:cNvSpPr>
          <p:nvPr>
            <p:ph type="subTitle" idx="1"/>
          </p:nvPr>
        </p:nvSpPr>
        <p:spPr>
          <a:xfrm>
            <a:off x="457200" y="2438400"/>
            <a:ext cx="9182100" cy="4200525"/>
          </a:xfrm>
        </p:spPr>
        <p:txBody>
          <a:bodyPr>
            <a:normAutofit/>
          </a:bodyPr>
          <a:lstStyle/>
          <a:p>
            <a:pPr marR="0" algn="l">
              <a:lnSpc>
                <a:spcPct val="80000"/>
              </a:lnSpc>
            </a:pPr>
            <a:r>
              <a:rPr lang="en-IN" sz="2000" dirty="0" smtClean="0"/>
              <a:t>**thorium-     90                                                                                                                     *protactincium-91                                                                                                                    *  uranium-92                                                                                                                         *neptunium- 93                                                                                                        *plutonium-  94                                                                                                            *americium-    95                                                                                                                     *curium- 96                                                                                                                     *berkelium- 97                                                                                                                            *  californium- 98                                                                                                                     * einsteinium-   99                                                                                                                 *fermium-         100                                                                                                 *mendelevium-  101                                                                                           *nobelium-     102                                                                                                   *lawrencium-103</a:t>
            </a:r>
          </a:p>
          <a:p>
            <a:pPr marR="0" algn="l">
              <a:lnSpc>
                <a:spcPct val="80000"/>
              </a:lnSpc>
            </a:pPr>
            <a:r>
              <a:rPr lang="en-IN" sz="2000" dirty="0" smtClean="0"/>
              <a:t> </a:t>
            </a:r>
          </a:p>
        </p:txBody>
      </p:sp>
    </p:spTree>
  </p:cSld>
  <p:clrMapOvr>
    <a:masterClrMapping/>
  </p:clrMapOvr>
  <p:transition advTm="47"/>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IN" dirty="0" smtClean="0"/>
              <a:t>ELECTRONIC CONFIGURATION OF ACTINOIDS:-</a:t>
            </a:r>
            <a:endParaRPr lang="en-IN" dirty="0"/>
          </a:p>
        </p:txBody>
      </p:sp>
      <p:sp>
        <p:nvSpPr>
          <p:cNvPr id="12291" name="Content Placeholder 2"/>
          <p:cNvSpPr>
            <a:spLocks noGrp="1"/>
          </p:cNvSpPr>
          <p:nvPr>
            <p:ph idx="1"/>
          </p:nvPr>
        </p:nvSpPr>
        <p:spPr/>
        <p:txBody>
          <a:bodyPr/>
          <a:lstStyle/>
          <a:p>
            <a:r>
              <a:rPr lang="en-IN" dirty="0" smtClean="0"/>
              <a:t>They have common  7s</a:t>
            </a:r>
            <a:r>
              <a:rPr lang="en-IN" baseline="30000" dirty="0" smtClean="0"/>
              <a:t>2</a:t>
            </a:r>
            <a:r>
              <a:rPr lang="en-IN" dirty="0" smtClean="0"/>
              <a:t> and variable occupancy of the 5f and 6d subshells.          </a:t>
            </a:r>
          </a:p>
          <a:p>
            <a:r>
              <a:rPr lang="en-IN" dirty="0" smtClean="0"/>
              <a:t>Irregularities in electronic configuration of the </a:t>
            </a:r>
            <a:r>
              <a:rPr lang="en-IN" dirty="0" err="1" smtClean="0"/>
              <a:t>actinoids</a:t>
            </a:r>
            <a:r>
              <a:rPr lang="en-IN" dirty="0" smtClean="0"/>
              <a:t>, like those in the </a:t>
            </a:r>
            <a:r>
              <a:rPr lang="en-IN" dirty="0" err="1" smtClean="0"/>
              <a:t>lanthanoids</a:t>
            </a:r>
            <a:r>
              <a:rPr lang="en-IN" smtClean="0"/>
              <a:t> are related to the stabilities of the f</a:t>
            </a:r>
            <a:r>
              <a:rPr lang="en-IN" baseline="30000" smtClean="0"/>
              <a:t>0</a:t>
            </a:r>
            <a:r>
              <a:rPr lang="en-IN" smtClean="0"/>
              <a:t> ,f</a:t>
            </a:r>
            <a:r>
              <a:rPr lang="en-IN" baseline="30000" smtClean="0"/>
              <a:t>7</a:t>
            </a:r>
            <a:r>
              <a:rPr lang="en-IN" smtClean="0"/>
              <a:t> , f</a:t>
            </a:r>
            <a:r>
              <a:rPr lang="en-IN" baseline="30000" smtClean="0"/>
              <a:t> 14 </a:t>
            </a:r>
            <a:r>
              <a:rPr lang="en-IN" smtClean="0"/>
              <a:t> occupancies of 5f orbitals.</a:t>
            </a:r>
            <a:endParaRPr lang="en-IN" baseline="30000" smtClean="0"/>
          </a:p>
        </p:txBody>
      </p:sp>
    </p:spTree>
  </p:cSld>
  <p:clrMapOvr>
    <a:masterClrMapping/>
  </p:clrMapOvr>
  <p:transition advTm="34772"/>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IN" dirty="0" smtClean="0"/>
              <a:t>Ionic sizes and oxidation state of actinoid:-</a:t>
            </a:r>
            <a:endParaRPr lang="en-IN" dirty="0"/>
          </a:p>
        </p:txBody>
      </p:sp>
      <p:sp>
        <p:nvSpPr>
          <p:cNvPr id="13315" name="Content Placeholder 2"/>
          <p:cNvSpPr>
            <a:spLocks noGrp="1"/>
          </p:cNvSpPr>
          <p:nvPr>
            <p:ph idx="1"/>
          </p:nvPr>
        </p:nvSpPr>
        <p:spPr/>
        <p:txBody>
          <a:bodyPr>
            <a:normAutofit/>
          </a:bodyPr>
          <a:lstStyle/>
          <a:p>
            <a:r>
              <a:rPr lang="en-IN" dirty="0" smtClean="0"/>
              <a:t>There is a gradual decrease in the size of atoms or M</a:t>
            </a:r>
            <a:r>
              <a:rPr lang="en-IN" baseline="30000" dirty="0" smtClean="0"/>
              <a:t>3+</a:t>
            </a:r>
            <a:r>
              <a:rPr lang="en-IN" dirty="0" smtClean="0"/>
              <a:t> ions across the series.                                                          *This  is may be referred to ‘</a:t>
            </a:r>
            <a:r>
              <a:rPr lang="en-IN" dirty="0" err="1" smtClean="0"/>
              <a:t>actinoid</a:t>
            </a:r>
            <a:r>
              <a:rPr lang="en-IN" dirty="0" smtClean="0"/>
              <a:t> contraction’. The contraction is, however, greater  from element  in this series resulting from poor shielding by 5f electron. </a:t>
            </a:r>
          </a:p>
          <a:p>
            <a:r>
              <a:rPr lang="en-IN" dirty="0" smtClean="0"/>
              <a:t>OXIDATION STATES:- The </a:t>
            </a:r>
            <a:r>
              <a:rPr lang="en-IN" dirty="0" err="1" smtClean="0"/>
              <a:t>actinoids</a:t>
            </a:r>
            <a:r>
              <a:rPr lang="en-IN" dirty="0" smtClean="0"/>
              <a:t> show in general +3 oxidation states.                                                                    * For e.g. Maximum oxidation state increases from +4 in Thorium to +5, +6 and +7, respectively, in </a:t>
            </a:r>
            <a:r>
              <a:rPr lang="en-IN" dirty="0" err="1" smtClean="0"/>
              <a:t>Protactinicium</a:t>
            </a:r>
            <a:r>
              <a:rPr lang="en-IN" dirty="0" smtClean="0"/>
              <a:t> , </a:t>
            </a:r>
            <a:r>
              <a:rPr lang="en-IN" dirty="0" err="1" smtClean="0"/>
              <a:t>Urenium</a:t>
            </a:r>
            <a:r>
              <a:rPr lang="en-IN" dirty="0" smtClean="0"/>
              <a:t>, Neptunium but decreases in succeeding  elements.</a:t>
            </a:r>
          </a:p>
        </p:txBody>
      </p:sp>
    </p:spTree>
  </p:cSld>
  <p:clrMapOvr>
    <a:masterClrMapping/>
  </p:clrMapOvr>
  <p:transition advTm="104645"/>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r>
              <a:rPr lang="en-IN" smtClean="0"/>
              <a:t>GENERAL CHARACTERISTICS:- </a:t>
            </a:r>
          </a:p>
        </p:txBody>
      </p:sp>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IN" dirty="0" smtClean="0"/>
              <a:t>They are silvery in appearance but display a variety of structures which is due to irregularities in metallic radii which are far greater than in lanthanoids. </a:t>
            </a:r>
          </a:p>
          <a:p>
            <a:pPr marL="274320" indent="-274320" fontAlgn="auto">
              <a:spcAft>
                <a:spcPts val="0"/>
              </a:spcAft>
              <a:buClr>
                <a:schemeClr val="accent3"/>
              </a:buClr>
              <a:buFont typeface="Wingdings 2"/>
              <a:buChar char=""/>
              <a:defRPr/>
            </a:pPr>
            <a:r>
              <a:rPr lang="en-IN" dirty="0" smtClean="0"/>
              <a:t>They are highly reactive metals, especially when finely divided. </a:t>
            </a:r>
          </a:p>
          <a:p>
            <a:pPr marL="274320" indent="-274320" fontAlgn="auto">
              <a:spcAft>
                <a:spcPts val="0"/>
              </a:spcAft>
              <a:buClr>
                <a:schemeClr val="accent3"/>
              </a:buClr>
              <a:buFont typeface="Wingdings 2"/>
              <a:buChar char=""/>
              <a:defRPr/>
            </a:pPr>
            <a:r>
              <a:rPr lang="en-IN" dirty="0" smtClean="0"/>
              <a:t> The action of boiling water  on  them for e.g. Gives  a mixture of oxide and hydride and combination  with most non-metals takes place at moderate temperature. HCl  attacks all metals but most are slightly affected by nitric acid owing to the formation of protective oxide layers. </a:t>
            </a:r>
            <a:endParaRPr lang="en-IN" dirty="0"/>
          </a:p>
        </p:txBody>
      </p:sp>
    </p:spTree>
  </p:cSld>
  <p:clrMapOvr>
    <a:masterClrMapping/>
  </p:clrMapOvr>
  <p:transition advTm="70029"/>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Uses of </a:t>
            </a:r>
            <a:r>
              <a:rPr lang="en-IN" dirty="0" err="1" smtClean="0"/>
              <a:t>Actinoids</a:t>
            </a:r>
            <a:endParaRPr lang="en-IN" dirty="0"/>
          </a:p>
        </p:txBody>
      </p:sp>
      <p:sp>
        <p:nvSpPr>
          <p:cNvPr id="3" name="Content Placeholder 2"/>
          <p:cNvSpPr>
            <a:spLocks noGrp="1"/>
          </p:cNvSpPr>
          <p:nvPr>
            <p:ph idx="1"/>
          </p:nvPr>
        </p:nvSpPr>
        <p:spPr/>
        <p:txBody>
          <a:bodyPr>
            <a:normAutofit fontScale="85000" lnSpcReduction="20000"/>
          </a:bodyPr>
          <a:lstStyle/>
          <a:p>
            <a:r>
              <a:rPr lang="en-IN" dirty="0">
                <a:latin typeface="Times New Roman" pitchFamily="18" charset="0"/>
                <a:cs typeface="Times New Roman" pitchFamily="18" charset="0"/>
              </a:rPr>
              <a:t>Even though hazards are associated with radioactivity of actinides, many beneficial applications exist as well. Radioactive nuclides are used in </a:t>
            </a:r>
            <a:r>
              <a:rPr lang="en-IN" b="1" dirty="0">
                <a:latin typeface="Times New Roman" pitchFamily="18" charset="0"/>
                <a:cs typeface="Times New Roman" pitchFamily="18" charset="0"/>
                <a:hlinkClick r:id="rId2"/>
              </a:rPr>
              <a:t>cancer</a:t>
            </a:r>
            <a:r>
              <a:rPr lang="en-IN" dirty="0">
                <a:latin typeface="Times New Roman" pitchFamily="18" charset="0"/>
                <a:cs typeface="Times New Roman" pitchFamily="18" charset="0"/>
              </a:rPr>
              <a:t> therapy, analytical </a:t>
            </a:r>
            <a:r>
              <a:rPr lang="en-IN" b="1" dirty="0">
                <a:latin typeface="Times New Roman" pitchFamily="18" charset="0"/>
                <a:cs typeface="Times New Roman" pitchFamily="18" charset="0"/>
                <a:hlinkClick r:id="rId3"/>
              </a:rPr>
              <a:t>chemistry</a:t>
            </a:r>
            <a:r>
              <a:rPr lang="en-IN" dirty="0">
                <a:latin typeface="Times New Roman" pitchFamily="18" charset="0"/>
                <a:cs typeface="Times New Roman" pitchFamily="18" charset="0"/>
              </a:rPr>
              <a:t>, and in basic research in the study of chemical structures and mechanisms. </a:t>
            </a:r>
            <a:endParaRPr lang="en-IN"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The </a:t>
            </a:r>
            <a:r>
              <a:rPr lang="en-IN" dirty="0">
                <a:latin typeface="Times New Roman" pitchFamily="18" charset="0"/>
                <a:cs typeface="Times New Roman" pitchFamily="18" charset="0"/>
              </a:rPr>
              <a:t>explosive power of uranium and plutonium are well exploited in making atom bombs. In fact, the uranium enriched atom bomb that exploded over Japan was the first uranium bomb released. </a:t>
            </a:r>
            <a:endParaRPr lang="en-IN"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Nuclear </a:t>
            </a:r>
            <a:r>
              <a:rPr lang="en-IN" dirty="0">
                <a:latin typeface="Times New Roman" pitchFamily="18" charset="0"/>
                <a:cs typeface="Times New Roman" pitchFamily="18" charset="0"/>
              </a:rPr>
              <a:t>reactions of uranium-235 and plutonium-239 are currently utilized in atomic energy </a:t>
            </a:r>
            <a:r>
              <a:rPr lang="en-IN" dirty="0" err="1">
                <a:latin typeface="Times New Roman" pitchFamily="18" charset="0"/>
                <a:cs typeface="Times New Roman" pitchFamily="18" charset="0"/>
              </a:rPr>
              <a:t>powerplants</a:t>
            </a:r>
            <a:r>
              <a:rPr lang="en-IN" dirty="0">
                <a:latin typeface="Times New Roman" pitchFamily="18" charset="0"/>
                <a:cs typeface="Times New Roman" pitchFamily="18" charset="0"/>
              </a:rPr>
              <a:t> to generate electric power. Thorium is economically useful for the reason that fissionable uranium-233 can be produced from thorium-232. </a:t>
            </a:r>
            <a:endParaRPr lang="en-IN"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Plutonium-238 </a:t>
            </a:r>
            <a:r>
              <a:rPr lang="en-IN" dirty="0">
                <a:latin typeface="Times New Roman" pitchFamily="18" charset="0"/>
                <a:cs typeface="Times New Roman" pitchFamily="18" charset="0"/>
              </a:rPr>
              <a:t>is used in implants in the human body to power the </a:t>
            </a:r>
            <a:r>
              <a:rPr lang="en-IN" b="1" dirty="0">
                <a:latin typeface="Times New Roman" pitchFamily="18" charset="0"/>
                <a:cs typeface="Times New Roman" pitchFamily="18" charset="0"/>
              </a:rPr>
              <a:t>heart pacemaker</a:t>
            </a:r>
            <a:r>
              <a:rPr lang="en-IN" dirty="0">
                <a:latin typeface="Times New Roman" pitchFamily="18" charset="0"/>
                <a:cs typeface="Times New Roman" pitchFamily="18" charset="0"/>
              </a:rPr>
              <a:t>, which is does not need to be replaced for at least 10 years</a:t>
            </a:r>
            <a:r>
              <a:rPr lang="en-IN" dirty="0" smtClean="0">
                <a:latin typeface="Times New Roman" pitchFamily="18" charset="0"/>
                <a:cs typeface="Times New Roman" pitchFamily="18" charset="0"/>
              </a:rPr>
              <a:t>.</a:t>
            </a:r>
          </a:p>
          <a:p>
            <a:r>
              <a:rPr lang="en-IN" dirty="0" smtClean="0">
                <a:latin typeface="Times New Roman" pitchFamily="18" charset="0"/>
                <a:cs typeface="Times New Roman" pitchFamily="18" charset="0"/>
              </a:rPr>
              <a:t> </a:t>
            </a:r>
            <a:r>
              <a:rPr lang="en-IN" dirty="0">
                <a:latin typeface="Times New Roman" pitchFamily="18" charset="0"/>
                <a:cs typeface="Times New Roman" pitchFamily="18" charset="0"/>
              </a:rPr>
              <a:t>Curium-244 and plutonium-238 emit </a:t>
            </a:r>
            <a:r>
              <a:rPr lang="en-IN" b="1" dirty="0">
                <a:latin typeface="Times New Roman" pitchFamily="18" charset="0"/>
                <a:cs typeface="Times New Roman" pitchFamily="18" charset="0"/>
                <a:hlinkClick r:id="rId4"/>
              </a:rPr>
              <a:t>heat</a:t>
            </a:r>
            <a:r>
              <a:rPr lang="en-IN" dirty="0">
                <a:latin typeface="Times New Roman" pitchFamily="18" charset="0"/>
                <a:cs typeface="Times New Roman" pitchFamily="18" charset="0"/>
              </a:rPr>
              <a:t> at 2.9 watts and 0.57 watts per gram, respectively. Therefore, curium and plutonium are used as power sources on the </a:t>
            </a:r>
            <a:r>
              <a:rPr lang="en-IN" b="1" dirty="0">
                <a:latin typeface="Times New Roman" pitchFamily="18" charset="0"/>
                <a:cs typeface="Times New Roman" pitchFamily="18" charset="0"/>
                <a:hlinkClick r:id="rId5"/>
              </a:rPr>
              <a:t>Moon</a:t>
            </a:r>
            <a:r>
              <a:rPr lang="en-IN" dirty="0">
                <a:latin typeface="Times New Roman" pitchFamily="18" charset="0"/>
                <a:cs typeface="Times New Roman" pitchFamily="18" charset="0"/>
              </a:rPr>
              <a:t> to provide electrical energy for transmitting messages to </a:t>
            </a:r>
            <a:r>
              <a:rPr lang="en-IN" b="1" dirty="0" smtClean="0">
                <a:latin typeface="Times New Roman" pitchFamily="18" charset="0"/>
                <a:cs typeface="Times New Roman" pitchFamily="18" charset="0"/>
              </a:rPr>
              <a:t>Earth</a:t>
            </a:r>
            <a:r>
              <a:rPr lang="en-IN" dirty="0">
                <a:latin typeface="Times New Roman" pitchFamily="18" charset="0"/>
                <a:cs typeface="Times New Roman" pitchFamily="18" charset="0"/>
              </a:rPr>
              <a:t>.</a:t>
            </a:r>
          </a:p>
        </p:txBody>
      </p:sp>
    </p:spTree>
    <p:extLst>
      <p:ext uri="{BB962C8B-B14F-4D97-AF65-F5344CB8AC3E}">
        <p14:creationId xmlns:p14="http://schemas.microsoft.com/office/powerpoint/2010/main" val="2856546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95400"/>
            <a:ext cx="8236857" cy="2209800"/>
          </a:xfrm>
        </p:spPr>
        <p:txBody>
          <a:bodyPr/>
          <a:lstStyle/>
          <a:p>
            <a:r>
              <a:rPr lang="en-IN" dirty="0" smtClean="0"/>
              <a:t>           </a:t>
            </a:r>
            <a:r>
              <a:rPr lang="en-IN" sz="6000" dirty="0" smtClean="0"/>
              <a:t>THANK YOU</a:t>
            </a:r>
            <a:endParaRPr lang="en-IN" sz="6000" dirty="0"/>
          </a:p>
        </p:txBody>
      </p:sp>
      <p:sp>
        <p:nvSpPr>
          <p:cNvPr id="3" name="Content Placeholder 2"/>
          <p:cNvSpPr>
            <a:spLocks noGrp="1"/>
          </p:cNvSpPr>
          <p:nvPr>
            <p:ph idx="1"/>
          </p:nvPr>
        </p:nvSpPr>
        <p:spPr/>
        <p:txBody>
          <a:bodyPr>
            <a:normAutofit/>
          </a:bodyPr>
          <a:lstStyle/>
          <a:p>
            <a:r>
              <a:rPr lang="en-IN" dirty="0" smtClean="0"/>
              <a:t>                  </a:t>
            </a:r>
          </a:p>
          <a:p>
            <a:endParaRPr lang="en-IN" dirty="0"/>
          </a:p>
          <a:p>
            <a:endParaRPr lang="en-IN" dirty="0" smtClean="0"/>
          </a:p>
          <a:p>
            <a:endParaRPr lang="en-IN" dirty="0"/>
          </a:p>
          <a:p>
            <a:endParaRPr lang="en-IN" dirty="0" smtClean="0"/>
          </a:p>
          <a:p>
            <a:endParaRPr lang="en-IN" dirty="0"/>
          </a:p>
          <a:p>
            <a:r>
              <a:rPr lang="en-IN" dirty="0" smtClean="0"/>
              <a:t> </a:t>
            </a:r>
            <a:endParaRPr lang="en-IN" dirty="0"/>
          </a:p>
        </p:txBody>
      </p:sp>
    </p:spTree>
    <p:extLst>
      <p:ext uri="{BB962C8B-B14F-4D97-AF65-F5344CB8AC3E}">
        <p14:creationId xmlns:p14="http://schemas.microsoft.com/office/powerpoint/2010/main" val="1606801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a:srcRect/>
          <a:stretch>
            <a:fillRect/>
          </a:stretch>
        </p:blipFill>
        <p:spPr bwMode="auto">
          <a:xfrm>
            <a:off x="381000" y="381000"/>
            <a:ext cx="8342313" cy="5840413"/>
          </a:xfrm>
          <a:prstGeom prst="rect">
            <a:avLst/>
          </a:prstGeom>
          <a:noFill/>
          <a:ln w="9525">
            <a:noFill/>
            <a:miter lim="800000"/>
            <a:headEnd/>
            <a:tailEnd/>
          </a:ln>
        </p:spPr>
      </p:pic>
    </p:spTree>
    <p:extLst>
      <p:ext uri="{BB962C8B-B14F-4D97-AF65-F5344CB8AC3E}">
        <p14:creationId xmlns:p14="http://schemas.microsoft.com/office/powerpoint/2010/main" val="3229862609"/>
      </p:ext>
    </p:extLst>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fontAlgn="auto">
              <a:spcAft>
                <a:spcPts val="0"/>
              </a:spcAft>
              <a:defRPr/>
            </a:pPr>
            <a:r>
              <a:rPr lang="en-IN" dirty="0" smtClean="0"/>
              <a:t>THE INNER TRANSITION ELEMENTS (f-BLOCK)</a:t>
            </a:r>
            <a:endParaRPr lang="en-IN" dirty="0"/>
          </a:p>
        </p:txBody>
      </p:sp>
      <p:sp>
        <p:nvSpPr>
          <p:cNvPr id="3" name="Subtitle 2"/>
          <p:cNvSpPr>
            <a:spLocks noGrp="1"/>
          </p:cNvSpPr>
          <p:nvPr>
            <p:ph type="subTitle" idx="1"/>
          </p:nvPr>
        </p:nvSpPr>
        <p:spPr>
          <a:xfrm>
            <a:off x="285750" y="3143250"/>
            <a:ext cx="8396288" cy="3357563"/>
          </a:xfrm>
        </p:spPr>
        <p:txBody>
          <a:bodyPr>
            <a:normAutofit/>
          </a:bodyPr>
          <a:lstStyle/>
          <a:p>
            <a:pPr marR="0">
              <a:lnSpc>
                <a:spcPct val="80000"/>
              </a:lnSpc>
            </a:pPr>
            <a:r>
              <a:rPr lang="en-IN" sz="2400" dirty="0" smtClean="0"/>
              <a:t>                                                                                                              The f-block consists of  two series, LANTHANOIDS(rare earth metals)  and   ACTINOIDS.                                                                                       The </a:t>
            </a:r>
            <a:r>
              <a:rPr lang="en-IN" sz="2400" dirty="0" err="1" smtClean="0"/>
              <a:t>Lanthanoids</a:t>
            </a:r>
            <a:r>
              <a:rPr lang="en-IN" sz="2400" dirty="0" smtClean="0"/>
              <a:t> resembles one another  more closely than do the members of ordinary transition elements in any series                                                                                                                      *</a:t>
            </a:r>
            <a:r>
              <a:rPr lang="en-IN" sz="2400" dirty="0" err="1" smtClean="0"/>
              <a:t>Lanthanoids</a:t>
            </a:r>
            <a:r>
              <a:rPr lang="en-IN" sz="2400" dirty="0" smtClean="0"/>
              <a:t> have only one stable oxidation state (+3).                                                                                       *The chemistry of </a:t>
            </a:r>
            <a:r>
              <a:rPr lang="en-IN" sz="2400" dirty="0" err="1" smtClean="0"/>
              <a:t>Actinoids</a:t>
            </a:r>
            <a:r>
              <a:rPr lang="en-IN" sz="2400" dirty="0" smtClean="0"/>
              <a:t> is much more </a:t>
            </a:r>
            <a:r>
              <a:rPr lang="en-IN" sz="2400" dirty="0" err="1" smtClean="0"/>
              <a:t>complicated.The</a:t>
            </a:r>
            <a:r>
              <a:rPr lang="en-IN" sz="2400" dirty="0" smtClean="0"/>
              <a:t> complication arises partly owing to the occurrence of a wide range of oxidation states in these elements and partly because their  radioactivity creates special problems in their  study.      </a:t>
            </a:r>
          </a:p>
        </p:txBody>
      </p:sp>
    </p:spTree>
  </p:cSld>
  <p:clrMapOvr>
    <a:masterClrMapping/>
  </p:clrMapOvr>
  <p:transition advTm="82088">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N" dirty="0"/>
              <a:t> Electronic </a:t>
            </a:r>
            <a:r>
              <a:rPr lang="en-IN" dirty="0" smtClean="0"/>
              <a:t>Configurations of </a:t>
            </a:r>
            <a:r>
              <a:rPr lang="en-IN" dirty="0" err="1" smtClean="0"/>
              <a:t>lanthanoids</a:t>
            </a:r>
            <a:r>
              <a:rPr lang="en-IN" dirty="0"/>
              <a:t/>
            </a:r>
            <a:br>
              <a:rPr lang="en-IN" dirty="0"/>
            </a:br>
            <a:endParaRPr lang="en-IN" dirty="0"/>
          </a:p>
        </p:txBody>
      </p:sp>
      <p:sp>
        <p:nvSpPr>
          <p:cNvPr id="2" name="Content Placeholder 1"/>
          <p:cNvSpPr>
            <a:spLocks noGrp="1"/>
          </p:cNvSpPr>
          <p:nvPr>
            <p:ph idx="1"/>
          </p:nvPr>
        </p:nvSpPr>
        <p:spPr/>
        <p:txBody>
          <a:bodyPr/>
          <a:lstStyle/>
          <a:p>
            <a:r>
              <a:rPr lang="en-IN" dirty="0" smtClean="0"/>
              <a:t>It </a:t>
            </a:r>
            <a:r>
              <a:rPr lang="en-IN" dirty="0"/>
              <a:t>may be noted that atoms of these elements have electronic configuration with 6s</a:t>
            </a:r>
            <a:r>
              <a:rPr lang="en-IN" baseline="30000" dirty="0"/>
              <a:t>2</a:t>
            </a:r>
            <a:r>
              <a:rPr lang="en-IN" dirty="0"/>
              <a:t> common but with variable occupancy of 4f </a:t>
            </a:r>
            <a:r>
              <a:rPr lang="en-IN" dirty="0" smtClean="0"/>
              <a:t>level. </a:t>
            </a:r>
            <a:r>
              <a:rPr lang="en-IN" dirty="0"/>
              <a:t>However, the electronic configurations of all the </a:t>
            </a:r>
            <a:r>
              <a:rPr lang="en-IN" dirty="0" smtClean="0"/>
              <a:t>tri positive </a:t>
            </a:r>
            <a:r>
              <a:rPr lang="en-IN" dirty="0"/>
              <a:t>ions (the most stable oxidation state of all the </a:t>
            </a:r>
            <a:r>
              <a:rPr lang="en-IN" dirty="0" err="1"/>
              <a:t>lanthanoids</a:t>
            </a:r>
            <a:r>
              <a:rPr lang="en-IN" dirty="0"/>
              <a:t>) are of the form 4f </a:t>
            </a:r>
            <a:r>
              <a:rPr lang="en-IN" baseline="30000" dirty="0"/>
              <a:t>n </a:t>
            </a:r>
            <a:r>
              <a:rPr lang="en-IN" dirty="0"/>
              <a:t>(n = 1 to 14 with increasing atomic number).</a:t>
            </a:r>
          </a:p>
        </p:txBody>
      </p:sp>
    </p:spTree>
    <p:extLst>
      <p:ext uri="{BB962C8B-B14F-4D97-AF65-F5344CB8AC3E}">
        <p14:creationId xmlns:p14="http://schemas.microsoft.com/office/powerpoint/2010/main" val="1092917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IN" smtClean="0"/>
              <a:t>THE LANTHANOIDS:-</a:t>
            </a:r>
          </a:p>
        </p:txBody>
      </p:sp>
      <p:sp>
        <p:nvSpPr>
          <p:cNvPr id="3" name="Content Placeholder 2"/>
          <p:cNvSpPr>
            <a:spLocks noGrp="1"/>
          </p:cNvSpPr>
          <p:nvPr>
            <p:ph idx="1"/>
          </p:nvPr>
        </p:nvSpPr>
        <p:spPr>
          <a:xfrm>
            <a:off x="457200" y="1935163"/>
            <a:ext cx="8401050" cy="4922837"/>
          </a:xfrm>
        </p:spPr>
        <p:txBody>
          <a:bodyPr>
            <a:normAutofit lnSpcReduction="10000"/>
          </a:bodyPr>
          <a:lstStyle/>
          <a:p>
            <a:pPr marL="274320" indent="-274320" fontAlgn="auto">
              <a:spcAft>
                <a:spcPts val="0"/>
              </a:spcAft>
              <a:buClr>
                <a:schemeClr val="accent3"/>
              </a:buClr>
              <a:buFont typeface="Wingdings 2"/>
              <a:buNone/>
              <a:defRPr/>
            </a:pPr>
            <a:r>
              <a:rPr lang="en-IN" dirty="0" smtClean="0"/>
              <a:t>*Cerium- (58)                                                                        *praseodymium-  (59)                                                             *neodymium  -    (60)                                                       *promethium-(61)                                                                    * samarium-   (62)                                                                                         *europium-   (63)                                                                          *gadolinium-  (64)                                                                       *terbium-   (65)                                                                     *dysprosium-  (66)                                                                   *holmium-     (67)                                                                       *erbium-       (68)                                                                        *thulium-      (69)                                                                             *ytterbium-     (70)                                                                             *lutetium-(71)</a:t>
            </a:r>
            <a:endParaRPr lang="en-IN" dirty="0"/>
          </a:p>
        </p:txBody>
      </p:sp>
    </p:spTree>
  </p:cSld>
  <p:clrMapOvr>
    <a:masterClrMapping/>
  </p:clrMapOvr>
  <p:transition advTm="67486"/>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848600" cy="1981200"/>
          </a:xfrm>
        </p:spPr>
        <p:txBody>
          <a:bodyPr>
            <a:normAutofit fontScale="90000"/>
          </a:bodyPr>
          <a:lstStyle/>
          <a:p>
            <a:pPr fontAlgn="auto">
              <a:spcAft>
                <a:spcPts val="0"/>
              </a:spcAft>
              <a:defRPr/>
            </a:pPr>
            <a:r>
              <a:rPr lang="en-IN" dirty="0" smtClean="0"/>
              <a:t>ATOMIC and IONIC SIZES OF LANTHANOIDS:-</a:t>
            </a:r>
            <a:endParaRPr lang="en-IN" dirty="0"/>
          </a:p>
        </p:txBody>
      </p:sp>
      <p:sp>
        <p:nvSpPr>
          <p:cNvPr id="3" name="Subtitle 2"/>
          <p:cNvSpPr>
            <a:spLocks noGrp="1"/>
          </p:cNvSpPr>
          <p:nvPr>
            <p:ph type="subTitle" idx="1"/>
          </p:nvPr>
        </p:nvSpPr>
        <p:spPr>
          <a:xfrm>
            <a:off x="533400" y="3228975"/>
            <a:ext cx="8110538" cy="2986088"/>
          </a:xfrm>
        </p:spPr>
        <p:txBody>
          <a:bodyPr>
            <a:normAutofit/>
          </a:bodyPr>
          <a:lstStyle/>
          <a:p>
            <a:pPr marR="0">
              <a:lnSpc>
                <a:spcPct val="80000"/>
              </a:lnSpc>
            </a:pPr>
            <a:r>
              <a:rPr lang="en-IN" sz="2400" dirty="0" smtClean="0"/>
              <a:t>The overall decrease in atomic and ionic sizes is a unique feature of </a:t>
            </a:r>
            <a:r>
              <a:rPr lang="en-IN" sz="2400" dirty="0" err="1" smtClean="0"/>
              <a:t>Lanthanoids</a:t>
            </a:r>
            <a:r>
              <a:rPr lang="en-IN" sz="2400" dirty="0" smtClean="0"/>
              <a:t>. Due to imperfection shielding of  one electron by the another in the same sub-shell. Thus, there is fairly regular  decrease  in the sizes  with increasing atomic </a:t>
            </a:r>
            <a:r>
              <a:rPr lang="en-IN" sz="2400" dirty="0" err="1" smtClean="0"/>
              <a:t>number.The</a:t>
            </a:r>
            <a:r>
              <a:rPr lang="en-IN" sz="2400" dirty="0" smtClean="0"/>
              <a:t> cumulative effect of the contraction of the </a:t>
            </a:r>
            <a:r>
              <a:rPr lang="en-IN" sz="2400" dirty="0" err="1" smtClean="0"/>
              <a:t>lanthanoids</a:t>
            </a:r>
            <a:r>
              <a:rPr lang="en-IN" sz="2400" dirty="0" smtClean="0"/>
              <a:t> series known as ‘</a:t>
            </a:r>
            <a:r>
              <a:rPr lang="en-IN" sz="2400" dirty="0" err="1" smtClean="0"/>
              <a:t>lanthanoids</a:t>
            </a:r>
            <a:r>
              <a:rPr lang="en-IN" sz="2400" dirty="0" smtClean="0"/>
              <a:t>  contraction’ , causes the  radii of the members of the third transition series to be very similar to those of the corresponding members of the second series.</a:t>
            </a:r>
          </a:p>
        </p:txBody>
      </p:sp>
    </p:spTree>
  </p:cSld>
  <p:clrMapOvr>
    <a:masterClrMapping/>
  </p:clrMapOvr>
  <p:transition advTm="126361"/>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914400"/>
            <a:ext cx="7772400" cy="1829761"/>
          </a:xfrm>
        </p:spPr>
        <p:txBody>
          <a:bodyPr/>
          <a:lstStyle/>
          <a:p>
            <a:pPr fontAlgn="auto">
              <a:spcAft>
                <a:spcPts val="0"/>
              </a:spcAft>
              <a:defRPr/>
            </a:pPr>
            <a:r>
              <a:rPr lang="en-IN" dirty="0" smtClean="0"/>
              <a:t>OXIDATION STATE OF LANTHANOIDS:-</a:t>
            </a:r>
            <a:endParaRPr lang="en-IN" dirty="0"/>
          </a:p>
        </p:txBody>
      </p:sp>
      <p:sp>
        <p:nvSpPr>
          <p:cNvPr id="8195" name="Subtitle 2"/>
          <p:cNvSpPr>
            <a:spLocks noGrp="1"/>
          </p:cNvSpPr>
          <p:nvPr>
            <p:ph type="subTitle" idx="1"/>
          </p:nvPr>
        </p:nvSpPr>
        <p:spPr>
          <a:xfrm>
            <a:off x="533400" y="2667000"/>
            <a:ext cx="8382000" cy="4557713"/>
          </a:xfrm>
        </p:spPr>
        <p:txBody>
          <a:bodyPr>
            <a:normAutofit/>
          </a:bodyPr>
          <a:lstStyle/>
          <a:p>
            <a:pPr marR="0" algn="l"/>
            <a:r>
              <a:rPr lang="en-IN" sz="2400" dirty="0" smtClean="0"/>
              <a:t>Occasionally,+2 and +4 ions in the solution or in solid compounds are also obtained. The irregularities arises mainly from the extra  stability of empty , half –filled or filled f -sub-shell.          </a:t>
            </a:r>
          </a:p>
          <a:p>
            <a:pPr marR="0" algn="l"/>
            <a:r>
              <a:rPr lang="en-IN" sz="2400" dirty="0" smtClean="0"/>
              <a:t>*Q. Why  </a:t>
            </a:r>
            <a:r>
              <a:rPr lang="en-IN" sz="2400" dirty="0" err="1" smtClean="0"/>
              <a:t>Ce</a:t>
            </a:r>
            <a:r>
              <a:rPr lang="en-IN" sz="2400" dirty="0" smtClean="0"/>
              <a:t>(IV) is a good analytical reagent?                                         Ans. </a:t>
            </a:r>
            <a:r>
              <a:rPr lang="en-IN" sz="2400" dirty="0" err="1" smtClean="0"/>
              <a:t>E</a:t>
            </a:r>
            <a:r>
              <a:rPr lang="en-IN" sz="2400" baseline="30000" dirty="0" err="1" smtClean="0"/>
              <a:t>o</a:t>
            </a:r>
            <a:r>
              <a:rPr lang="en-IN" sz="2400" baseline="30000" dirty="0" smtClean="0"/>
              <a:t> </a:t>
            </a:r>
            <a:r>
              <a:rPr lang="en-IN" sz="2400" dirty="0" smtClean="0"/>
              <a:t> value for </a:t>
            </a:r>
            <a:r>
              <a:rPr lang="en-IN" sz="2400" baseline="30000" dirty="0" smtClean="0"/>
              <a:t>  </a:t>
            </a:r>
            <a:r>
              <a:rPr lang="en-IN" sz="2400" dirty="0" smtClean="0"/>
              <a:t> Ce</a:t>
            </a:r>
            <a:r>
              <a:rPr lang="en-IN" sz="2400" baseline="30000" dirty="0" smtClean="0"/>
              <a:t>+4 </a:t>
            </a:r>
            <a:r>
              <a:rPr lang="en-IN" sz="2400" dirty="0" smtClean="0"/>
              <a:t> /Ce</a:t>
            </a:r>
            <a:r>
              <a:rPr lang="en-IN" sz="2400" baseline="30000" dirty="0" smtClean="0"/>
              <a:t>+3</a:t>
            </a:r>
            <a:r>
              <a:rPr lang="en-IN" sz="2400" dirty="0" smtClean="0"/>
              <a:t>  is + 1.74 v which suggest that it can oxidise water. However, the reaction rate is very slow and hence, </a:t>
            </a:r>
            <a:r>
              <a:rPr lang="en-IN" sz="2400" dirty="0" err="1" smtClean="0"/>
              <a:t>Ce</a:t>
            </a:r>
            <a:r>
              <a:rPr lang="en-IN" sz="2400" dirty="0" smtClean="0"/>
              <a:t>(IV) is a good analytical reagent.                                                                      *Praseodymium, Neodymium, Terbium and Dysprosium  also exhibit +4 state but only in oxides.</a:t>
            </a:r>
            <a:endParaRPr lang="en-IN" sz="2400" baseline="30000" dirty="0" smtClean="0"/>
          </a:p>
        </p:txBody>
      </p:sp>
    </p:spTree>
  </p:cSld>
  <p:clrMapOvr>
    <a:masterClrMapping/>
  </p:clrMapOvr>
  <p:transition advTm="73523"/>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8575" y="0"/>
            <a:ext cx="9115425" cy="1143000"/>
          </a:xfrm>
        </p:spPr>
        <p:txBody>
          <a:bodyPr/>
          <a:lstStyle/>
          <a:p>
            <a:r>
              <a:rPr lang="en-IN" dirty="0" smtClean="0"/>
              <a:t>GENERAL CHARACTERISTICS:-</a:t>
            </a:r>
          </a:p>
        </p:txBody>
      </p:sp>
      <p:sp>
        <p:nvSpPr>
          <p:cNvPr id="3" name="Content Placeholder 2"/>
          <p:cNvSpPr>
            <a:spLocks noGrp="1"/>
          </p:cNvSpPr>
          <p:nvPr>
            <p:ph idx="1"/>
          </p:nvPr>
        </p:nvSpPr>
        <p:spPr>
          <a:xfrm>
            <a:off x="0" y="1435100"/>
            <a:ext cx="9144000" cy="5422900"/>
          </a:xfrm>
        </p:spPr>
        <p:txBody>
          <a:bodyPr>
            <a:normAutofit lnSpcReduction="10000"/>
          </a:bodyPr>
          <a:lstStyle/>
          <a:p>
            <a:pPr marL="274320" indent="-274320" fontAlgn="auto">
              <a:spcAft>
                <a:spcPts val="0"/>
              </a:spcAft>
              <a:buClr>
                <a:schemeClr val="accent3"/>
              </a:buClr>
              <a:buFont typeface="Wingdings 2"/>
              <a:buChar char=""/>
              <a:defRPr/>
            </a:pPr>
            <a:r>
              <a:rPr lang="en-IN" dirty="0" smtClean="0"/>
              <a:t>1. All lanthanoids are silvery white soft metals and tarnish rapidly in air.                                                                                                                         2. The hardness increases  with increasing  atomic number, Samarium being steel hard.                                                                   3.Their melting point ranges between 1000-1200K  but Samarium melts at 1632K.                                                                                           4.They have a typical metallic structure  and are good conductors of heat and electricity.                                                                           5.Lanthanoids ions are coloured both in solid and aqueous state. Colour of these ions may  be attributed to the  presence  of f-electrons. But La+</a:t>
            </a:r>
            <a:r>
              <a:rPr lang="en-IN" baseline="30000" dirty="0" smtClean="0"/>
              <a:t>3  </a:t>
            </a:r>
            <a:r>
              <a:rPr lang="en-IN" dirty="0" smtClean="0"/>
              <a:t> ions  doesn’t shows any  colour but rest do</a:t>
            </a:r>
            <a:r>
              <a:rPr lang="en-IN" baseline="30000" dirty="0" smtClean="0"/>
              <a:t> </a:t>
            </a:r>
            <a:r>
              <a:rPr lang="en-IN" dirty="0" smtClean="0"/>
              <a:t> so.                                                                                                       6. Lanthanoids are paramagnetic in nature.                                                 7. In their  chemical behaviour, in general, earlier members of the series are quite reactive similar to calcium but with increasing atomic number, they behave more like aluminium.    </a:t>
            </a:r>
            <a:endParaRPr lang="en-IN" dirty="0"/>
          </a:p>
        </p:txBody>
      </p:sp>
    </p:spTree>
  </p:cSld>
  <p:clrMapOvr>
    <a:masterClrMapping/>
  </p:clrMapOvr>
  <p:transition advTm="12069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IN" dirty="0" smtClean="0"/>
              <a:t>CHEMICAL REACTIONS WITH LANTHANOIDS:-</a:t>
            </a:r>
            <a:endParaRPr lang="en-IN" dirty="0"/>
          </a:p>
        </p:txBody>
      </p:sp>
      <p:sp>
        <p:nvSpPr>
          <p:cNvPr id="3" name="Content Placeholder 2"/>
          <p:cNvSpPr>
            <a:spLocks noGrp="1"/>
          </p:cNvSpPr>
          <p:nvPr>
            <p:ph idx="1"/>
          </p:nvPr>
        </p:nvSpPr>
        <p:spPr/>
        <p:txBody>
          <a:bodyPr>
            <a:normAutofit lnSpcReduction="10000"/>
          </a:bodyPr>
          <a:lstStyle/>
          <a:p>
            <a:pPr marL="274320" indent="-274320" fontAlgn="auto">
              <a:spcAft>
                <a:spcPts val="0"/>
              </a:spcAft>
              <a:buClr>
                <a:schemeClr val="accent3"/>
              </a:buClr>
              <a:buFont typeface="Wingdings 2"/>
              <a:buChar char=""/>
              <a:defRPr/>
            </a:pPr>
            <a:r>
              <a:rPr lang="en-IN" dirty="0" smtClean="0"/>
              <a:t>Ln-&gt; with halogens-LnX</a:t>
            </a:r>
            <a:r>
              <a:rPr lang="en-IN" baseline="-25000" dirty="0" smtClean="0"/>
              <a:t>3                                                                          </a:t>
            </a:r>
            <a:r>
              <a:rPr lang="en-IN" dirty="0" smtClean="0"/>
              <a:t> *with</a:t>
            </a:r>
            <a:r>
              <a:rPr lang="en-IN" baseline="-25000" dirty="0" smtClean="0"/>
              <a:t> </a:t>
            </a:r>
            <a:r>
              <a:rPr lang="en-IN" dirty="0" smtClean="0"/>
              <a:t> acids-&gt;H</a:t>
            </a:r>
            <a:r>
              <a:rPr lang="en-IN" baseline="-25000" dirty="0" smtClean="0"/>
              <a:t>2                                                                                                </a:t>
            </a:r>
            <a:r>
              <a:rPr lang="en-IN" dirty="0" smtClean="0"/>
              <a:t> *with </a:t>
            </a:r>
            <a:r>
              <a:rPr lang="en-IN" baseline="-25000" dirty="0" smtClean="0"/>
              <a:t> </a:t>
            </a:r>
            <a:r>
              <a:rPr lang="en-IN" dirty="0" smtClean="0"/>
              <a:t> H</a:t>
            </a:r>
            <a:r>
              <a:rPr lang="en-IN" baseline="-25000" dirty="0" smtClean="0"/>
              <a:t>2</a:t>
            </a:r>
            <a:r>
              <a:rPr lang="en-IN" dirty="0" smtClean="0"/>
              <a:t> 0 -&gt;Ln(OH)</a:t>
            </a:r>
            <a:r>
              <a:rPr lang="en-IN" baseline="-25000" dirty="0" smtClean="0"/>
              <a:t>3 </a:t>
            </a:r>
            <a:r>
              <a:rPr lang="en-IN" dirty="0" smtClean="0"/>
              <a:t> +H</a:t>
            </a:r>
            <a:r>
              <a:rPr lang="en-IN" baseline="-25000" dirty="0" smtClean="0"/>
              <a:t>2</a:t>
            </a:r>
            <a:r>
              <a:rPr lang="en-IN" dirty="0" smtClean="0"/>
              <a:t>                                                          *with C -&gt; LnC</a:t>
            </a:r>
            <a:r>
              <a:rPr lang="en-IN" baseline="-25000" dirty="0" smtClean="0"/>
              <a:t>2</a:t>
            </a:r>
            <a:r>
              <a:rPr lang="en-IN" dirty="0" smtClean="0"/>
              <a:t>                                                                        *heated with N-&gt;</a:t>
            </a:r>
            <a:r>
              <a:rPr lang="en-IN" dirty="0" err="1" smtClean="0"/>
              <a:t>LnN</a:t>
            </a:r>
            <a:r>
              <a:rPr lang="en-IN" dirty="0" smtClean="0"/>
              <a:t>                                                                   *heated with S-&gt;Ln</a:t>
            </a:r>
            <a:r>
              <a:rPr lang="en-IN" baseline="-25000" dirty="0" smtClean="0"/>
              <a:t>2</a:t>
            </a:r>
            <a:r>
              <a:rPr lang="en-IN" dirty="0"/>
              <a:t>S</a:t>
            </a:r>
            <a:r>
              <a:rPr lang="en-IN" baseline="-25000" dirty="0" smtClean="0"/>
              <a:t>3</a:t>
            </a:r>
            <a:r>
              <a:rPr lang="en-IN" dirty="0" smtClean="0"/>
              <a:t>                                                        *burns with o</a:t>
            </a:r>
            <a:r>
              <a:rPr lang="en-IN" baseline="-25000" dirty="0" smtClean="0"/>
              <a:t>2</a:t>
            </a:r>
            <a:r>
              <a:rPr lang="en-IN" dirty="0" smtClean="0"/>
              <a:t> -&gt;Ln</a:t>
            </a:r>
            <a:r>
              <a:rPr lang="en-IN" baseline="-25000" dirty="0" smtClean="0"/>
              <a:t>2</a:t>
            </a:r>
            <a:r>
              <a:rPr lang="en-IN" dirty="0" smtClean="0"/>
              <a:t>O</a:t>
            </a:r>
            <a:r>
              <a:rPr lang="en-IN" baseline="-25000" dirty="0" smtClean="0"/>
              <a:t>3                          </a:t>
            </a:r>
            <a:r>
              <a:rPr lang="en-IN" dirty="0" smtClean="0"/>
              <a:t>                                    </a:t>
            </a:r>
          </a:p>
          <a:p>
            <a:pPr marL="274320" indent="-274320" fontAlgn="auto">
              <a:spcAft>
                <a:spcPts val="0"/>
              </a:spcAft>
              <a:buClr>
                <a:schemeClr val="accent3"/>
              </a:buClr>
              <a:buFont typeface="Wingdings 2"/>
              <a:buChar char=""/>
              <a:defRPr/>
            </a:pPr>
            <a:r>
              <a:rPr lang="en-IN" dirty="0" smtClean="0"/>
              <a:t>*USES:- 1.Used for the production of alloy steel for plates and pipes.  </a:t>
            </a:r>
          </a:p>
          <a:p>
            <a:pPr marL="0" indent="0" fontAlgn="auto">
              <a:spcAft>
                <a:spcPts val="0"/>
              </a:spcAft>
              <a:buClr>
                <a:schemeClr val="accent3"/>
              </a:buClr>
              <a:buNone/>
              <a:defRPr/>
            </a:pPr>
            <a:r>
              <a:rPr lang="en-IN" dirty="0" smtClean="0"/>
              <a:t>2. Mischmetall-consists of  Lanthanoids metal, iron, traces</a:t>
            </a:r>
            <a:r>
              <a:rPr lang="en-IN" baseline="-25000" dirty="0" smtClean="0"/>
              <a:t> </a:t>
            </a:r>
            <a:r>
              <a:rPr lang="en-IN" dirty="0" smtClean="0"/>
              <a:t> S, C, Ca</a:t>
            </a:r>
            <a:r>
              <a:rPr lang="en-IN" baseline="-25000" dirty="0" smtClean="0"/>
              <a:t> . </a:t>
            </a:r>
            <a:r>
              <a:rPr lang="en-IN" dirty="0" smtClean="0"/>
              <a:t> A good deal of mischmetall is used in Mg-based alloy  to produce bullets, shell and lighter flint.</a:t>
            </a:r>
            <a:r>
              <a:rPr lang="en-IN" baseline="-25000" dirty="0" smtClean="0"/>
              <a:t>  </a:t>
            </a:r>
          </a:p>
          <a:p>
            <a:pPr marL="274320" indent="-274320" fontAlgn="auto">
              <a:spcAft>
                <a:spcPts val="0"/>
              </a:spcAft>
              <a:buClr>
                <a:schemeClr val="accent3"/>
              </a:buClr>
              <a:buFont typeface="Wingdings 2"/>
              <a:buNone/>
              <a:defRPr/>
            </a:pPr>
            <a:r>
              <a:rPr lang="en-IN" baseline="-25000" dirty="0" smtClean="0"/>
              <a:t>      </a:t>
            </a:r>
            <a:r>
              <a:rPr lang="en-IN" dirty="0" smtClean="0"/>
              <a:t> </a:t>
            </a:r>
            <a:endParaRPr lang="en-IN" dirty="0"/>
          </a:p>
        </p:txBody>
      </p:sp>
    </p:spTree>
  </p:cSld>
  <p:clrMapOvr>
    <a:masterClrMapping/>
  </p:clrMapOvr>
  <p:transition advTm="63711"/>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108</TotalTime>
  <Words>1008</Words>
  <Application>Microsoft Office PowerPoint</Application>
  <PresentationFormat>On-screen Show (4:3)</PresentationFormat>
  <Paragraphs>61</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 f block ELEMENTS) </vt:lpstr>
      <vt:lpstr>PowerPoint Presentation</vt:lpstr>
      <vt:lpstr>THE INNER TRANSITION ELEMENTS (f-BLOCK)</vt:lpstr>
      <vt:lpstr> Electronic Configurations of lanthanoids </vt:lpstr>
      <vt:lpstr>THE LANTHANOIDS:-</vt:lpstr>
      <vt:lpstr>ATOMIC and IONIC SIZES OF LANTHANOIDS:-</vt:lpstr>
      <vt:lpstr>OXIDATION STATE OF LANTHANOIDS:-</vt:lpstr>
      <vt:lpstr>GENERAL CHARACTERISTICS:-</vt:lpstr>
      <vt:lpstr>CHEMICAL REACTIONS WITH LANTHANOIDS:-</vt:lpstr>
      <vt:lpstr>ACTINOIDS:- </vt:lpstr>
      <vt:lpstr>ELECTRONIC CONFIGURATION OF ACTINOIDS:-</vt:lpstr>
      <vt:lpstr>Ionic sizes and oxidation state of actinoid:-</vt:lpstr>
      <vt:lpstr>GENERAL CHARACTERISTICS:- </vt:lpstr>
      <vt:lpstr>Uses of Actinoids</vt:lpstr>
      <vt:lpstr>           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Exam Dept</dc:creator>
  <cp:lastModifiedBy>HP</cp:lastModifiedBy>
  <cp:revision>40</cp:revision>
  <dcterms:created xsi:type="dcterms:W3CDTF">2006-08-16T00:00:00Z</dcterms:created>
  <dcterms:modified xsi:type="dcterms:W3CDTF">2017-12-31T04:47:42Z</dcterms:modified>
</cp:coreProperties>
</file>