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2"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63" autoAdjust="0"/>
    <p:restoredTop sz="86441" autoAdjust="0"/>
  </p:normalViewPr>
  <p:slideViewPr>
    <p:cSldViewPr>
      <p:cViewPr varScale="1">
        <p:scale>
          <a:sx n="70" d="100"/>
          <a:sy n="70" d="100"/>
        </p:scale>
        <p:origin x="-1416" y="-96"/>
      </p:cViewPr>
      <p:guideLst>
        <p:guide orient="horz" pos="2160"/>
        <p:guide pos="2880"/>
      </p:guideLst>
    </p:cSldViewPr>
  </p:slideViewPr>
  <p:outlineViewPr>
    <p:cViewPr>
      <p:scale>
        <a:sx n="33" d="100"/>
        <a:sy n="33" d="100"/>
      </p:scale>
      <p:origin x="276" y="318"/>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82A2D1-FA67-4707-A801-0E6517E8E877}" type="datetimeFigureOut">
              <a:rPr lang="en-IN" smtClean="0"/>
              <a:pPr/>
              <a:t>28-12-2017</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93ED2C-99CC-4611-ABE9-401F0CF82FC8}" type="slidenum">
              <a:rPr lang="en-IN" smtClean="0"/>
              <a:pPr/>
              <a:t>‹#›</a:t>
            </a:fld>
            <a:endParaRPr lang="en-IN"/>
          </a:p>
        </p:txBody>
      </p:sp>
    </p:spTree>
    <p:extLst>
      <p:ext uri="{BB962C8B-B14F-4D97-AF65-F5344CB8AC3E}">
        <p14:creationId xmlns:p14="http://schemas.microsoft.com/office/powerpoint/2010/main" val="1162482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9193ED2C-99CC-4611-ABE9-401F0CF82FC8}" type="slidenum">
              <a:rPr lang="en-IN" smtClean="0"/>
              <a:pPr/>
              <a:t>1</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67926B62-7E35-480C-BADD-1A8966559239}" type="datetimeFigureOut">
              <a:rPr lang="en-IN" smtClean="0"/>
              <a:pPr/>
              <a:t>28-12-2017</a:t>
            </a:fld>
            <a:endParaRPr lang="en-IN"/>
          </a:p>
        </p:txBody>
      </p:sp>
      <p:sp>
        <p:nvSpPr>
          <p:cNvPr id="17" name="Footer Placeholder 16"/>
          <p:cNvSpPr>
            <a:spLocks noGrp="1"/>
          </p:cNvSpPr>
          <p:nvPr>
            <p:ph type="ftr" sz="quarter" idx="11"/>
          </p:nvPr>
        </p:nvSpPr>
        <p:spPr>
          <a:xfrm>
            <a:off x="2898648" y="6355080"/>
            <a:ext cx="3474720" cy="365760"/>
          </a:xfrm>
        </p:spPr>
        <p:txBody>
          <a:bodyPr/>
          <a:lstStyle/>
          <a:p>
            <a:endParaRPr lang="en-IN"/>
          </a:p>
        </p:txBody>
      </p:sp>
      <p:sp>
        <p:nvSpPr>
          <p:cNvPr id="29" name="Slide Number Placeholder 28"/>
          <p:cNvSpPr>
            <a:spLocks noGrp="1"/>
          </p:cNvSpPr>
          <p:nvPr>
            <p:ph type="sldNum" sz="quarter" idx="12"/>
          </p:nvPr>
        </p:nvSpPr>
        <p:spPr>
          <a:xfrm>
            <a:off x="1216152" y="6355080"/>
            <a:ext cx="1219200" cy="365760"/>
          </a:xfrm>
        </p:spPr>
        <p:txBody>
          <a:bodyPr/>
          <a:lstStyle/>
          <a:p>
            <a:fld id="{1791A395-4B4B-42E4-B73B-93E982BF6F54}" type="slidenum">
              <a:rPr lang="en-IN" smtClean="0"/>
              <a:pPr/>
              <a:t>‹#›</a:t>
            </a:fld>
            <a:endParaRPr lang="en-IN"/>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7926B62-7E35-480C-BADD-1A8966559239}" type="datetimeFigureOut">
              <a:rPr lang="en-IN" smtClean="0"/>
              <a:pPr/>
              <a:t>28-12-2017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791A395-4B4B-42E4-B73B-93E982BF6F5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7926B62-7E35-480C-BADD-1A8966559239}" type="datetimeFigureOut">
              <a:rPr lang="en-IN" smtClean="0"/>
              <a:pPr/>
              <a:t>28-12-2017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791A395-4B4B-42E4-B73B-93E982BF6F54}" type="slidenum">
              <a:rPr lang="en-IN" smtClean="0"/>
              <a:pPr/>
              <a:t>‹#›</a:t>
            </a:fld>
            <a:endParaRPr lang="en-IN"/>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7926B62-7E35-480C-BADD-1A8966559239}" type="datetimeFigureOut">
              <a:rPr lang="en-IN" smtClean="0"/>
              <a:pPr/>
              <a:t>28-12-2017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791A395-4B4B-42E4-B73B-93E982BF6F54}" type="slidenum">
              <a:rPr lang="en-IN" smtClean="0"/>
              <a:pPr/>
              <a:t>‹#›</a:t>
            </a:fld>
            <a:endParaRPr lang="en-IN"/>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67926B62-7E35-480C-BADD-1A8966559239}" type="datetimeFigureOut">
              <a:rPr lang="en-IN" smtClean="0"/>
              <a:pPr/>
              <a:t>28-12-2017</a:t>
            </a:fld>
            <a:endParaRPr lang="en-IN"/>
          </a:p>
        </p:txBody>
      </p:sp>
      <p:sp>
        <p:nvSpPr>
          <p:cNvPr id="5" name="Footer Placeholder 4"/>
          <p:cNvSpPr>
            <a:spLocks noGrp="1"/>
          </p:cNvSpPr>
          <p:nvPr>
            <p:ph type="ftr" sz="quarter" idx="11"/>
          </p:nvPr>
        </p:nvSpPr>
        <p:spPr>
          <a:xfrm>
            <a:off x="2898648" y="6355080"/>
            <a:ext cx="3474720" cy="365760"/>
          </a:xfrm>
        </p:spPr>
        <p:txBody>
          <a:bodyPr/>
          <a:lstStyle/>
          <a:p>
            <a:endParaRPr lang="en-IN"/>
          </a:p>
        </p:txBody>
      </p:sp>
      <p:sp>
        <p:nvSpPr>
          <p:cNvPr id="6" name="Slide Number Placeholder 5"/>
          <p:cNvSpPr>
            <a:spLocks noGrp="1"/>
          </p:cNvSpPr>
          <p:nvPr>
            <p:ph type="sldNum" sz="quarter" idx="12"/>
          </p:nvPr>
        </p:nvSpPr>
        <p:spPr>
          <a:xfrm>
            <a:off x="1069848" y="6355080"/>
            <a:ext cx="1520952" cy="365760"/>
          </a:xfrm>
        </p:spPr>
        <p:txBody>
          <a:bodyPr/>
          <a:lstStyle/>
          <a:p>
            <a:fld id="{1791A395-4B4B-42E4-B73B-93E982BF6F54}" type="slidenum">
              <a:rPr lang="en-IN" smtClean="0"/>
              <a:pPr/>
              <a:t>‹#›</a:t>
            </a:fld>
            <a:endParaRPr lang="en-IN"/>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7926B62-7E35-480C-BADD-1A8966559239}" type="datetimeFigureOut">
              <a:rPr lang="en-IN" smtClean="0"/>
              <a:pPr/>
              <a:t>28-12-2017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791A395-4B4B-42E4-B73B-93E982BF6F54}" type="slidenum">
              <a:rPr lang="en-IN" smtClean="0"/>
              <a:pPr/>
              <a:t>‹#›</a:t>
            </a:fld>
            <a:endParaRPr lang="en-IN"/>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7926B62-7E35-480C-BADD-1A8966559239}" type="datetimeFigureOut">
              <a:rPr lang="en-IN" smtClean="0"/>
              <a:pPr/>
              <a:t>28-12-2017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791A395-4B4B-42E4-B73B-93E982BF6F54}" type="slidenum">
              <a:rPr lang="en-IN" smtClean="0"/>
              <a:pPr/>
              <a:t>‹#›</a:t>
            </a:fld>
            <a:endParaRPr lang="en-IN"/>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7926B62-7E35-480C-BADD-1A8966559239}" type="datetimeFigureOut">
              <a:rPr lang="en-IN" smtClean="0"/>
              <a:pPr/>
              <a:t>28-12-2017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791A395-4B4B-42E4-B73B-93E982BF6F54}" type="slidenum">
              <a:rPr lang="en-IN" smtClean="0"/>
              <a:pPr/>
              <a:t>‹#›</a:t>
            </a:fld>
            <a:endParaRPr lang="en-IN"/>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926B62-7E35-480C-BADD-1A8966559239}" type="datetimeFigureOut">
              <a:rPr lang="en-IN" smtClean="0"/>
              <a:pPr/>
              <a:t>28-12-2017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791A395-4B4B-42E4-B73B-93E982BF6F54}" type="slidenum">
              <a:rPr lang="en-IN" smtClean="0"/>
              <a:pPr/>
              <a:t>‹#›</a:t>
            </a:fld>
            <a:endParaRPr lang="en-IN"/>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7926B62-7E35-480C-BADD-1A8966559239}" type="datetimeFigureOut">
              <a:rPr lang="en-IN" smtClean="0"/>
              <a:pPr/>
              <a:t>28-12-2017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791A395-4B4B-42E4-B73B-93E982BF6F54}" type="slidenum">
              <a:rPr lang="en-IN" smtClean="0"/>
              <a:pPr/>
              <a:t>‹#›</a:t>
            </a:fld>
            <a:endParaRPr lang="en-IN"/>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7926B62-7E35-480C-BADD-1A8966559239}" type="datetimeFigureOut">
              <a:rPr lang="en-IN" smtClean="0"/>
              <a:pPr/>
              <a:t>28-12-2017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791A395-4B4B-42E4-B73B-93E982BF6F54}" type="slidenum">
              <a:rPr lang="en-IN" smtClean="0"/>
              <a:pPr/>
              <a:t>‹#›</a:t>
            </a:fld>
            <a:endParaRPr lang="en-IN"/>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67926B62-7E35-480C-BADD-1A8966559239}" type="datetimeFigureOut">
              <a:rPr lang="en-IN" smtClean="0"/>
              <a:pPr/>
              <a:t>28-12-2017</a:t>
            </a:fld>
            <a:endParaRPr lang="en-IN"/>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IN"/>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1791A395-4B4B-42E4-B73B-93E982BF6F54}" type="slidenum">
              <a:rPr lang="en-IN" smtClean="0"/>
              <a:pPr/>
              <a:t>‹#›</a:t>
            </a:fld>
            <a:endParaRPr lang="en-IN"/>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solidFill>
                  <a:srgbClr val="FF0000"/>
                </a:solidFill>
              </a:rPr>
              <a:t>Noble Gases (Group 18 elements)</a:t>
            </a:r>
            <a:br>
              <a:rPr lang="en-US" dirty="0" smtClean="0">
                <a:solidFill>
                  <a:srgbClr val="FF0000"/>
                </a:solidFill>
              </a:rPr>
            </a:br>
            <a:r>
              <a:rPr lang="en-US" dirty="0" smtClean="0">
                <a:solidFill>
                  <a:srgbClr val="FF0000"/>
                </a:solidFill>
              </a:rPr>
              <a:t>He,Ne,Ar,Kr,Xe,Rn</a:t>
            </a:r>
            <a:endParaRPr lang="en-IN" dirty="0">
              <a:solidFill>
                <a:srgbClr val="FF0000"/>
              </a:solidFill>
            </a:endParaRPr>
          </a:p>
        </p:txBody>
      </p:sp>
      <p:sp>
        <p:nvSpPr>
          <p:cNvPr id="4" name="Subtitle 3"/>
          <p:cNvSpPr>
            <a:spLocks noGrp="1"/>
          </p:cNvSpPr>
          <p:nvPr>
            <p:ph type="subTitle" idx="1"/>
          </p:nvPr>
        </p:nvSpPr>
        <p:spPr/>
        <p:txBody>
          <a:bodyPr/>
          <a:lstStyle/>
          <a:p>
            <a:endParaRPr lang="en-US"/>
          </a:p>
        </p:txBody>
      </p:sp>
      <p:sp>
        <p:nvSpPr>
          <p:cNvPr id="5" name="Rectangle 4"/>
          <p:cNvSpPr/>
          <p:nvPr/>
        </p:nvSpPr>
        <p:spPr>
          <a:xfrm>
            <a:off x="4416348" y="3244334"/>
            <a:ext cx="564578" cy="369332"/>
          </a:xfrm>
          <a:prstGeom prst="rect">
            <a:avLst/>
          </a:prstGeom>
        </p:spPr>
        <p:txBody>
          <a:bodyPr wrap="none">
            <a:spAutoFit/>
          </a:bodyPr>
          <a:lstStyle/>
          <a:p>
            <a:r>
              <a:rPr lang="en-US" dirty="0" smtClean="0"/>
              <a:t>:-:-</a:t>
            </a:r>
            <a:r>
              <a:rPr lang="en-US" dirty="0"/>
              <a:t>:-</a:t>
            </a:r>
          </a:p>
        </p:txBody>
      </p:sp>
      <p:sp>
        <p:nvSpPr>
          <p:cNvPr id="3" name="Down Arrow 2"/>
          <p:cNvSpPr/>
          <p:nvPr/>
        </p:nvSpPr>
        <p:spPr>
          <a:xfrm>
            <a:off x="-612576" y="1196752"/>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Xenon fluorides act as F</a:t>
            </a:r>
            <a:r>
              <a:rPr lang="en-US" baseline="30000" dirty="0" smtClean="0">
                <a:solidFill>
                  <a:srgbClr val="FF0000"/>
                </a:solidFill>
              </a:rPr>
              <a:t>- </a:t>
            </a:r>
            <a:r>
              <a:rPr lang="en-US" dirty="0" smtClean="0">
                <a:solidFill>
                  <a:srgbClr val="FF0000"/>
                </a:solidFill>
              </a:rPr>
              <a:t>acceptors and donors</a:t>
            </a:r>
            <a:endParaRPr lang="en-IN" baseline="30000" dirty="0">
              <a:solidFill>
                <a:srgbClr val="FF0000"/>
              </a:solidFill>
            </a:endParaRPr>
          </a:p>
        </p:txBody>
      </p:sp>
      <p:sp>
        <p:nvSpPr>
          <p:cNvPr id="3" name="Content Placeholder 2"/>
          <p:cNvSpPr>
            <a:spLocks noGrp="1"/>
          </p:cNvSpPr>
          <p:nvPr>
            <p:ph sz="quarter" idx="1"/>
          </p:nvPr>
        </p:nvSpPr>
        <p:spPr/>
        <p:txBody>
          <a:bodyPr/>
          <a:lstStyle/>
          <a:p>
            <a:r>
              <a:rPr lang="en-US" sz="3600" dirty="0" smtClean="0">
                <a:solidFill>
                  <a:srgbClr val="FF0000"/>
                </a:solidFill>
              </a:rPr>
              <a:t>As F</a:t>
            </a:r>
            <a:r>
              <a:rPr lang="en-US" sz="3600" baseline="30000" dirty="0" smtClean="0">
                <a:solidFill>
                  <a:srgbClr val="FF0000"/>
                </a:solidFill>
              </a:rPr>
              <a:t>- </a:t>
            </a:r>
            <a:r>
              <a:rPr lang="en-US" sz="3600" dirty="0" smtClean="0">
                <a:solidFill>
                  <a:srgbClr val="FF0000"/>
                </a:solidFill>
              </a:rPr>
              <a:t>donors</a:t>
            </a:r>
            <a:endParaRPr lang="en-IN" sz="3600" dirty="0" smtClean="0">
              <a:solidFill>
                <a:srgbClr val="FF0000"/>
              </a:solidFill>
            </a:endParaRPr>
          </a:p>
          <a:p>
            <a:r>
              <a:rPr lang="en-IN" dirty="0" smtClean="0"/>
              <a:t>XeF</a:t>
            </a:r>
            <a:r>
              <a:rPr lang="en-IN" baseline="-25000" dirty="0" smtClean="0"/>
              <a:t>2</a:t>
            </a:r>
            <a:r>
              <a:rPr lang="en-IN" dirty="0" smtClean="0"/>
              <a:t> </a:t>
            </a:r>
            <a:r>
              <a:rPr lang="en-IN" dirty="0"/>
              <a:t>+ PF</a:t>
            </a:r>
            <a:r>
              <a:rPr lang="en-IN" baseline="-25000" dirty="0"/>
              <a:t>5</a:t>
            </a:r>
            <a:r>
              <a:rPr lang="en-IN" dirty="0"/>
              <a:t> → [</a:t>
            </a:r>
            <a:r>
              <a:rPr lang="en-IN" dirty="0" err="1"/>
              <a:t>XeF</a:t>
            </a:r>
            <a:r>
              <a:rPr lang="en-IN" dirty="0"/>
              <a:t>]</a:t>
            </a:r>
            <a:r>
              <a:rPr lang="en-IN" baseline="30000" dirty="0"/>
              <a:t>+</a:t>
            </a:r>
            <a:r>
              <a:rPr lang="en-IN" dirty="0"/>
              <a:t> [PF6]</a:t>
            </a:r>
            <a:r>
              <a:rPr lang="en-IN" baseline="30000" dirty="0"/>
              <a:t>–</a:t>
            </a:r>
            <a:r>
              <a:rPr lang="en-IN" dirty="0"/>
              <a:t> </a:t>
            </a:r>
            <a:endParaRPr lang="en-IN" dirty="0" smtClean="0"/>
          </a:p>
          <a:p>
            <a:r>
              <a:rPr lang="en-IN" dirty="0" smtClean="0"/>
              <a:t>XeF</a:t>
            </a:r>
            <a:r>
              <a:rPr lang="en-IN" baseline="-25000" dirty="0" smtClean="0"/>
              <a:t>4</a:t>
            </a:r>
            <a:r>
              <a:rPr lang="en-IN" dirty="0" smtClean="0"/>
              <a:t> </a:t>
            </a:r>
            <a:r>
              <a:rPr lang="en-IN" dirty="0"/>
              <a:t>+ SbF</a:t>
            </a:r>
            <a:r>
              <a:rPr lang="en-IN" baseline="-25000" dirty="0"/>
              <a:t>5</a:t>
            </a:r>
            <a:r>
              <a:rPr lang="en-IN" dirty="0"/>
              <a:t> → [XeF</a:t>
            </a:r>
            <a:r>
              <a:rPr lang="en-IN" baseline="-25000" dirty="0"/>
              <a:t>3</a:t>
            </a:r>
            <a:r>
              <a:rPr lang="en-IN" dirty="0"/>
              <a:t>]</a:t>
            </a:r>
            <a:r>
              <a:rPr lang="en-IN" baseline="30000" dirty="0"/>
              <a:t>+</a:t>
            </a:r>
            <a:r>
              <a:rPr lang="en-IN" dirty="0"/>
              <a:t> [SbF</a:t>
            </a:r>
            <a:r>
              <a:rPr lang="en-IN" baseline="-25000" dirty="0"/>
              <a:t>6</a:t>
            </a:r>
            <a:r>
              <a:rPr lang="en-IN" dirty="0" smtClean="0"/>
              <a:t>]</a:t>
            </a:r>
            <a:r>
              <a:rPr lang="en-IN" baseline="30000" dirty="0" smtClean="0"/>
              <a:t>–</a:t>
            </a:r>
          </a:p>
          <a:p>
            <a:endParaRPr lang="en-US" baseline="30000" dirty="0" smtClean="0"/>
          </a:p>
          <a:p>
            <a:endParaRPr lang="en-IN" baseline="30000" dirty="0" smtClean="0"/>
          </a:p>
          <a:p>
            <a:r>
              <a:rPr lang="en-US" sz="3200" dirty="0" smtClean="0">
                <a:solidFill>
                  <a:srgbClr val="FF0000"/>
                </a:solidFill>
              </a:rPr>
              <a:t>As F</a:t>
            </a:r>
            <a:r>
              <a:rPr lang="en-US" sz="3200" baseline="30000" dirty="0" smtClean="0">
                <a:solidFill>
                  <a:srgbClr val="FF0000"/>
                </a:solidFill>
              </a:rPr>
              <a:t>- </a:t>
            </a:r>
            <a:r>
              <a:rPr lang="en-US" sz="3200" dirty="0" smtClean="0">
                <a:solidFill>
                  <a:srgbClr val="FF0000"/>
                </a:solidFill>
              </a:rPr>
              <a:t>acceptors </a:t>
            </a:r>
            <a:endParaRPr lang="en-IN" sz="3200" dirty="0" smtClean="0">
              <a:solidFill>
                <a:srgbClr val="FF0000"/>
              </a:solidFill>
            </a:endParaRPr>
          </a:p>
          <a:p>
            <a:endParaRPr lang="en-IN" dirty="0"/>
          </a:p>
          <a:p>
            <a:r>
              <a:rPr lang="en-IN" dirty="0"/>
              <a:t>XeF</a:t>
            </a:r>
            <a:r>
              <a:rPr lang="en-IN" baseline="-25000" dirty="0"/>
              <a:t>6</a:t>
            </a:r>
            <a:r>
              <a:rPr lang="en-IN" dirty="0"/>
              <a:t> + MF → M</a:t>
            </a:r>
            <a:r>
              <a:rPr lang="en-IN" baseline="30000" dirty="0"/>
              <a:t>+</a:t>
            </a:r>
            <a:r>
              <a:rPr lang="en-IN" dirty="0"/>
              <a:t> [XeF</a:t>
            </a:r>
            <a:r>
              <a:rPr lang="en-IN" baseline="-25000" dirty="0"/>
              <a:t>7</a:t>
            </a:r>
            <a:r>
              <a:rPr lang="en-IN" dirty="0"/>
              <a:t>]</a:t>
            </a:r>
            <a:r>
              <a:rPr lang="en-IN" baseline="30000" dirty="0"/>
              <a:t>– </a:t>
            </a:r>
            <a:r>
              <a:rPr lang="en-IN" baseline="30000" dirty="0" smtClean="0"/>
              <a:t> </a:t>
            </a:r>
            <a:r>
              <a:rPr lang="en-IN" dirty="0" smtClean="0"/>
              <a:t>(</a:t>
            </a:r>
            <a:r>
              <a:rPr lang="en-IN" dirty="0"/>
              <a:t>M = Na, K, </a:t>
            </a:r>
            <a:r>
              <a:rPr lang="en-IN" dirty="0" err="1"/>
              <a:t>Rb</a:t>
            </a:r>
            <a:r>
              <a:rPr lang="en-IN" dirty="0"/>
              <a:t> or Cs)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Shapes of compounds of </a:t>
            </a:r>
            <a:r>
              <a:rPr lang="en-US" dirty="0" err="1" smtClean="0">
                <a:solidFill>
                  <a:srgbClr val="FF0000"/>
                </a:solidFill>
              </a:rPr>
              <a:t>Xe</a:t>
            </a:r>
            <a:endParaRPr lang="en-IN" dirty="0">
              <a:solidFill>
                <a:srgbClr val="FF0000"/>
              </a:solidFill>
            </a:endParaRPr>
          </a:p>
        </p:txBody>
      </p:sp>
      <p:graphicFrame>
        <p:nvGraphicFramePr>
          <p:cNvPr id="4" name="Content Placeholder 3"/>
          <p:cNvGraphicFramePr>
            <a:graphicFrameLocks noGrp="1"/>
          </p:cNvGraphicFramePr>
          <p:nvPr>
            <p:ph sz="quarter" idx="1"/>
          </p:nvPr>
        </p:nvGraphicFramePr>
        <p:xfrm>
          <a:off x="611560" y="1219200"/>
          <a:ext cx="8075240" cy="4150360"/>
        </p:xfrm>
        <a:graphic>
          <a:graphicData uri="http://schemas.openxmlformats.org/drawingml/2006/table">
            <a:tbl>
              <a:tblPr firstRow="1" bandRow="1">
                <a:tableStyleId>{5C22544A-7EE6-4342-B048-85BDC9FD1C3A}</a:tableStyleId>
              </a:tblPr>
              <a:tblGrid>
                <a:gridCol w="642341"/>
                <a:gridCol w="1343077"/>
                <a:gridCol w="1182934"/>
                <a:gridCol w="792088"/>
                <a:gridCol w="1061500"/>
                <a:gridCol w="810708"/>
                <a:gridCol w="2242592"/>
              </a:tblGrid>
              <a:tr h="370840">
                <a:tc>
                  <a:txBody>
                    <a:bodyPr/>
                    <a:lstStyle/>
                    <a:p>
                      <a:pPr>
                        <a:spcAft>
                          <a:spcPts val="0"/>
                        </a:spcAft>
                      </a:pPr>
                      <a:r>
                        <a:rPr lang="en-US" dirty="0" err="1" smtClean="0"/>
                        <a:t>S.No</a:t>
                      </a:r>
                      <a:r>
                        <a:rPr lang="en-US" dirty="0"/>
                        <a:t>.</a:t>
                      </a:r>
                      <a:endParaRPr lang="en-IN" dirty="0"/>
                    </a:p>
                  </a:txBody>
                  <a:tcPr marL="68580" marR="68580" marT="0" marB="0"/>
                </a:tc>
                <a:tc>
                  <a:txBody>
                    <a:bodyPr/>
                    <a:lstStyle/>
                    <a:p>
                      <a:pPr>
                        <a:spcAft>
                          <a:spcPts val="0"/>
                        </a:spcAft>
                      </a:pPr>
                      <a:r>
                        <a:rPr lang="en-US" dirty="0"/>
                        <a:t> MOLECULE</a:t>
                      </a:r>
                      <a:endParaRPr lang="en-IN" dirty="0"/>
                    </a:p>
                  </a:txBody>
                  <a:tcPr marL="68580" marR="68580" marT="0" marB="0"/>
                </a:tc>
                <a:tc>
                  <a:txBody>
                    <a:bodyPr/>
                    <a:lstStyle/>
                    <a:p>
                      <a:pPr>
                        <a:spcAft>
                          <a:spcPts val="0"/>
                        </a:spcAft>
                      </a:pPr>
                      <a:r>
                        <a:rPr lang="en-US" dirty="0" smtClean="0"/>
                        <a:t>HYBRIDISATION of  </a:t>
                      </a:r>
                      <a:r>
                        <a:rPr lang="en-US" dirty="0" err="1" smtClean="0"/>
                        <a:t>Xe</a:t>
                      </a:r>
                      <a:endParaRPr lang="en-IN" dirty="0"/>
                    </a:p>
                  </a:txBody>
                  <a:tcPr marL="68580" marR="68580" marT="0" marB="0"/>
                </a:tc>
                <a:tc>
                  <a:txBody>
                    <a:bodyPr/>
                    <a:lstStyle/>
                    <a:p>
                      <a:pPr>
                        <a:spcAft>
                          <a:spcPts val="0"/>
                        </a:spcAft>
                      </a:pPr>
                      <a:r>
                        <a:rPr lang="en-US" dirty="0" smtClean="0"/>
                        <a:t>VSE Pairs</a:t>
                      </a:r>
                      <a:endParaRPr lang="en-IN" dirty="0"/>
                    </a:p>
                  </a:txBody>
                  <a:tcPr marL="68580" marR="68580" marT="0" marB="0"/>
                </a:tc>
                <a:tc>
                  <a:txBody>
                    <a:bodyPr/>
                    <a:lstStyle/>
                    <a:p>
                      <a:pPr>
                        <a:spcAft>
                          <a:spcPts val="0"/>
                        </a:spcAft>
                      </a:pPr>
                      <a:r>
                        <a:rPr lang="en-US" dirty="0" smtClean="0"/>
                        <a:t>Bond </a:t>
                      </a:r>
                      <a:r>
                        <a:rPr lang="en-US" dirty="0"/>
                        <a:t>pairs</a:t>
                      </a:r>
                      <a:endParaRPr lang="en-IN" dirty="0"/>
                    </a:p>
                  </a:txBody>
                  <a:tcPr marL="68580" marR="68580" marT="0" marB="0"/>
                </a:tc>
                <a:tc>
                  <a:txBody>
                    <a:bodyPr/>
                    <a:lstStyle/>
                    <a:p>
                      <a:pPr>
                        <a:spcAft>
                          <a:spcPts val="0"/>
                        </a:spcAft>
                      </a:pPr>
                      <a:r>
                        <a:rPr lang="en-US" dirty="0"/>
                        <a:t>Lone pairs</a:t>
                      </a:r>
                      <a:endParaRPr lang="en-IN" dirty="0"/>
                    </a:p>
                  </a:txBody>
                  <a:tcPr marL="68580" marR="68580" marT="0" marB="0"/>
                </a:tc>
                <a:tc>
                  <a:txBody>
                    <a:bodyPr/>
                    <a:lstStyle/>
                    <a:p>
                      <a:pPr>
                        <a:spcAft>
                          <a:spcPts val="0"/>
                        </a:spcAft>
                      </a:pPr>
                      <a:r>
                        <a:rPr lang="en-US" dirty="0" smtClean="0"/>
                        <a:t>SHAPE of molecule</a:t>
                      </a:r>
                      <a:endParaRPr lang="en-IN" dirty="0"/>
                    </a:p>
                  </a:txBody>
                  <a:tcPr marL="68580" marR="68580" marT="0" marB="0"/>
                </a:tc>
              </a:tr>
              <a:tr h="370840">
                <a:tc>
                  <a:txBody>
                    <a:bodyPr/>
                    <a:lstStyle/>
                    <a:p>
                      <a:pPr>
                        <a:spcAft>
                          <a:spcPts val="0"/>
                        </a:spcAft>
                      </a:pPr>
                      <a:r>
                        <a:rPr lang="en-US" sz="2400" dirty="0">
                          <a:solidFill>
                            <a:schemeClr val="tx1"/>
                          </a:solidFill>
                        </a:rPr>
                        <a:t>1</a:t>
                      </a:r>
                      <a:endParaRPr lang="en-IN" sz="2400" dirty="0">
                        <a:solidFill>
                          <a:schemeClr val="tx1"/>
                        </a:solidFill>
                      </a:endParaRPr>
                    </a:p>
                  </a:txBody>
                  <a:tcPr marL="68580" marR="68580" marT="0" marB="0"/>
                </a:tc>
                <a:tc>
                  <a:txBody>
                    <a:bodyPr/>
                    <a:lstStyle/>
                    <a:p>
                      <a:pPr>
                        <a:spcAft>
                          <a:spcPts val="0"/>
                        </a:spcAft>
                      </a:pPr>
                      <a:r>
                        <a:rPr lang="en-US" sz="2400" dirty="0">
                          <a:solidFill>
                            <a:schemeClr val="tx1"/>
                          </a:solidFill>
                        </a:rPr>
                        <a:t>XeF</a:t>
                      </a:r>
                      <a:r>
                        <a:rPr lang="en-US" sz="2400" baseline="-25000" dirty="0">
                          <a:solidFill>
                            <a:schemeClr val="tx1"/>
                          </a:solidFill>
                        </a:rPr>
                        <a:t>2</a:t>
                      </a:r>
                      <a:endParaRPr lang="en-IN" sz="2400" baseline="-25000" dirty="0">
                        <a:solidFill>
                          <a:schemeClr val="tx1"/>
                        </a:solidFill>
                      </a:endParaRPr>
                    </a:p>
                  </a:txBody>
                  <a:tcPr marL="68580" marR="68580" marT="0" marB="0"/>
                </a:tc>
                <a:tc>
                  <a:txBody>
                    <a:bodyPr/>
                    <a:lstStyle/>
                    <a:p>
                      <a:pPr>
                        <a:spcAft>
                          <a:spcPts val="0"/>
                        </a:spcAft>
                      </a:pPr>
                      <a:r>
                        <a:rPr lang="en-US" sz="2400" dirty="0">
                          <a:solidFill>
                            <a:schemeClr val="tx1"/>
                          </a:solidFill>
                        </a:rPr>
                        <a:t>Sp</a:t>
                      </a:r>
                      <a:r>
                        <a:rPr lang="en-US" sz="2400" baseline="30000" dirty="0">
                          <a:solidFill>
                            <a:schemeClr val="tx1"/>
                          </a:solidFill>
                        </a:rPr>
                        <a:t>3</a:t>
                      </a:r>
                      <a:r>
                        <a:rPr lang="en-US" sz="2400" dirty="0">
                          <a:solidFill>
                            <a:schemeClr val="tx1"/>
                          </a:solidFill>
                        </a:rPr>
                        <a:t>d</a:t>
                      </a:r>
                      <a:endParaRPr lang="en-IN" sz="2400" dirty="0">
                        <a:solidFill>
                          <a:schemeClr val="tx1"/>
                        </a:solidFill>
                      </a:endParaRPr>
                    </a:p>
                  </a:txBody>
                  <a:tcPr marL="68580" marR="68580" marT="0" marB="0"/>
                </a:tc>
                <a:tc>
                  <a:txBody>
                    <a:bodyPr/>
                    <a:lstStyle/>
                    <a:p>
                      <a:pPr>
                        <a:spcAft>
                          <a:spcPts val="0"/>
                        </a:spcAft>
                      </a:pPr>
                      <a:r>
                        <a:rPr lang="en-US" sz="2400">
                          <a:solidFill>
                            <a:schemeClr val="tx1"/>
                          </a:solidFill>
                        </a:rPr>
                        <a:t>5</a:t>
                      </a:r>
                      <a:endParaRPr lang="en-IN" sz="2400">
                        <a:solidFill>
                          <a:schemeClr val="tx1"/>
                        </a:solidFill>
                      </a:endParaRPr>
                    </a:p>
                  </a:txBody>
                  <a:tcPr marL="68580" marR="68580" marT="0" marB="0"/>
                </a:tc>
                <a:tc>
                  <a:txBody>
                    <a:bodyPr/>
                    <a:lstStyle/>
                    <a:p>
                      <a:pPr>
                        <a:spcAft>
                          <a:spcPts val="0"/>
                        </a:spcAft>
                      </a:pPr>
                      <a:r>
                        <a:rPr lang="en-US" sz="2400" dirty="0" smtClean="0">
                          <a:solidFill>
                            <a:schemeClr val="tx1"/>
                          </a:solidFill>
                        </a:rPr>
                        <a:t>2</a:t>
                      </a:r>
                      <a:endParaRPr lang="en-IN" sz="2400" dirty="0">
                        <a:solidFill>
                          <a:schemeClr val="tx1"/>
                        </a:solidFill>
                      </a:endParaRPr>
                    </a:p>
                  </a:txBody>
                  <a:tcPr marL="68580" marR="68580" marT="0" marB="0"/>
                </a:tc>
                <a:tc>
                  <a:txBody>
                    <a:bodyPr/>
                    <a:lstStyle/>
                    <a:p>
                      <a:pPr>
                        <a:spcAft>
                          <a:spcPts val="0"/>
                        </a:spcAft>
                      </a:pPr>
                      <a:r>
                        <a:rPr lang="en-US" sz="2400" dirty="0">
                          <a:solidFill>
                            <a:schemeClr val="tx1"/>
                          </a:solidFill>
                        </a:rPr>
                        <a:t>3</a:t>
                      </a:r>
                      <a:endParaRPr lang="en-IN" sz="2400" dirty="0">
                        <a:solidFill>
                          <a:schemeClr val="tx1"/>
                        </a:solidFill>
                      </a:endParaRPr>
                    </a:p>
                  </a:txBody>
                  <a:tcPr marL="68580" marR="68580" marT="0" marB="0"/>
                </a:tc>
                <a:tc>
                  <a:txBody>
                    <a:bodyPr/>
                    <a:lstStyle/>
                    <a:p>
                      <a:pPr>
                        <a:spcAft>
                          <a:spcPts val="0"/>
                        </a:spcAft>
                      </a:pPr>
                      <a:r>
                        <a:rPr lang="en-US" sz="2400" dirty="0">
                          <a:solidFill>
                            <a:schemeClr val="tx1"/>
                          </a:solidFill>
                        </a:rPr>
                        <a:t>Linear</a:t>
                      </a:r>
                      <a:endParaRPr lang="en-IN" sz="2400" dirty="0">
                        <a:solidFill>
                          <a:schemeClr val="tx1"/>
                        </a:solidFill>
                      </a:endParaRPr>
                    </a:p>
                  </a:txBody>
                  <a:tcPr marL="68580" marR="68580" marT="0" marB="0"/>
                </a:tc>
              </a:tr>
              <a:tr h="370840">
                <a:tc>
                  <a:txBody>
                    <a:bodyPr/>
                    <a:lstStyle/>
                    <a:p>
                      <a:pPr>
                        <a:spcAft>
                          <a:spcPts val="0"/>
                        </a:spcAft>
                      </a:pPr>
                      <a:r>
                        <a:rPr lang="en-US" sz="2400">
                          <a:solidFill>
                            <a:schemeClr val="tx1"/>
                          </a:solidFill>
                        </a:rPr>
                        <a:t>2</a:t>
                      </a:r>
                      <a:endParaRPr lang="en-IN" sz="2400">
                        <a:solidFill>
                          <a:schemeClr val="tx1"/>
                        </a:solidFill>
                      </a:endParaRPr>
                    </a:p>
                  </a:txBody>
                  <a:tcPr marL="68580" marR="68580" marT="0" marB="0"/>
                </a:tc>
                <a:tc>
                  <a:txBody>
                    <a:bodyPr/>
                    <a:lstStyle/>
                    <a:p>
                      <a:pPr>
                        <a:spcAft>
                          <a:spcPts val="0"/>
                        </a:spcAft>
                      </a:pPr>
                      <a:r>
                        <a:rPr lang="en-US" sz="2400" dirty="0">
                          <a:solidFill>
                            <a:schemeClr val="tx1"/>
                          </a:solidFill>
                        </a:rPr>
                        <a:t>XeF</a:t>
                      </a:r>
                      <a:r>
                        <a:rPr lang="en-US" sz="2400" baseline="-25000" dirty="0">
                          <a:solidFill>
                            <a:schemeClr val="tx1"/>
                          </a:solidFill>
                        </a:rPr>
                        <a:t>4</a:t>
                      </a:r>
                      <a:endParaRPr lang="en-IN" sz="2400" baseline="-25000" dirty="0">
                        <a:solidFill>
                          <a:schemeClr val="tx1"/>
                        </a:solidFill>
                      </a:endParaRPr>
                    </a:p>
                  </a:txBody>
                  <a:tcPr marL="68580" marR="68580" marT="0" marB="0"/>
                </a:tc>
                <a:tc>
                  <a:txBody>
                    <a:bodyPr/>
                    <a:lstStyle/>
                    <a:p>
                      <a:pPr>
                        <a:spcAft>
                          <a:spcPts val="0"/>
                        </a:spcAft>
                      </a:pPr>
                      <a:r>
                        <a:rPr lang="en-US" sz="2400" dirty="0">
                          <a:solidFill>
                            <a:schemeClr val="tx1"/>
                          </a:solidFill>
                        </a:rPr>
                        <a:t>Sp</a:t>
                      </a:r>
                      <a:r>
                        <a:rPr lang="en-US" sz="2400" baseline="30000" dirty="0">
                          <a:solidFill>
                            <a:schemeClr val="tx1"/>
                          </a:solidFill>
                        </a:rPr>
                        <a:t>3</a:t>
                      </a:r>
                      <a:r>
                        <a:rPr lang="en-US" sz="2400" dirty="0">
                          <a:solidFill>
                            <a:schemeClr val="tx1"/>
                          </a:solidFill>
                        </a:rPr>
                        <a:t>d</a:t>
                      </a:r>
                      <a:r>
                        <a:rPr lang="en-US" sz="2400" baseline="30000" dirty="0">
                          <a:solidFill>
                            <a:schemeClr val="tx1"/>
                          </a:solidFill>
                        </a:rPr>
                        <a:t>2</a:t>
                      </a:r>
                      <a:endParaRPr lang="en-IN" sz="2400" baseline="30000" dirty="0">
                        <a:solidFill>
                          <a:schemeClr val="tx1"/>
                        </a:solidFill>
                      </a:endParaRPr>
                    </a:p>
                  </a:txBody>
                  <a:tcPr marL="68580" marR="68580" marT="0" marB="0"/>
                </a:tc>
                <a:tc>
                  <a:txBody>
                    <a:bodyPr/>
                    <a:lstStyle/>
                    <a:p>
                      <a:pPr>
                        <a:spcAft>
                          <a:spcPts val="0"/>
                        </a:spcAft>
                      </a:pPr>
                      <a:r>
                        <a:rPr lang="en-US" sz="2400" dirty="0">
                          <a:solidFill>
                            <a:schemeClr val="tx1"/>
                          </a:solidFill>
                        </a:rPr>
                        <a:t>6</a:t>
                      </a:r>
                      <a:endParaRPr lang="en-IN" sz="2400" dirty="0">
                        <a:solidFill>
                          <a:schemeClr val="tx1"/>
                        </a:solidFill>
                      </a:endParaRPr>
                    </a:p>
                  </a:txBody>
                  <a:tcPr marL="68580" marR="68580" marT="0" marB="0"/>
                </a:tc>
                <a:tc>
                  <a:txBody>
                    <a:bodyPr/>
                    <a:lstStyle/>
                    <a:p>
                      <a:pPr>
                        <a:spcAft>
                          <a:spcPts val="0"/>
                        </a:spcAft>
                      </a:pPr>
                      <a:r>
                        <a:rPr lang="en-US" sz="2400" dirty="0" smtClean="0">
                          <a:solidFill>
                            <a:schemeClr val="tx1"/>
                          </a:solidFill>
                        </a:rPr>
                        <a:t>4</a:t>
                      </a:r>
                      <a:endParaRPr lang="en-IN" sz="2400" dirty="0">
                        <a:solidFill>
                          <a:schemeClr val="tx1"/>
                        </a:solidFill>
                      </a:endParaRPr>
                    </a:p>
                  </a:txBody>
                  <a:tcPr marL="68580" marR="68580" marT="0" marB="0"/>
                </a:tc>
                <a:tc>
                  <a:txBody>
                    <a:bodyPr/>
                    <a:lstStyle/>
                    <a:p>
                      <a:pPr>
                        <a:spcAft>
                          <a:spcPts val="0"/>
                        </a:spcAft>
                      </a:pPr>
                      <a:r>
                        <a:rPr lang="en-US" sz="2400" dirty="0">
                          <a:solidFill>
                            <a:schemeClr val="tx1"/>
                          </a:solidFill>
                        </a:rPr>
                        <a:t>2</a:t>
                      </a:r>
                      <a:endParaRPr lang="en-IN" sz="2400" dirty="0">
                        <a:solidFill>
                          <a:schemeClr val="tx1"/>
                        </a:solidFill>
                      </a:endParaRPr>
                    </a:p>
                  </a:txBody>
                  <a:tcPr marL="68580" marR="68580" marT="0" marB="0"/>
                </a:tc>
                <a:tc>
                  <a:txBody>
                    <a:bodyPr/>
                    <a:lstStyle/>
                    <a:p>
                      <a:pPr>
                        <a:spcAft>
                          <a:spcPts val="0"/>
                        </a:spcAft>
                      </a:pPr>
                      <a:r>
                        <a:rPr lang="en-US" sz="2400" dirty="0">
                          <a:solidFill>
                            <a:schemeClr val="tx1"/>
                          </a:solidFill>
                        </a:rPr>
                        <a:t>Square planar</a:t>
                      </a:r>
                      <a:endParaRPr lang="en-IN" sz="2400" dirty="0">
                        <a:solidFill>
                          <a:schemeClr val="tx1"/>
                        </a:solidFill>
                      </a:endParaRPr>
                    </a:p>
                  </a:txBody>
                  <a:tcPr marL="68580" marR="68580" marT="0" marB="0"/>
                </a:tc>
              </a:tr>
              <a:tr h="370840">
                <a:tc>
                  <a:txBody>
                    <a:bodyPr/>
                    <a:lstStyle/>
                    <a:p>
                      <a:pPr>
                        <a:spcAft>
                          <a:spcPts val="0"/>
                        </a:spcAft>
                      </a:pPr>
                      <a:r>
                        <a:rPr lang="en-US" sz="2400">
                          <a:solidFill>
                            <a:schemeClr val="tx1"/>
                          </a:solidFill>
                        </a:rPr>
                        <a:t>3</a:t>
                      </a:r>
                      <a:endParaRPr lang="en-IN" sz="2400">
                        <a:solidFill>
                          <a:schemeClr val="tx1"/>
                        </a:solidFill>
                      </a:endParaRPr>
                    </a:p>
                  </a:txBody>
                  <a:tcPr marL="68580" marR="68580" marT="0" marB="0"/>
                </a:tc>
                <a:tc>
                  <a:txBody>
                    <a:bodyPr/>
                    <a:lstStyle/>
                    <a:p>
                      <a:pPr>
                        <a:spcAft>
                          <a:spcPts val="0"/>
                        </a:spcAft>
                      </a:pPr>
                      <a:r>
                        <a:rPr lang="en-US" sz="2400" dirty="0">
                          <a:solidFill>
                            <a:schemeClr val="tx1"/>
                          </a:solidFill>
                        </a:rPr>
                        <a:t>XeF</a:t>
                      </a:r>
                      <a:r>
                        <a:rPr lang="en-US" sz="2400" baseline="-25000" dirty="0">
                          <a:solidFill>
                            <a:schemeClr val="tx1"/>
                          </a:solidFill>
                        </a:rPr>
                        <a:t>6</a:t>
                      </a:r>
                      <a:endParaRPr lang="en-IN" sz="2400" baseline="-25000" dirty="0">
                        <a:solidFill>
                          <a:schemeClr val="tx1"/>
                        </a:solidFill>
                      </a:endParaRPr>
                    </a:p>
                  </a:txBody>
                  <a:tcPr marL="68580" marR="68580" marT="0" marB="0"/>
                </a:tc>
                <a:tc>
                  <a:txBody>
                    <a:bodyPr/>
                    <a:lstStyle/>
                    <a:p>
                      <a:pPr>
                        <a:spcAft>
                          <a:spcPts val="0"/>
                        </a:spcAft>
                      </a:pPr>
                      <a:r>
                        <a:rPr lang="en-US" sz="2400" dirty="0">
                          <a:solidFill>
                            <a:schemeClr val="tx1"/>
                          </a:solidFill>
                        </a:rPr>
                        <a:t>Sp</a:t>
                      </a:r>
                      <a:r>
                        <a:rPr lang="en-US" sz="2400" baseline="30000" dirty="0">
                          <a:solidFill>
                            <a:schemeClr val="tx1"/>
                          </a:solidFill>
                        </a:rPr>
                        <a:t>3</a:t>
                      </a:r>
                      <a:r>
                        <a:rPr lang="en-US" sz="2400" dirty="0">
                          <a:solidFill>
                            <a:schemeClr val="tx1"/>
                          </a:solidFill>
                        </a:rPr>
                        <a:t>d</a:t>
                      </a:r>
                      <a:r>
                        <a:rPr lang="en-US" sz="2400" baseline="30000" dirty="0">
                          <a:solidFill>
                            <a:schemeClr val="tx1"/>
                          </a:solidFill>
                        </a:rPr>
                        <a:t>2</a:t>
                      </a:r>
                      <a:endParaRPr lang="en-IN" sz="2400" baseline="30000" dirty="0">
                        <a:solidFill>
                          <a:schemeClr val="tx1"/>
                        </a:solidFill>
                      </a:endParaRPr>
                    </a:p>
                  </a:txBody>
                  <a:tcPr marL="68580" marR="68580" marT="0" marB="0"/>
                </a:tc>
                <a:tc>
                  <a:txBody>
                    <a:bodyPr/>
                    <a:lstStyle/>
                    <a:p>
                      <a:pPr>
                        <a:spcAft>
                          <a:spcPts val="0"/>
                        </a:spcAft>
                      </a:pPr>
                      <a:r>
                        <a:rPr lang="en-US" sz="2400" dirty="0">
                          <a:solidFill>
                            <a:schemeClr val="tx1"/>
                          </a:solidFill>
                        </a:rPr>
                        <a:t>7</a:t>
                      </a:r>
                      <a:endParaRPr lang="en-IN" sz="2400" dirty="0">
                        <a:solidFill>
                          <a:schemeClr val="tx1"/>
                        </a:solidFill>
                      </a:endParaRPr>
                    </a:p>
                  </a:txBody>
                  <a:tcPr marL="68580" marR="68580" marT="0" marB="0"/>
                </a:tc>
                <a:tc>
                  <a:txBody>
                    <a:bodyPr/>
                    <a:lstStyle/>
                    <a:p>
                      <a:pPr>
                        <a:spcAft>
                          <a:spcPts val="0"/>
                        </a:spcAft>
                      </a:pPr>
                      <a:r>
                        <a:rPr lang="en-US" sz="2400" dirty="0" smtClean="0">
                          <a:solidFill>
                            <a:schemeClr val="tx1"/>
                          </a:solidFill>
                        </a:rPr>
                        <a:t>6</a:t>
                      </a:r>
                      <a:endParaRPr lang="en-IN" sz="2400" dirty="0">
                        <a:solidFill>
                          <a:schemeClr val="tx1"/>
                        </a:solidFill>
                      </a:endParaRPr>
                    </a:p>
                  </a:txBody>
                  <a:tcPr marL="68580" marR="68580" marT="0" marB="0"/>
                </a:tc>
                <a:tc>
                  <a:txBody>
                    <a:bodyPr/>
                    <a:lstStyle/>
                    <a:p>
                      <a:pPr>
                        <a:spcAft>
                          <a:spcPts val="0"/>
                        </a:spcAft>
                      </a:pPr>
                      <a:r>
                        <a:rPr lang="en-US" sz="2400" dirty="0">
                          <a:solidFill>
                            <a:schemeClr val="tx1"/>
                          </a:solidFill>
                        </a:rPr>
                        <a:t>1</a:t>
                      </a:r>
                      <a:endParaRPr lang="en-IN" sz="2400" dirty="0">
                        <a:solidFill>
                          <a:schemeClr val="tx1"/>
                        </a:solidFill>
                      </a:endParaRPr>
                    </a:p>
                  </a:txBody>
                  <a:tcPr marL="68580" marR="68580" marT="0" marB="0"/>
                </a:tc>
                <a:tc>
                  <a:txBody>
                    <a:bodyPr/>
                    <a:lstStyle/>
                    <a:p>
                      <a:pPr>
                        <a:spcAft>
                          <a:spcPts val="0"/>
                        </a:spcAft>
                      </a:pPr>
                      <a:r>
                        <a:rPr lang="en-US" sz="2400" dirty="0">
                          <a:solidFill>
                            <a:schemeClr val="tx1"/>
                          </a:solidFill>
                        </a:rPr>
                        <a:t>Distorted octahedral</a:t>
                      </a:r>
                      <a:endParaRPr lang="en-IN" sz="2400" dirty="0">
                        <a:solidFill>
                          <a:schemeClr val="tx1"/>
                        </a:solidFill>
                      </a:endParaRPr>
                    </a:p>
                  </a:txBody>
                  <a:tcPr marL="68580" marR="68580" marT="0" marB="0"/>
                </a:tc>
              </a:tr>
              <a:tr h="370840">
                <a:tc>
                  <a:txBody>
                    <a:bodyPr/>
                    <a:lstStyle/>
                    <a:p>
                      <a:pPr>
                        <a:spcAft>
                          <a:spcPts val="0"/>
                        </a:spcAft>
                      </a:pPr>
                      <a:r>
                        <a:rPr lang="en-US" sz="2400">
                          <a:solidFill>
                            <a:schemeClr val="tx1"/>
                          </a:solidFill>
                        </a:rPr>
                        <a:t>4</a:t>
                      </a:r>
                      <a:endParaRPr lang="en-IN" sz="2400">
                        <a:solidFill>
                          <a:schemeClr val="tx1"/>
                        </a:solidFill>
                      </a:endParaRPr>
                    </a:p>
                  </a:txBody>
                  <a:tcPr marL="68580" marR="68580" marT="0" marB="0"/>
                </a:tc>
                <a:tc>
                  <a:txBody>
                    <a:bodyPr/>
                    <a:lstStyle/>
                    <a:p>
                      <a:pPr>
                        <a:spcAft>
                          <a:spcPts val="0"/>
                        </a:spcAft>
                      </a:pPr>
                      <a:r>
                        <a:rPr lang="en-US" sz="2400" dirty="0">
                          <a:solidFill>
                            <a:schemeClr val="tx1"/>
                          </a:solidFill>
                        </a:rPr>
                        <a:t>XeOF</a:t>
                      </a:r>
                      <a:r>
                        <a:rPr lang="en-US" sz="2400" baseline="-25000" dirty="0">
                          <a:solidFill>
                            <a:schemeClr val="tx1"/>
                          </a:solidFill>
                        </a:rPr>
                        <a:t>2</a:t>
                      </a:r>
                      <a:endParaRPr lang="en-IN" sz="2400" baseline="-25000" dirty="0">
                        <a:solidFill>
                          <a:schemeClr val="tx1"/>
                        </a:solidFill>
                      </a:endParaRPr>
                    </a:p>
                  </a:txBody>
                  <a:tcPr marL="68580" marR="68580" marT="0" marB="0"/>
                </a:tc>
                <a:tc>
                  <a:txBody>
                    <a:bodyPr/>
                    <a:lstStyle/>
                    <a:p>
                      <a:pPr>
                        <a:spcAft>
                          <a:spcPts val="0"/>
                        </a:spcAft>
                      </a:pPr>
                      <a:r>
                        <a:rPr lang="en-US" sz="2400" dirty="0">
                          <a:solidFill>
                            <a:schemeClr val="tx1"/>
                          </a:solidFill>
                        </a:rPr>
                        <a:t>Sp</a:t>
                      </a:r>
                      <a:r>
                        <a:rPr lang="en-US" sz="2400" baseline="30000" dirty="0">
                          <a:solidFill>
                            <a:schemeClr val="tx1"/>
                          </a:solidFill>
                        </a:rPr>
                        <a:t>3</a:t>
                      </a:r>
                      <a:r>
                        <a:rPr lang="en-US" sz="2400" dirty="0">
                          <a:solidFill>
                            <a:schemeClr val="tx1"/>
                          </a:solidFill>
                        </a:rPr>
                        <a:t>d</a:t>
                      </a:r>
                      <a:endParaRPr lang="en-IN" sz="2400" dirty="0">
                        <a:solidFill>
                          <a:schemeClr val="tx1"/>
                        </a:solidFill>
                      </a:endParaRPr>
                    </a:p>
                  </a:txBody>
                  <a:tcPr marL="68580" marR="68580" marT="0" marB="0"/>
                </a:tc>
                <a:tc>
                  <a:txBody>
                    <a:bodyPr/>
                    <a:lstStyle/>
                    <a:p>
                      <a:pPr>
                        <a:spcAft>
                          <a:spcPts val="0"/>
                        </a:spcAft>
                      </a:pPr>
                      <a:r>
                        <a:rPr lang="en-US" sz="2400" dirty="0">
                          <a:solidFill>
                            <a:schemeClr val="tx1"/>
                          </a:solidFill>
                        </a:rPr>
                        <a:t>5</a:t>
                      </a:r>
                      <a:endParaRPr lang="en-IN" sz="2400" dirty="0">
                        <a:solidFill>
                          <a:schemeClr val="tx1"/>
                        </a:solidFill>
                      </a:endParaRPr>
                    </a:p>
                  </a:txBody>
                  <a:tcPr marL="68580" marR="68580" marT="0" marB="0"/>
                </a:tc>
                <a:tc>
                  <a:txBody>
                    <a:bodyPr/>
                    <a:lstStyle/>
                    <a:p>
                      <a:pPr>
                        <a:spcAft>
                          <a:spcPts val="0"/>
                        </a:spcAft>
                      </a:pPr>
                      <a:r>
                        <a:rPr lang="en-US" sz="2400" dirty="0" smtClean="0">
                          <a:solidFill>
                            <a:schemeClr val="tx1"/>
                          </a:solidFill>
                        </a:rPr>
                        <a:t>3</a:t>
                      </a:r>
                      <a:endParaRPr lang="en-IN" sz="2400" dirty="0">
                        <a:solidFill>
                          <a:schemeClr val="tx1"/>
                        </a:solidFill>
                      </a:endParaRPr>
                    </a:p>
                  </a:txBody>
                  <a:tcPr marL="68580" marR="68580" marT="0" marB="0"/>
                </a:tc>
                <a:tc>
                  <a:txBody>
                    <a:bodyPr/>
                    <a:lstStyle/>
                    <a:p>
                      <a:pPr>
                        <a:spcAft>
                          <a:spcPts val="0"/>
                        </a:spcAft>
                      </a:pPr>
                      <a:r>
                        <a:rPr lang="en-US" sz="2400" dirty="0">
                          <a:solidFill>
                            <a:schemeClr val="tx1"/>
                          </a:solidFill>
                        </a:rPr>
                        <a:t>2</a:t>
                      </a:r>
                      <a:endParaRPr lang="en-IN" sz="2400" dirty="0">
                        <a:solidFill>
                          <a:schemeClr val="tx1"/>
                        </a:solidFill>
                      </a:endParaRPr>
                    </a:p>
                  </a:txBody>
                  <a:tcPr marL="68580" marR="68580" marT="0" marB="0"/>
                </a:tc>
                <a:tc>
                  <a:txBody>
                    <a:bodyPr/>
                    <a:lstStyle/>
                    <a:p>
                      <a:pPr>
                        <a:spcAft>
                          <a:spcPts val="0"/>
                        </a:spcAft>
                      </a:pPr>
                      <a:r>
                        <a:rPr lang="en-US" sz="2400" dirty="0">
                          <a:solidFill>
                            <a:schemeClr val="tx1"/>
                          </a:solidFill>
                        </a:rPr>
                        <a:t>T-shape</a:t>
                      </a:r>
                      <a:endParaRPr lang="en-IN" sz="2400" dirty="0">
                        <a:solidFill>
                          <a:schemeClr val="tx1"/>
                        </a:solidFill>
                      </a:endParaRPr>
                    </a:p>
                  </a:txBody>
                  <a:tcPr marL="68580" marR="68580" marT="0" marB="0"/>
                </a:tc>
              </a:tr>
              <a:tr h="370840">
                <a:tc>
                  <a:txBody>
                    <a:bodyPr/>
                    <a:lstStyle/>
                    <a:p>
                      <a:pPr>
                        <a:spcAft>
                          <a:spcPts val="0"/>
                        </a:spcAft>
                      </a:pPr>
                      <a:r>
                        <a:rPr lang="en-US" sz="2400">
                          <a:solidFill>
                            <a:schemeClr val="tx1"/>
                          </a:solidFill>
                        </a:rPr>
                        <a:t>5</a:t>
                      </a:r>
                      <a:endParaRPr lang="en-IN" sz="2400">
                        <a:solidFill>
                          <a:schemeClr val="tx1"/>
                        </a:solidFill>
                      </a:endParaRPr>
                    </a:p>
                  </a:txBody>
                  <a:tcPr marL="68580" marR="68580" marT="0" marB="0"/>
                </a:tc>
                <a:tc>
                  <a:txBody>
                    <a:bodyPr/>
                    <a:lstStyle/>
                    <a:p>
                      <a:pPr>
                        <a:spcAft>
                          <a:spcPts val="0"/>
                        </a:spcAft>
                      </a:pPr>
                      <a:r>
                        <a:rPr lang="en-US" sz="2400" dirty="0">
                          <a:solidFill>
                            <a:schemeClr val="tx1"/>
                          </a:solidFill>
                        </a:rPr>
                        <a:t>XeO</a:t>
                      </a:r>
                      <a:r>
                        <a:rPr lang="en-US" sz="2400" baseline="-25000" dirty="0">
                          <a:solidFill>
                            <a:schemeClr val="tx1"/>
                          </a:solidFill>
                        </a:rPr>
                        <a:t>2</a:t>
                      </a:r>
                      <a:r>
                        <a:rPr lang="en-US" sz="2400" dirty="0">
                          <a:solidFill>
                            <a:schemeClr val="tx1"/>
                          </a:solidFill>
                        </a:rPr>
                        <a:t>F</a:t>
                      </a:r>
                      <a:r>
                        <a:rPr lang="en-US" sz="2400" baseline="-25000" dirty="0">
                          <a:solidFill>
                            <a:schemeClr val="tx1"/>
                          </a:solidFill>
                        </a:rPr>
                        <a:t>2</a:t>
                      </a:r>
                      <a:endParaRPr lang="en-IN" sz="2400" baseline="-25000" dirty="0">
                        <a:solidFill>
                          <a:schemeClr val="tx1"/>
                        </a:solidFill>
                      </a:endParaRPr>
                    </a:p>
                  </a:txBody>
                  <a:tcPr marL="68580" marR="68580" marT="0" marB="0"/>
                </a:tc>
                <a:tc>
                  <a:txBody>
                    <a:bodyPr/>
                    <a:lstStyle/>
                    <a:p>
                      <a:pPr>
                        <a:spcAft>
                          <a:spcPts val="0"/>
                        </a:spcAft>
                      </a:pPr>
                      <a:r>
                        <a:rPr lang="en-US" sz="2400" dirty="0">
                          <a:solidFill>
                            <a:schemeClr val="tx1"/>
                          </a:solidFill>
                        </a:rPr>
                        <a:t>Sp</a:t>
                      </a:r>
                      <a:r>
                        <a:rPr lang="en-US" sz="2400" baseline="30000" dirty="0">
                          <a:solidFill>
                            <a:schemeClr val="tx1"/>
                          </a:solidFill>
                        </a:rPr>
                        <a:t>3</a:t>
                      </a:r>
                      <a:r>
                        <a:rPr lang="en-US" sz="2400" dirty="0">
                          <a:solidFill>
                            <a:schemeClr val="tx1"/>
                          </a:solidFill>
                        </a:rPr>
                        <a:t>d</a:t>
                      </a:r>
                      <a:endParaRPr lang="en-IN" sz="2400" dirty="0">
                        <a:solidFill>
                          <a:schemeClr val="tx1"/>
                        </a:solidFill>
                      </a:endParaRPr>
                    </a:p>
                  </a:txBody>
                  <a:tcPr marL="68580" marR="68580" marT="0" marB="0"/>
                </a:tc>
                <a:tc>
                  <a:txBody>
                    <a:bodyPr/>
                    <a:lstStyle/>
                    <a:p>
                      <a:pPr>
                        <a:spcAft>
                          <a:spcPts val="0"/>
                        </a:spcAft>
                      </a:pPr>
                      <a:r>
                        <a:rPr lang="en-US" sz="2400">
                          <a:solidFill>
                            <a:schemeClr val="tx1"/>
                          </a:solidFill>
                        </a:rPr>
                        <a:t>5</a:t>
                      </a:r>
                      <a:endParaRPr lang="en-IN" sz="2400">
                        <a:solidFill>
                          <a:schemeClr val="tx1"/>
                        </a:solidFill>
                      </a:endParaRPr>
                    </a:p>
                  </a:txBody>
                  <a:tcPr marL="68580" marR="68580" marT="0" marB="0"/>
                </a:tc>
                <a:tc>
                  <a:txBody>
                    <a:bodyPr/>
                    <a:lstStyle/>
                    <a:p>
                      <a:pPr>
                        <a:spcAft>
                          <a:spcPts val="0"/>
                        </a:spcAft>
                      </a:pPr>
                      <a:r>
                        <a:rPr lang="en-US" sz="2400" dirty="0" smtClean="0">
                          <a:solidFill>
                            <a:schemeClr val="tx1"/>
                          </a:solidFill>
                        </a:rPr>
                        <a:t>4</a:t>
                      </a:r>
                      <a:endParaRPr lang="en-IN" sz="2400" dirty="0">
                        <a:solidFill>
                          <a:schemeClr val="tx1"/>
                        </a:solidFill>
                      </a:endParaRPr>
                    </a:p>
                  </a:txBody>
                  <a:tcPr marL="68580" marR="68580" marT="0" marB="0"/>
                </a:tc>
                <a:tc>
                  <a:txBody>
                    <a:bodyPr/>
                    <a:lstStyle/>
                    <a:p>
                      <a:pPr>
                        <a:spcAft>
                          <a:spcPts val="0"/>
                        </a:spcAft>
                      </a:pPr>
                      <a:r>
                        <a:rPr lang="en-US" sz="2400" dirty="0">
                          <a:solidFill>
                            <a:schemeClr val="tx1"/>
                          </a:solidFill>
                        </a:rPr>
                        <a:t>1</a:t>
                      </a:r>
                      <a:endParaRPr lang="en-IN" sz="2400" dirty="0">
                        <a:solidFill>
                          <a:schemeClr val="tx1"/>
                        </a:solidFill>
                      </a:endParaRPr>
                    </a:p>
                  </a:txBody>
                  <a:tcPr marL="68580" marR="68580" marT="0" marB="0"/>
                </a:tc>
                <a:tc>
                  <a:txBody>
                    <a:bodyPr/>
                    <a:lstStyle/>
                    <a:p>
                      <a:pPr>
                        <a:spcAft>
                          <a:spcPts val="0"/>
                        </a:spcAft>
                      </a:pPr>
                      <a:r>
                        <a:rPr lang="en-US" sz="2400" dirty="0">
                          <a:solidFill>
                            <a:schemeClr val="tx1"/>
                          </a:solidFill>
                        </a:rPr>
                        <a:t>See-saw</a:t>
                      </a:r>
                      <a:endParaRPr lang="en-IN" sz="2400" dirty="0">
                        <a:solidFill>
                          <a:schemeClr val="tx1"/>
                        </a:solidFill>
                      </a:endParaRPr>
                    </a:p>
                  </a:txBody>
                  <a:tcPr marL="68580" marR="68580" marT="0" marB="0"/>
                </a:tc>
              </a:tr>
              <a:tr h="370840">
                <a:tc>
                  <a:txBody>
                    <a:bodyPr/>
                    <a:lstStyle/>
                    <a:p>
                      <a:pPr>
                        <a:spcAft>
                          <a:spcPts val="0"/>
                        </a:spcAft>
                      </a:pPr>
                      <a:r>
                        <a:rPr lang="en-US" sz="2400">
                          <a:solidFill>
                            <a:schemeClr val="tx1"/>
                          </a:solidFill>
                        </a:rPr>
                        <a:t>6</a:t>
                      </a:r>
                      <a:endParaRPr lang="en-IN" sz="2400">
                        <a:solidFill>
                          <a:schemeClr val="tx1"/>
                        </a:solidFill>
                      </a:endParaRPr>
                    </a:p>
                  </a:txBody>
                  <a:tcPr marL="68580" marR="68580" marT="0" marB="0"/>
                </a:tc>
                <a:tc>
                  <a:txBody>
                    <a:bodyPr/>
                    <a:lstStyle/>
                    <a:p>
                      <a:pPr>
                        <a:spcAft>
                          <a:spcPts val="0"/>
                        </a:spcAft>
                      </a:pPr>
                      <a:r>
                        <a:rPr lang="en-US" sz="2400" dirty="0">
                          <a:solidFill>
                            <a:schemeClr val="tx1"/>
                          </a:solidFill>
                        </a:rPr>
                        <a:t>XeOF</a:t>
                      </a:r>
                      <a:r>
                        <a:rPr lang="en-US" sz="2400" baseline="-25000" dirty="0">
                          <a:solidFill>
                            <a:schemeClr val="tx1"/>
                          </a:solidFill>
                        </a:rPr>
                        <a:t>4</a:t>
                      </a:r>
                      <a:endParaRPr lang="en-IN" sz="2400" baseline="-25000" dirty="0">
                        <a:solidFill>
                          <a:schemeClr val="tx1"/>
                        </a:solidFill>
                      </a:endParaRPr>
                    </a:p>
                  </a:txBody>
                  <a:tcPr marL="68580" marR="68580" marT="0" marB="0"/>
                </a:tc>
                <a:tc>
                  <a:txBody>
                    <a:bodyPr/>
                    <a:lstStyle/>
                    <a:p>
                      <a:pPr>
                        <a:spcAft>
                          <a:spcPts val="0"/>
                        </a:spcAft>
                      </a:pPr>
                      <a:r>
                        <a:rPr lang="en-US" sz="2400" dirty="0">
                          <a:solidFill>
                            <a:schemeClr val="tx1"/>
                          </a:solidFill>
                        </a:rPr>
                        <a:t>Sp</a:t>
                      </a:r>
                      <a:r>
                        <a:rPr lang="en-US" sz="2400" baseline="30000" dirty="0">
                          <a:solidFill>
                            <a:schemeClr val="tx1"/>
                          </a:solidFill>
                        </a:rPr>
                        <a:t>3</a:t>
                      </a:r>
                      <a:r>
                        <a:rPr lang="en-US" sz="2400" dirty="0">
                          <a:solidFill>
                            <a:schemeClr val="tx1"/>
                          </a:solidFill>
                        </a:rPr>
                        <a:t>d</a:t>
                      </a:r>
                      <a:r>
                        <a:rPr lang="en-US" sz="2400" baseline="30000" dirty="0">
                          <a:solidFill>
                            <a:schemeClr val="tx1"/>
                          </a:solidFill>
                        </a:rPr>
                        <a:t>2</a:t>
                      </a:r>
                      <a:endParaRPr lang="en-IN" sz="2400" baseline="30000" dirty="0">
                        <a:solidFill>
                          <a:schemeClr val="tx1"/>
                        </a:solidFill>
                      </a:endParaRPr>
                    </a:p>
                  </a:txBody>
                  <a:tcPr marL="68580" marR="68580" marT="0" marB="0"/>
                </a:tc>
                <a:tc>
                  <a:txBody>
                    <a:bodyPr/>
                    <a:lstStyle/>
                    <a:p>
                      <a:pPr>
                        <a:spcAft>
                          <a:spcPts val="0"/>
                        </a:spcAft>
                      </a:pPr>
                      <a:r>
                        <a:rPr lang="en-US" sz="2400">
                          <a:solidFill>
                            <a:schemeClr val="tx1"/>
                          </a:solidFill>
                        </a:rPr>
                        <a:t>6</a:t>
                      </a:r>
                      <a:endParaRPr lang="en-IN" sz="2400">
                        <a:solidFill>
                          <a:schemeClr val="tx1"/>
                        </a:solidFill>
                      </a:endParaRPr>
                    </a:p>
                  </a:txBody>
                  <a:tcPr marL="68580" marR="68580" marT="0" marB="0"/>
                </a:tc>
                <a:tc>
                  <a:txBody>
                    <a:bodyPr/>
                    <a:lstStyle/>
                    <a:p>
                      <a:pPr>
                        <a:spcAft>
                          <a:spcPts val="0"/>
                        </a:spcAft>
                      </a:pPr>
                      <a:r>
                        <a:rPr lang="en-US" sz="2400" dirty="0" smtClean="0">
                          <a:solidFill>
                            <a:schemeClr val="tx1"/>
                          </a:solidFill>
                        </a:rPr>
                        <a:t>5</a:t>
                      </a:r>
                      <a:endParaRPr lang="en-IN" sz="2400" dirty="0">
                        <a:solidFill>
                          <a:schemeClr val="tx1"/>
                        </a:solidFill>
                      </a:endParaRPr>
                    </a:p>
                  </a:txBody>
                  <a:tcPr marL="68580" marR="68580" marT="0" marB="0"/>
                </a:tc>
                <a:tc>
                  <a:txBody>
                    <a:bodyPr/>
                    <a:lstStyle/>
                    <a:p>
                      <a:pPr>
                        <a:spcAft>
                          <a:spcPts val="0"/>
                        </a:spcAft>
                      </a:pPr>
                      <a:r>
                        <a:rPr lang="en-US" sz="2400" dirty="0">
                          <a:solidFill>
                            <a:schemeClr val="tx1"/>
                          </a:solidFill>
                        </a:rPr>
                        <a:t>1</a:t>
                      </a:r>
                      <a:endParaRPr lang="en-IN" sz="2400" dirty="0">
                        <a:solidFill>
                          <a:schemeClr val="tx1"/>
                        </a:solidFill>
                      </a:endParaRPr>
                    </a:p>
                  </a:txBody>
                  <a:tcPr marL="68580" marR="68580" marT="0" marB="0"/>
                </a:tc>
                <a:tc>
                  <a:txBody>
                    <a:bodyPr/>
                    <a:lstStyle/>
                    <a:p>
                      <a:pPr>
                        <a:spcAft>
                          <a:spcPts val="0"/>
                        </a:spcAft>
                      </a:pPr>
                      <a:r>
                        <a:rPr lang="en-US" sz="2400" dirty="0">
                          <a:solidFill>
                            <a:schemeClr val="tx1"/>
                          </a:solidFill>
                        </a:rPr>
                        <a:t>Square pyramidal</a:t>
                      </a:r>
                      <a:endParaRPr lang="en-IN" sz="2400" dirty="0">
                        <a:solidFill>
                          <a:schemeClr val="tx1"/>
                        </a:solidFill>
                      </a:endParaRPr>
                    </a:p>
                  </a:txBody>
                  <a:tcPr marL="68580" marR="68580" marT="0" marB="0"/>
                </a:tc>
              </a:tr>
              <a:tr h="370840">
                <a:tc>
                  <a:txBody>
                    <a:bodyPr/>
                    <a:lstStyle/>
                    <a:p>
                      <a:pPr>
                        <a:spcAft>
                          <a:spcPts val="0"/>
                        </a:spcAft>
                      </a:pPr>
                      <a:r>
                        <a:rPr lang="en-US" sz="2400">
                          <a:solidFill>
                            <a:schemeClr val="tx1"/>
                          </a:solidFill>
                        </a:rPr>
                        <a:t>7</a:t>
                      </a:r>
                      <a:endParaRPr lang="en-IN" sz="2400">
                        <a:solidFill>
                          <a:schemeClr val="tx1"/>
                        </a:solidFill>
                      </a:endParaRPr>
                    </a:p>
                  </a:txBody>
                  <a:tcPr marL="68580" marR="68580" marT="0" marB="0"/>
                </a:tc>
                <a:tc>
                  <a:txBody>
                    <a:bodyPr/>
                    <a:lstStyle/>
                    <a:p>
                      <a:pPr>
                        <a:spcAft>
                          <a:spcPts val="0"/>
                        </a:spcAft>
                      </a:pPr>
                      <a:r>
                        <a:rPr lang="en-US" sz="2400" dirty="0">
                          <a:solidFill>
                            <a:schemeClr val="tx1"/>
                          </a:solidFill>
                        </a:rPr>
                        <a:t>XeO</a:t>
                      </a:r>
                      <a:r>
                        <a:rPr lang="en-US" sz="2400" baseline="-25000" dirty="0">
                          <a:solidFill>
                            <a:schemeClr val="tx1"/>
                          </a:solidFill>
                        </a:rPr>
                        <a:t>3</a:t>
                      </a:r>
                      <a:endParaRPr lang="en-IN" sz="2400" baseline="-25000" dirty="0">
                        <a:solidFill>
                          <a:schemeClr val="tx1"/>
                        </a:solidFill>
                      </a:endParaRPr>
                    </a:p>
                  </a:txBody>
                  <a:tcPr marL="68580" marR="68580" marT="0" marB="0"/>
                </a:tc>
                <a:tc>
                  <a:txBody>
                    <a:bodyPr/>
                    <a:lstStyle/>
                    <a:p>
                      <a:pPr>
                        <a:spcAft>
                          <a:spcPts val="0"/>
                        </a:spcAft>
                      </a:pPr>
                      <a:r>
                        <a:rPr lang="en-US" sz="2400" dirty="0">
                          <a:solidFill>
                            <a:schemeClr val="tx1"/>
                          </a:solidFill>
                        </a:rPr>
                        <a:t>Sp</a:t>
                      </a:r>
                      <a:r>
                        <a:rPr lang="en-US" sz="2400" baseline="30000" dirty="0">
                          <a:solidFill>
                            <a:schemeClr val="tx1"/>
                          </a:solidFill>
                        </a:rPr>
                        <a:t>3</a:t>
                      </a:r>
                      <a:endParaRPr lang="en-IN" sz="2400" baseline="30000" dirty="0">
                        <a:solidFill>
                          <a:schemeClr val="tx1"/>
                        </a:solidFill>
                      </a:endParaRPr>
                    </a:p>
                  </a:txBody>
                  <a:tcPr marL="68580" marR="68580" marT="0" marB="0"/>
                </a:tc>
                <a:tc>
                  <a:txBody>
                    <a:bodyPr/>
                    <a:lstStyle/>
                    <a:p>
                      <a:pPr>
                        <a:spcAft>
                          <a:spcPts val="0"/>
                        </a:spcAft>
                      </a:pPr>
                      <a:r>
                        <a:rPr lang="en-US" sz="2400">
                          <a:solidFill>
                            <a:schemeClr val="tx1"/>
                          </a:solidFill>
                        </a:rPr>
                        <a:t>4</a:t>
                      </a:r>
                      <a:endParaRPr lang="en-IN" sz="2400">
                        <a:solidFill>
                          <a:schemeClr val="tx1"/>
                        </a:solidFill>
                      </a:endParaRPr>
                    </a:p>
                  </a:txBody>
                  <a:tcPr marL="68580" marR="68580" marT="0" marB="0"/>
                </a:tc>
                <a:tc>
                  <a:txBody>
                    <a:bodyPr/>
                    <a:lstStyle/>
                    <a:p>
                      <a:pPr>
                        <a:spcAft>
                          <a:spcPts val="0"/>
                        </a:spcAft>
                      </a:pPr>
                      <a:r>
                        <a:rPr lang="en-US" sz="2400" dirty="0" smtClean="0">
                          <a:solidFill>
                            <a:schemeClr val="tx1"/>
                          </a:solidFill>
                        </a:rPr>
                        <a:t>3</a:t>
                      </a:r>
                      <a:endParaRPr lang="en-IN" sz="2400" dirty="0">
                        <a:solidFill>
                          <a:schemeClr val="tx1"/>
                        </a:solidFill>
                      </a:endParaRPr>
                    </a:p>
                  </a:txBody>
                  <a:tcPr marL="68580" marR="68580" marT="0" marB="0"/>
                </a:tc>
                <a:tc>
                  <a:txBody>
                    <a:bodyPr/>
                    <a:lstStyle/>
                    <a:p>
                      <a:pPr>
                        <a:spcAft>
                          <a:spcPts val="0"/>
                        </a:spcAft>
                      </a:pPr>
                      <a:r>
                        <a:rPr lang="en-US" sz="2400" dirty="0">
                          <a:solidFill>
                            <a:schemeClr val="tx1"/>
                          </a:solidFill>
                        </a:rPr>
                        <a:t>1</a:t>
                      </a:r>
                      <a:endParaRPr lang="en-IN" sz="2400" dirty="0">
                        <a:solidFill>
                          <a:schemeClr val="tx1"/>
                        </a:solidFill>
                      </a:endParaRPr>
                    </a:p>
                  </a:txBody>
                  <a:tcPr marL="68580" marR="68580" marT="0" marB="0"/>
                </a:tc>
                <a:tc>
                  <a:txBody>
                    <a:bodyPr/>
                    <a:lstStyle/>
                    <a:p>
                      <a:pPr>
                        <a:spcAft>
                          <a:spcPts val="0"/>
                        </a:spcAft>
                      </a:pPr>
                      <a:r>
                        <a:rPr lang="en-US" sz="2400" dirty="0" smtClean="0">
                          <a:solidFill>
                            <a:schemeClr val="tx1"/>
                          </a:solidFill>
                        </a:rPr>
                        <a:t>Pyramidal</a:t>
                      </a:r>
                      <a:endParaRPr lang="en-IN" sz="2400" dirty="0">
                        <a:solidFill>
                          <a:schemeClr val="tx1"/>
                        </a:solidFill>
                      </a:endParaRPr>
                    </a:p>
                  </a:txBody>
                  <a:tcPr marL="68580" marR="68580" marT="0" marB="0"/>
                </a:tc>
              </a:tr>
              <a:tr h="370840">
                <a:tc>
                  <a:txBody>
                    <a:bodyPr/>
                    <a:lstStyle/>
                    <a:p>
                      <a:pPr>
                        <a:spcAft>
                          <a:spcPts val="0"/>
                        </a:spcAft>
                      </a:pPr>
                      <a:r>
                        <a:rPr lang="en-US" sz="2400" dirty="0">
                          <a:solidFill>
                            <a:schemeClr val="tx1"/>
                          </a:solidFill>
                        </a:rPr>
                        <a:t>8</a:t>
                      </a:r>
                      <a:endParaRPr lang="en-IN" sz="2400" dirty="0">
                        <a:solidFill>
                          <a:schemeClr val="tx1"/>
                        </a:solidFill>
                      </a:endParaRPr>
                    </a:p>
                  </a:txBody>
                  <a:tcPr marL="68580" marR="68580" marT="0" marB="0"/>
                </a:tc>
                <a:tc>
                  <a:txBody>
                    <a:bodyPr/>
                    <a:lstStyle/>
                    <a:p>
                      <a:pPr>
                        <a:spcAft>
                          <a:spcPts val="0"/>
                        </a:spcAft>
                      </a:pPr>
                      <a:r>
                        <a:rPr lang="en-US" sz="2400" dirty="0">
                          <a:solidFill>
                            <a:schemeClr val="tx1"/>
                          </a:solidFill>
                        </a:rPr>
                        <a:t>XeO</a:t>
                      </a:r>
                      <a:r>
                        <a:rPr lang="en-US" sz="2400" baseline="-25000" dirty="0">
                          <a:solidFill>
                            <a:schemeClr val="tx1"/>
                          </a:solidFill>
                        </a:rPr>
                        <a:t>4</a:t>
                      </a:r>
                      <a:endParaRPr lang="en-IN" sz="2400" baseline="-25000" dirty="0">
                        <a:solidFill>
                          <a:schemeClr val="tx1"/>
                        </a:solidFill>
                      </a:endParaRPr>
                    </a:p>
                  </a:txBody>
                  <a:tcPr marL="68580" marR="68580" marT="0" marB="0"/>
                </a:tc>
                <a:tc>
                  <a:txBody>
                    <a:bodyPr/>
                    <a:lstStyle/>
                    <a:p>
                      <a:pPr>
                        <a:spcAft>
                          <a:spcPts val="0"/>
                        </a:spcAft>
                      </a:pPr>
                      <a:r>
                        <a:rPr lang="en-US" sz="2400" dirty="0">
                          <a:solidFill>
                            <a:schemeClr val="tx1"/>
                          </a:solidFill>
                        </a:rPr>
                        <a:t>Sp</a:t>
                      </a:r>
                      <a:r>
                        <a:rPr lang="en-US" sz="2400" baseline="30000" dirty="0">
                          <a:solidFill>
                            <a:schemeClr val="tx1"/>
                          </a:solidFill>
                        </a:rPr>
                        <a:t>3</a:t>
                      </a:r>
                      <a:endParaRPr lang="en-IN" sz="2400" baseline="30000" dirty="0">
                        <a:solidFill>
                          <a:schemeClr val="tx1"/>
                        </a:solidFill>
                      </a:endParaRPr>
                    </a:p>
                  </a:txBody>
                  <a:tcPr marL="68580" marR="68580" marT="0" marB="0"/>
                </a:tc>
                <a:tc>
                  <a:txBody>
                    <a:bodyPr/>
                    <a:lstStyle/>
                    <a:p>
                      <a:pPr>
                        <a:spcAft>
                          <a:spcPts val="0"/>
                        </a:spcAft>
                      </a:pPr>
                      <a:r>
                        <a:rPr lang="en-US" sz="2400">
                          <a:solidFill>
                            <a:schemeClr val="tx1"/>
                          </a:solidFill>
                        </a:rPr>
                        <a:t>4</a:t>
                      </a:r>
                      <a:endParaRPr lang="en-IN" sz="2400">
                        <a:solidFill>
                          <a:schemeClr val="tx1"/>
                        </a:solidFill>
                      </a:endParaRPr>
                    </a:p>
                  </a:txBody>
                  <a:tcPr marL="68580" marR="68580" marT="0" marB="0"/>
                </a:tc>
                <a:tc>
                  <a:txBody>
                    <a:bodyPr/>
                    <a:lstStyle/>
                    <a:p>
                      <a:pPr>
                        <a:spcAft>
                          <a:spcPts val="0"/>
                        </a:spcAft>
                      </a:pPr>
                      <a:r>
                        <a:rPr lang="en-US" sz="2400" dirty="0" smtClean="0">
                          <a:solidFill>
                            <a:schemeClr val="tx1"/>
                          </a:solidFill>
                        </a:rPr>
                        <a:t>4</a:t>
                      </a:r>
                      <a:endParaRPr lang="en-IN" sz="2400" dirty="0">
                        <a:solidFill>
                          <a:schemeClr val="tx1"/>
                        </a:solidFill>
                      </a:endParaRPr>
                    </a:p>
                  </a:txBody>
                  <a:tcPr marL="68580" marR="68580" marT="0" marB="0"/>
                </a:tc>
                <a:tc>
                  <a:txBody>
                    <a:bodyPr/>
                    <a:lstStyle/>
                    <a:p>
                      <a:pPr>
                        <a:spcAft>
                          <a:spcPts val="0"/>
                        </a:spcAft>
                      </a:pPr>
                      <a:r>
                        <a:rPr lang="en-US" sz="2400" dirty="0">
                          <a:solidFill>
                            <a:schemeClr val="tx1"/>
                          </a:solidFill>
                        </a:rPr>
                        <a:t>0</a:t>
                      </a:r>
                      <a:endParaRPr lang="en-IN" sz="2400" dirty="0">
                        <a:solidFill>
                          <a:schemeClr val="tx1"/>
                        </a:solidFill>
                      </a:endParaRPr>
                    </a:p>
                  </a:txBody>
                  <a:tcPr marL="68580" marR="68580" marT="0" marB="0"/>
                </a:tc>
                <a:tc>
                  <a:txBody>
                    <a:bodyPr/>
                    <a:lstStyle/>
                    <a:p>
                      <a:pPr>
                        <a:spcAft>
                          <a:spcPts val="0"/>
                        </a:spcAft>
                      </a:pPr>
                      <a:r>
                        <a:rPr lang="en-US" sz="2400" dirty="0" smtClean="0">
                          <a:solidFill>
                            <a:schemeClr val="tx1"/>
                          </a:solidFill>
                        </a:rPr>
                        <a:t>Tetrahedral</a:t>
                      </a:r>
                      <a:endParaRPr lang="en-IN" sz="2400" dirty="0">
                        <a:solidFill>
                          <a:schemeClr val="tx1"/>
                        </a:solidFill>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Linear-XeF</a:t>
            </a:r>
            <a:r>
              <a:rPr lang="en-US" baseline="-25000" dirty="0" smtClean="0"/>
              <a:t>2 </a:t>
            </a:r>
            <a:r>
              <a:rPr lang="en-US" dirty="0" smtClean="0"/>
              <a:t>and Square planar-XeF</a:t>
            </a:r>
            <a:r>
              <a:rPr lang="en-US" baseline="-25000" dirty="0" smtClean="0"/>
              <a:t>4</a:t>
            </a:r>
            <a:endParaRPr lang="en-IN" baseline="-25000" dirty="0"/>
          </a:p>
        </p:txBody>
      </p:sp>
      <p:pic>
        <p:nvPicPr>
          <p:cNvPr id="1027" name="Picture 3"/>
          <p:cNvPicPr>
            <a:picLocks noGrp="1" noChangeAspect="1" noChangeArrowheads="1"/>
          </p:cNvPicPr>
          <p:nvPr>
            <p:ph sz="quarter" idx="1"/>
          </p:nvPr>
        </p:nvPicPr>
        <p:blipFill>
          <a:blip r:embed="rId2" cstate="print"/>
          <a:srcRect/>
          <a:stretch>
            <a:fillRect/>
          </a:stretch>
        </p:blipFill>
        <p:spPr bwMode="auto">
          <a:xfrm>
            <a:off x="175679" y="1556792"/>
            <a:ext cx="8647250" cy="453650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54162"/>
          </a:xfrm>
        </p:spPr>
        <p:txBody>
          <a:bodyPr>
            <a:normAutofit/>
          </a:bodyPr>
          <a:lstStyle/>
          <a:p>
            <a:r>
              <a:rPr lang="en-US" dirty="0" smtClean="0"/>
              <a:t>Distorted octahedral-XeF</a:t>
            </a:r>
            <a:r>
              <a:rPr lang="en-US" baseline="-25000" dirty="0" smtClean="0"/>
              <a:t>6</a:t>
            </a:r>
            <a:r>
              <a:rPr lang="en-US" dirty="0" smtClean="0"/>
              <a:t> ,Square pyramidal-XeOF</a:t>
            </a:r>
            <a:r>
              <a:rPr lang="en-US" baseline="-25000" dirty="0" smtClean="0"/>
              <a:t>4 </a:t>
            </a:r>
            <a:r>
              <a:rPr lang="en-US" dirty="0" smtClean="0"/>
              <a:t> </a:t>
            </a:r>
            <a:r>
              <a:rPr lang="en-US" baseline="-25000" dirty="0" smtClean="0"/>
              <a:t> ,</a:t>
            </a:r>
            <a:r>
              <a:rPr lang="en-US" dirty="0" smtClean="0"/>
              <a:t>Pyramidal-XeO</a:t>
            </a:r>
            <a:r>
              <a:rPr lang="en-US" baseline="-25000" dirty="0" smtClean="0"/>
              <a:t>3</a:t>
            </a:r>
            <a:endParaRPr lang="en-IN" baseline="-25000" dirty="0"/>
          </a:p>
        </p:txBody>
      </p:sp>
      <p:pic>
        <p:nvPicPr>
          <p:cNvPr id="2050" name="Picture 2"/>
          <p:cNvPicPr>
            <a:picLocks noGrp="1" noChangeAspect="1" noChangeArrowheads="1"/>
          </p:cNvPicPr>
          <p:nvPr>
            <p:ph sz="quarter" idx="1"/>
          </p:nvPr>
        </p:nvPicPr>
        <p:blipFill>
          <a:blip r:embed="rId2" cstate="print"/>
          <a:srcRect/>
          <a:stretch>
            <a:fillRect/>
          </a:stretch>
        </p:blipFill>
        <p:spPr bwMode="auto">
          <a:xfrm>
            <a:off x="30310" y="2420888"/>
            <a:ext cx="9069944" cy="28803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Arial" pitchFamily="34" charset="0"/>
                <a:cs typeface="Arial" pitchFamily="34" charset="0"/>
              </a:rPr>
              <a:t>Uses of noble gases</a:t>
            </a:r>
            <a:endParaRPr lang="en-US" dirty="0">
              <a:solidFill>
                <a:srgbClr val="FF0000"/>
              </a:solidFill>
              <a:latin typeface="Arial" pitchFamily="34" charset="0"/>
              <a:cs typeface="Arial" pitchFamily="34" charset="0"/>
            </a:endParaRPr>
          </a:p>
        </p:txBody>
      </p:sp>
      <p:sp>
        <p:nvSpPr>
          <p:cNvPr id="3" name="Content Placeholder 2"/>
          <p:cNvSpPr>
            <a:spLocks noGrp="1"/>
          </p:cNvSpPr>
          <p:nvPr>
            <p:ph sz="quarter" idx="1"/>
          </p:nvPr>
        </p:nvSpPr>
        <p:spPr>
          <a:xfrm>
            <a:off x="395536" y="1124744"/>
            <a:ext cx="8229600" cy="4937760"/>
          </a:xfrm>
        </p:spPr>
        <p:txBody>
          <a:bodyPr>
            <a:normAutofit fontScale="70000" lnSpcReduction="20000"/>
          </a:bodyPr>
          <a:lstStyle/>
          <a:p>
            <a:pPr marL="0" indent="0">
              <a:buNone/>
            </a:pPr>
            <a:r>
              <a:rPr lang="en-US" sz="3600" dirty="0" smtClean="0">
                <a:solidFill>
                  <a:srgbClr val="FF0000"/>
                </a:solidFill>
                <a:latin typeface="Arial" pitchFamily="34" charset="0"/>
                <a:cs typeface="Arial" pitchFamily="34" charset="0"/>
              </a:rPr>
              <a:t>Helium</a:t>
            </a:r>
            <a:r>
              <a:rPr lang="en-US" dirty="0">
                <a:solidFill>
                  <a:srgbClr val="FF0000"/>
                </a:solidFill>
                <a:latin typeface="Arial" pitchFamily="34" charset="0"/>
                <a:cs typeface="Arial" pitchFamily="34" charset="0"/>
              </a:rPr>
              <a:t> </a:t>
            </a:r>
            <a:r>
              <a:rPr lang="en-US" sz="3300" dirty="0">
                <a:solidFill>
                  <a:srgbClr val="FF0000"/>
                </a:solidFill>
                <a:latin typeface="Arial" pitchFamily="34" charset="0"/>
                <a:cs typeface="Arial" pitchFamily="34" charset="0"/>
              </a:rPr>
              <a:t>:-</a:t>
            </a:r>
            <a:r>
              <a:rPr lang="en-US" sz="3300" dirty="0" smtClean="0">
                <a:latin typeface="Arial" pitchFamily="34" charset="0"/>
                <a:cs typeface="Arial" pitchFamily="34" charset="0"/>
              </a:rPr>
              <a:t>  </a:t>
            </a:r>
            <a:r>
              <a:rPr lang="en-US" sz="3600" dirty="0" smtClean="0">
                <a:latin typeface="Arial" pitchFamily="34" charset="0"/>
                <a:cs typeface="Arial" pitchFamily="34" charset="0"/>
              </a:rPr>
              <a:t>is </a:t>
            </a:r>
            <a:r>
              <a:rPr lang="en-US" sz="3600" dirty="0">
                <a:latin typeface="Arial" pitchFamily="34" charset="0"/>
                <a:cs typeface="Arial" pitchFamily="34" charset="0"/>
              </a:rPr>
              <a:t>a non-inflammable and light gas. Hence, it is used in filling balloons for meteorological observations. </a:t>
            </a:r>
            <a:endParaRPr lang="en-US" sz="3600" dirty="0" smtClean="0">
              <a:latin typeface="Arial" pitchFamily="34" charset="0"/>
              <a:cs typeface="Arial" pitchFamily="34" charset="0"/>
            </a:endParaRPr>
          </a:p>
          <a:p>
            <a:pPr marL="0" indent="0">
              <a:buNone/>
            </a:pPr>
            <a:r>
              <a:rPr lang="en-US" sz="3600" dirty="0" smtClean="0">
                <a:latin typeface="Arial" pitchFamily="34" charset="0"/>
                <a:cs typeface="Arial" pitchFamily="34" charset="0"/>
              </a:rPr>
              <a:t>It </a:t>
            </a:r>
            <a:r>
              <a:rPr lang="en-US" sz="3600" dirty="0">
                <a:latin typeface="Arial" pitchFamily="34" charset="0"/>
                <a:cs typeface="Arial" pitchFamily="34" charset="0"/>
              </a:rPr>
              <a:t>is also used in gas-cooled nuclear reactors</a:t>
            </a:r>
            <a:r>
              <a:rPr lang="en-US" sz="3600" dirty="0" smtClean="0">
                <a:latin typeface="Arial" pitchFamily="34" charset="0"/>
                <a:cs typeface="Arial" pitchFamily="34" charset="0"/>
              </a:rPr>
              <a:t>.</a:t>
            </a:r>
          </a:p>
          <a:p>
            <a:pPr marL="0" indent="0">
              <a:buNone/>
            </a:pPr>
            <a:r>
              <a:rPr lang="en-US" sz="3600" dirty="0" smtClean="0">
                <a:latin typeface="Arial" pitchFamily="34" charset="0"/>
                <a:cs typeface="Arial" pitchFamily="34" charset="0"/>
              </a:rPr>
              <a:t> </a:t>
            </a:r>
          </a:p>
          <a:p>
            <a:pPr marL="0" indent="0">
              <a:buNone/>
            </a:pPr>
            <a:r>
              <a:rPr lang="en-US" sz="3600" dirty="0" smtClean="0">
                <a:latin typeface="Arial" pitchFamily="34" charset="0"/>
                <a:cs typeface="Arial" pitchFamily="34" charset="0"/>
              </a:rPr>
              <a:t>    Liquid </a:t>
            </a:r>
            <a:r>
              <a:rPr lang="en-US" sz="3600" dirty="0">
                <a:latin typeface="Arial" pitchFamily="34" charset="0"/>
                <a:cs typeface="Arial" pitchFamily="34" charset="0"/>
              </a:rPr>
              <a:t>helium (</a:t>
            </a:r>
            <a:r>
              <a:rPr lang="en-US" sz="3600" dirty="0" err="1">
                <a:latin typeface="Arial" pitchFamily="34" charset="0"/>
                <a:cs typeface="Arial" pitchFamily="34" charset="0"/>
              </a:rPr>
              <a:t>b.p</a:t>
            </a:r>
            <a:r>
              <a:rPr lang="en-US" sz="3600" dirty="0">
                <a:latin typeface="Arial" pitchFamily="34" charset="0"/>
                <a:cs typeface="Arial" pitchFamily="34" charset="0"/>
              </a:rPr>
              <a:t>. 4.2 K) finds use as cryogenic agent for carrying out various experiments at low temperatures</a:t>
            </a:r>
            <a:r>
              <a:rPr lang="en-US" sz="3600" dirty="0" smtClean="0">
                <a:latin typeface="Arial" pitchFamily="34" charset="0"/>
                <a:cs typeface="Arial" pitchFamily="34" charset="0"/>
              </a:rPr>
              <a:t>.</a:t>
            </a:r>
          </a:p>
          <a:p>
            <a:pPr marL="0" indent="0">
              <a:buNone/>
            </a:pPr>
            <a:r>
              <a:rPr lang="en-US" sz="3600" dirty="0" smtClean="0">
                <a:latin typeface="Arial" pitchFamily="34" charset="0"/>
                <a:cs typeface="Arial" pitchFamily="34" charset="0"/>
              </a:rPr>
              <a:t> </a:t>
            </a:r>
          </a:p>
          <a:p>
            <a:pPr marL="0" indent="0">
              <a:buNone/>
            </a:pPr>
            <a:r>
              <a:rPr lang="en-US" sz="3600" dirty="0" smtClean="0">
                <a:latin typeface="Arial" pitchFamily="34" charset="0"/>
                <a:cs typeface="Arial" pitchFamily="34" charset="0"/>
              </a:rPr>
              <a:t>     It </a:t>
            </a:r>
            <a:r>
              <a:rPr lang="en-US" sz="3600" dirty="0">
                <a:latin typeface="Arial" pitchFamily="34" charset="0"/>
                <a:cs typeface="Arial" pitchFamily="34" charset="0"/>
              </a:rPr>
              <a:t>is used to produce and sustain powerful superconducting magnets which form an essential part of modern NMR spectrometers and Magnetic Resonance Imaging (MRI) systems for clinical diagnosis. </a:t>
            </a:r>
            <a:endParaRPr lang="en-US" sz="3600" dirty="0" smtClean="0">
              <a:latin typeface="Arial" pitchFamily="34" charset="0"/>
              <a:cs typeface="Arial" pitchFamily="34" charset="0"/>
            </a:endParaRPr>
          </a:p>
          <a:p>
            <a:pPr marL="0" indent="0">
              <a:buNone/>
            </a:pPr>
            <a:endParaRPr lang="en-US" sz="3600" dirty="0" smtClean="0">
              <a:latin typeface="Arial" pitchFamily="34" charset="0"/>
              <a:cs typeface="Arial" pitchFamily="34" charset="0"/>
            </a:endParaRPr>
          </a:p>
          <a:p>
            <a:pPr marL="0" indent="0">
              <a:buNone/>
            </a:pPr>
            <a:r>
              <a:rPr lang="en-US" sz="3600" dirty="0" smtClean="0">
                <a:latin typeface="Arial" pitchFamily="34" charset="0"/>
                <a:cs typeface="Arial" pitchFamily="34" charset="0"/>
              </a:rPr>
              <a:t>It </a:t>
            </a:r>
            <a:r>
              <a:rPr lang="en-US" sz="3600" dirty="0">
                <a:latin typeface="Arial" pitchFamily="34" charset="0"/>
                <a:cs typeface="Arial" pitchFamily="34" charset="0"/>
              </a:rPr>
              <a:t>is used as a diluent for oxygen in modern diving apparatus because of its very low solubility in blood. </a:t>
            </a:r>
            <a:endParaRPr lang="en-US" sz="3600" dirty="0" smtClean="0">
              <a:latin typeface="Arial" pitchFamily="34" charset="0"/>
              <a:cs typeface="Arial" pitchFamily="34" charset="0"/>
            </a:endParaRPr>
          </a:p>
        </p:txBody>
      </p:sp>
    </p:spTree>
    <p:extLst>
      <p:ext uri="{BB962C8B-B14F-4D97-AF65-F5344CB8AC3E}">
        <p14:creationId xmlns:p14="http://schemas.microsoft.com/office/powerpoint/2010/main" val="6921810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4702"/>
            <a:ext cx="8229600" cy="72009"/>
          </a:xfrm>
        </p:spPr>
        <p:txBody>
          <a:bodyPr wrap="none">
            <a:noAutofit/>
          </a:bodyPr>
          <a:lstStyle/>
          <a:p>
            <a:r>
              <a:rPr lang="en-US" dirty="0" smtClean="0">
                <a:solidFill>
                  <a:srgbClr val="FF0000"/>
                </a:solidFill>
              </a:rPr>
              <a:t>Neon ,Argon,</a:t>
            </a:r>
            <a:r>
              <a:rPr lang="en-US" dirty="0">
                <a:solidFill>
                  <a:srgbClr val="FF0000"/>
                </a:solidFill>
              </a:rPr>
              <a:t> </a:t>
            </a:r>
            <a:r>
              <a:rPr lang="en-US" dirty="0" err="1" smtClean="0">
                <a:solidFill>
                  <a:srgbClr val="FF0000"/>
                </a:solidFill>
              </a:rPr>
              <a:t>Krypyon</a:t>
            </a:r>
            <a:r>
              <a:rPr lang="en-US" dirty="0" smtClean="0">
                <a:solidFill>
                  <a:srgbClr val="FF0000"/>
                </a:solidFill>
              </a:rPr>
              <a:t> ,Xenon </a:t>
            </a:r>
            <a:endParaRPr lang="en-US" dirty="0">
              <a:solidFill>
                <a:srgbClr val="FF0000"/>
              </a:solidFill>
            </a:endParaRPr>
          </a:p>
        </p:txBody>
      </p:sp>
      <p:sp>
        <p:nvSpPr>
          <p:cNvPr id="3" name="Content Placeholder 2"/>
          <p:cNvSpPr>
            <a:spLocks noGrp="1"/>
          </p:cNvSpPr>
          <p:nvPr>
            <p:ph sz="quarter" idx="1"/>
          </p:nvPr>
        </p:nvSpPr>
        <p:spPr/>
        <p:txBody>
          <a:bodyPr>
            <a:normAutofit fontScale="92500" lnSpcReduction="20000"/>
          </a:bodyPr>
          <a:lstStyle/>
          <a:p>
            <a:pPr marL="0" indent="0">
              <a:buNone/>
            </a:pPr>
            <a:r>
              <a:rPr lang="en-US" sz="3200" dirty="0">
                <a:solidFill>
                  <a:srgbClr val="FF0000"/>
                </a:solidFill>
                <a:latin typeface="Arial" pitchFamily="34" charset="0"/>
                <a:cs typeface="Arial" pitchFamily="34" charset="0"/>
              </a:rPr>
              <a:t>Neon</a:t>
            </a:r>
            <a:r>
              <a:rPr lang="en-US" dirty="0">
                <a:latin typeface="Arial" pitchFamily="34" charset="0"/>
                <a:cs typeface="Arial" pitchFamily="34" charset="0"/>
              </a:rPr>
              <a:t> </a:t>
            </a:r>
            <a:r>
              <a:rPr lang="en-US" dirty="0">
                <a:solidFill>
                  <a:srgbClr val="FF0000"/>
                </a:solidFill>
                <a:latin typeface="Arial" pitchFamily="34" charset="0"/>
                <a:cs typeface="Arial" pitchFamily="34" charset="0"/>
              </a:rPr>
              <a:t>:- </a:t>
            </a:r>
            <a:r>
              <a:rPr lang="en-US" dirty="0">
                <a:latin typeface="Arial" pitchFamily="34" charset="0"/>
                <a:cs typeface="Arial" pitchFamily="34" charset="0"/>
              </a:rPr>
              <a:t> </a:t>
            </a:r>
            <a:r>
              <a:rPr lang="en-US" sz="2800" dirty="0">
                <a:latin typeface="Arial" pitchFamily="34" charset="0"/>
                <a:cs typeface="Arial" pitchFamily="34" charset="0"/>
              </a:rPr>
              <a:t>used in discharge tubes and fluorescent bulbs for advertisement display purposes. Neon bulbs are used in botanical gardens and in green houses. </a:t>
            </a:r>
            <a:endParaRPr lang="en-US" dirty="0">
              <a:latin typeface="Arial" pitchFamily="34" charset="0"/>
              <a:cs typeface="Arial" pitchFamily="34" charset="0"/>
            </a:endParaRPr>
          </a:p>
          <a:p>
            <a:pPr marL="0" indent="0">
              <a:buNone/>
            </a:pPr>
            <a:r>
              <a:rPr lang="en-US" sz="3200" dirty="0">
                <a:solidFill>
                  <a:srgbClr val="FF0000"/>
                </a:solidFill>
                <a:latin typeface="Arial" pitchFamily="34" charset="0"/>
                <a:cs typeface="Arial" pitchFamily="34" charset="0"/>
              </a:rPr>
              <a:t>Argon</a:t>
            </a:r>
            <a:r>
              <a:rPr lang="en-US" dirty="0">
                <a:solidFill>
                  <a:srgbClr val="FF0000"/>
                </a:solidFill>
                <a:latin typeface="Arial" pitchFamily="34" charset="0"/>
                <a:cs typeface="Arial" pitchFamily="34" charset="0"/>
              </a:rPr>
              <a:t> :- </a:t>
            </a:r>
            <a:r>
              <a:rPr lang="en-US" sz="2800" dirty="0">
                <a:latin typeface="Arial" pitchFamily="34" charset="0"/>
                <a:cs typeface="Arial" pitchFamily="34" charset="0"/>
              </a:rPr>
              <a:t>is used mainly to provide an inert atmosphere in high temperature metallurgical processes (arc welding of metals or alloys) and for filling electric bulbs. It is also used in the laboratory for handling substances that are air-sensitive. </a:t>
            </a:r>
          </a:p>
          <a:p>
            <a:pPr marL="0" indent="0">
              <a:buNone/>
            </a:pPr>
            <a:endParaRPr lang="en-US" sz="2800" dirty="0">
              <a:latin typeface="Arial" pitchFamily="34" charset="0"/>
              <a:cs typeface="Arial" pitchFamily="34" charset="0"/>
            </a:endParaRPr>
          </a:p>
          <a:p>
            <a:pPr marL="0" indent="0">
              <a:buNone/>
            </a:pPr>
            <a:r>
              <a:rPr lang="en-US" sz="3600" dirty="0">
                <a:solidFill>
                  <a:srgbClr val="FF0000"/>
                </a:solidFill>
                <a:latin typeface="Arial" pitchFamily="34" charset="0"/>
                <a:cs typeface="Arial" pitchFamily="34" charset="0"/>
              </a:rPr>
              <a:t>Krypton and </a:t>
            </a:r>
            <a:r>
              <a:rPr lang="en-US" sz="3600" dirty="0" smtClean="0">
                <a:solidFill>
                  <a:srgbClr val="FF0000"/>
                </a:solidFill>
                <a:latin typeface="Arial" pitchFamily="34" charset="0"/>
                <a:cs typeface="Arial" pitchFamily="34" charset="0"/>
              </a:rPr>
              <a:t>Xenon </a:t>
            </a:r>
            <a:r>
              <a:rPr lang="en-US" dirty="0" smtClean="0">
                <a:solidFill>
                  <a:srgbClr val="FF0000"/>
                </a:solidFill>
                <a:latin typeface="Arial" pitchFamily="34" charset="0"/>
                <a:cs typeface="Arial" pitchFamily="34" charset="0"/>
              </a:rPr>
              <a:t>:- </a:t>
            </a:r>
            <a:r>
              <a:rPr lang="en-US" sz="2800" dirty="0">
                <a:latin typeface="Arial" pitchFamily="34" charset="0"/>
                <a:cs typeface="Arial" pitchFamily="34" charset="0"/>
              </a:rPr>
              <a:t>There are no significant uses of Xenon and Krypton.     </a:t>
            </a:r>
          </a:p>
          <a:p>
            <a:pPr marL="0" indent="0">
              <a:buNone/>
            </a:pPr>
            <a:r>
              <a:rPr lang="en-US" sz="2800" dirty="0">
                <a:latin typeface="Arial" pitchFamily="34" charset="0"/>
                <a:cs typeface="Arial" pitchFamily="34" charset="0"/>
              </a:rPr>
              <a:t>    They are used in light bulbs designed for special purpose</a:t>
            </a:r>
            <a:r>
              <a:rPr lang="en-US" sz="2800" dirty="0"/>
              <a:t>s. </a:t>
            </a:r>
          </a:p>
          <a:p>
            <a:endParaRPr lang="en-US" dirty="0"/>
          </a:p>
        </p:txBody>
      </p:sp>
    </p:spTree>
    <p:extLst>
      <p:ext uri="{BB962C8B-B14F-4D97-AF65-F5344CB8AC3E}">
        <p14:creationId xmlns:p14="http://schemas.microsoft.com/office/powerpoint/2010/main" val="2894277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THANKS</a:t>
            </a:r>
            <a:endParaRPr lang="en-IN" dirty="0"/>
          </a:p>
        </p:txBody>
      </p:sp>
      <p:sp>
        <p:nvSpPr>
          <p:cNvPr id="3" name="Content Placeholder 2"/>
          <p:cNvSpPr>
            <a:spLocks noGrp="1"/>
          </p:cNvSpPr>
          <p:nvPr>
            <p:ph sz="quarter" idx="1"/>
          </p:nvPr>
        </p:nvSpPr>
        <p:spPr/>
        <p:txBody>
          <a:bodyPr/>
          <a:lstStyle/>
          <a:p>
            <a:r>
              <a:rPr lang="en-US" dirty="0" smtClean="0"/>
              <a:t>SANJEEV KUMAR</a:t>
            </a:r>
          </a:p>
          <a:p>
            <a:r>
              <a:rPr lang="en-US" dirty="0" smtClean="0"/>
              <a:t>PGT CHEMISTRY</a:t>
            </a:r>
          </a:p>
          <a:p>
            <a:r>
              <a:rPr lang="en-US" dirty="0" smtClean="0"/>
              <a:t>K.V.YOL CANTT</a:t>
            </a:r>
          </a:p>
          <a:p>
            <a:r>
              <a:rPr lang="en-US" dirty="0" smtClean="0"/>
              <a:t>GURUGRAM REGION</a:t>
            </a:r>
            <a:endParaRPr lang="en-IN" dirty="0"/>
          </a:p>
        </p:txBody>
      </p:sp>
    </p:spTree>
    <p:extLst>
      <p:ext uri="{BB962C8B-B14F-4D97-AF65-F5344CB8AC3E}">
        <p14:creationId xmlns:p14="http://schemas.microsoft.com/office/powerpoint/2010/main" val="1307644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52400"/>
            <a:ext cx="8229600" cy="990600"/>
          </a:xfrm>
        </p:spPr>
        <p:txBody>
          <a:bodyPr/>
          <a:lstStyle/>
          <a:p>
            <a:r>
              <a:rPr lang="en-US" dirty="0" smtClean="0">
                <a:solidFill>
                  <a:srgbClr val="FF0000"/>
                </a:solidFill>
              </a:rPr>
              <a:t>Why termed as noble gases?</a:t>
            </a:r>
            <a:endParaRPr lang="en-IN" dirty="0">
              <a:solidFill>
                <a:srgbClr val="FF0000"/>
              </a:solidFill>
            </a:endParaRPr>
          </a:p>
        </p:txBody>
      </p:sp>
      <p:sp>
        <p:nvSpPr>
          <p:cNvPr id="3" name="Content Placeholder 2"/>
          <p:cNvSpPr>
            <a:spLocks noGrp="1"/>
          </p:cNvSpPr>
          <p:nvPr>
            <p:ph sz="quarter" idx="4294967295"/>
          </p:nvPr>
        </p:nvSpPr>
        <p:spPr>
          <a:xfrm>
            <a:off x="0" y="1219200"/>
            <a:ext cx="8229600" cy="4937125"/>
          </a:xfrm>
        </p:spPr>
        <p:txBody>
          <a:bodyPr/>
          <a:lstStyle/>
          <a:p>
            <a:r>
              <a:rPr lang="en-US" sz="3200" dirty="0" smtClean="0"/>
              <a:t>Chemically unreactive/least reactive/inactive nature.</a:t>
            </a:r>
          </a:p>
          <a:p>
            <a:r>
              <a:rPr lang="en-US" sz="3200" dirty="0" smtClean="0"/>
              <a:t>Form few compounds.</a:t>
            </a:r>
          </a:p>
          <a:p>
            <a:r>
              <a:rPr lang="en-US" sz="3200" dirty="0" smtClean="0"/>
              <a:t>Completely filled valence shell orbitals. ns</a:t>
            </a:r>
            <a:r>
              <a:rPr lang="en-US" sz="3200" baseline="30000" dirty="0" smtClean="0"/>
              <a:t>2</a:t>
            </a:r>
            <a:r>
              <a:rPr lang="en-US" sz="3200" dirty="0" smtClean="0"/>
              <a:t>np</a:t>
            </a:r>
            <a:r>
              <a:rPr lang="en-US" sz="3200" baseline="30000" dirty="0" smtClean="0"/>
              <a:t>6</a:t>
            </a:r>
            <a:r>
              <a:rPr lang="en-US" sz="3200" dirty="0" smtClean="0"/>
              <a:t> except He  ns</a:t>
            </a:r>
            <a:r>
              <a:rPr lang="en-US" sz="3200" baseline="30000" dirty="0" smtClean="0"/>
              <a:t>2</a:t>
            </a:r>
            <a:r>
              <a:rPr lang="en-US" sz="3200" dirty="0" smtClean="0"/>
              <a:t>  </a:t>
            </a:r>
          </a:p>
          <a:p>
            <a:endParaRPr lang="en-US" sz="3200" dirty="0" smtClean="0"/>
          </a:p>
          <a:p>
            <a:r>
              <a:rPr lang="en-US" sz="3200" dirty="0" smtClean="0"/>
              <a:t>Closed shell structures</a:t>
            </a:r>
          </a:p>
          <a:p>
            <a:endParaRPr lang="en-IN" dirty="0"/>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Electronic configuration</a:t>
            </a:r>
            <a:r>
              <a:rPr lang="en-US" dirty="0" smtClean="0"/>
              <a:t/>
            </a:r>
            <a:br>
              <a:rPr lang="en-US" dirty="0" smtClean="0"/>
            </a:br>
            <a:r>
              <a:rPr lang="en-US" dirty="0" smtClean="0"/>
              <a:t>General </a:t>
            </a:r>
            <a:r>
              <a:rPr lang="en-US" dirty="0" err="1" smtClean="0"/>
              <a:t>e.c</a:t>
            </a:r>
            <a:r>
              <a:rPr lang="en-US" dirty="0" smtClean="0"/>
              <a:t>. ns</a:t>
            </a:r>
            <a:r>
              <a:rPr lang="en-US" baseline="30000" dirty="0" smtClean="0"/>
              <a:t>2</a:t>
            </a:r>
            <a:r>
              <a:rPr lang="en-US" dirty="0" smtClean="0"/>
              <a:t>np</a:t>
            </a:r>
            <a:r>
              <a:rPr lang="en-US" baseline="30000" dirty="0" smtClean="0"/>
              <a:t>6</a:t>
            </a:r>
            <a:r>
              <a:rPr lang="en-US" dirty="0" smtClean="0"/>
              <a:t> except He </a:t>
            </a:r>
            <a:r>
              <a:rPr lang="en-US" baseline="30000" dirty="0" smtClean="0"/>
              <a:t> </a:t>
            </a:r>
            <a:r>
              <a:rPr lang="en-US" dirty="0" smtClean="0"/>
              <a:t>ns</a:t>
            </a:r>
            <a:r>
              <a:rPr lang="en-US" baseline="30000" dirty="0" smtClean="0"/>
              <a:t>2</a:t>
            </a:r>
            <a:endParaRPr lang="en-IN" dirty="0"/>
          </a:p>
        </p:txBody>
      </p:sp>
      <p:graphicFrame>
        <p:nvGraphicFramePr>
          <p:cNvPr id="5" name="Content Placeholder 4"/>
          <p:cNvGraphicFramePr>
            <a:graphicFrameLocks noGrp="1"/>
          </p:cNvGraphicFramePr>
          <p:nvPr>
            <p:ph sz="quarter" idx="1"/>
          </p:nvPr>
        </p:nvGraphicFramePr>
        <p:xfrm>
          <a:off x="457200" y="1219200"/>
          <a:ext cx="8229600" cy="28651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solidFill>
                            <a:schemeClr val="tx1"/>
                          </a:solidFill>
                        </a:rPr>
                        <a:t>ELEMENT</a:t>
                      </a:r>
                      <a:endParaRPr lang="en-IN" dirty="0">
                        <a:solidFill>
                          <a:schemeClr val="tx1"/>
                        </a:solidFill>
                      </a:endParaRPr>
                    </a:p>
                  </a:txBody>
                  <a:tcPr/>
                </a:tc>
                <a:tc>
                  <a:txBody>
                    <a:bodyPr/>
                    <a:lstStyle/>
                    <a:p>
                      <a:r>
                        <a:rPr lang="en-US" dirty="0" smtClean="0">
                          <a:solidFill>
                            <a:schemeClr val="tx1"/>
                          </a:solidFill>
                        </a:rPr>
                        <a:t>Atomic</a:t>
                      </a:r>
                      <a:r>
                        <a:rPr lang="en-US" baseline="0" dirty="0" smtClean="0">
                          <a:solidFill>
                            <a:schemeClr val="tx1"/>
                          </a:solidFill>
                        </a:rPr>
                        <a:t> No.</a:t>
                      </a:r>
                      <a:endParaRPr lang="en-IN" dirty="0">
                        <a:solidFill>
                          <a:schemeClr val="tx1"/>
                        </a:solidFill>
                      </a:endParaRPr>
                    </a:p>
                  </a:txBody>
                  <a:tcPr/>
                </a:tc>
                <a:tc>
                  <a:txBody>
                    <a:bodyPr/>
                    <a:lstStyle/>
                    <a:p>
                      <a:r>
                        <a:rPr lang="en-US" dirty="0" smtClean="0">
                          <a:solidFill>
                            <a:schemeClr val="tx1"/>
                          </a:solidFill>
                        </a:rPr>
                        <a:t>Electronic configuration</a:t>
                      </a:r>
                      <a:endParaRPr lang="en-IN" dirty="0">
                        <a:solidFill>
                          <a:schemeClr val="tx1"/>
                        </a:solidFill>
                      </a:endParaRPr>
                    </a:p>
                  </a:txBody>
                  <a:tcPr/>
                </a:tc>
              </a:tr>
              <a:tr h="370840">
                <a:tc>
                  <a:txBody>
                    <a:bodyPr/>
                    <a:lstStyle/>
                    <a:p>
                      <a:r>
                        <a:rPr lang="en-US" dirty="0" smtClean="0">
                          <a:solidFill>
                            <a:schemeClr val="tx1"/>
                          </a:solidFill>
                        </a:rPr>
                        <a:t>He</a:t>
                      </a:r>
                      <a:endParaRPr lang="en-IN" dirty="0">
                        <a:solidFill>
                          <a:schemeClr val="tx1"/>
                        </a:solidFill>
                      </a:endParaRPr>
                    </a:p>
                  </a:txBody>
                  <a:tcPr/>
                </a:tc>
                <a:tc>
                  <a:txBody>
                    <a:bodyPr/>
                    <a:lstStyle/>
                    <a:p>
                      <a:r>
                        <a:rPr lang="en-US" dirty="0" smtClean="0">
                          <a:solidFill>
                            <a:schemeClr val="tx1"/>
                          </a:solidFill>
                        </a:rPr>
                        <a:t>2</a:t>
                      </a:r>
                      <a:endParaRPr lang="en-IN" dirty="0">
                        <a:solidFill>
                          <a:schemeClr val="tx1"/>
                        </a:solidFill>
                      </a:endParaRPr>
                    </a:p>
                  </a:txBody>
                  <a:tcPr/>
                </a:tc>
                <a:tc>
                  <a:txBody>
                    <a:bodyPr/>
                    <a:lstStyle/>
                    <a:p>
                      <a:r>
                        <a:rPr lang="en-US" dirty="0" smtClean="0">
                          <a:solidFill>
                            <a:schemeClr val="tx1"/>
                          </a:solidFill>
                        </a:rPr>
                        <a:t>1s</a:t>
                      </a:r>
                      <a:r>
                        <a:rPr lang="en-US" baseline="30000" dirty="0" smtClean="0">
                          <a:solidFill>
                            <a:schemeClr val="tx1"/>
                          </a:solidFill>
                        </a:rPr>
                        <a:t>2</a:t>
                      </a:r>
                      <a:endParaRPr lang="en-IN" baseline="30000" dirty="0">
                        <a:solidFill>
                          <a:schemeClr val="tx1"/>
                        </a:solidFill>
                      </a:endParaRPr>
                    </a:p>
                  </a:txBody>
                  <a:tcPr/>
                </a:tc>
              </a:tr>
              <a:tr h="370840">
                <a:tc>
                  <a:txBody>
                    <a:bodyPr/>
                    <a:lstStyle/>
                    <a:p>
                      <a:r>
                        <a:rPr lang="en-US" dirty="0" smtClean="0">
                          <a:solidFill>
                            <a:schemeClr val="tx1"/>
                          </a:solidFill>
                        </a:rPr>
                        <a:t>Ne</a:t>
                      </a:r>
                      <a:endParaRPr lang="en-IN" dirty="0">
                        <a:solidFill>
                          <a:schemeClr val="tx1"/>
                        </a:solidFill>
                      </a:endParaRPr>
                    </a:p>
                  </a:txBody>
                  <a:tcPr/>
                </a:tc>
                <a:tc>
                  <a:txBody>
                    <a:bodyPr/>
                    <a:lstStyle/>
                    <a:p>
                      <a:r>
                        <a:rPr lang="en-US" dirty="0" smtClean="0">
                          <a:solidFill>
                            <a:schemeClr val="tx1"/>
                          </a:solidFill>
                        </a:rPr>
                        <a:t>10</a:t>
                      </a:r>
                      <a:endParaRPr lang="en-IN" dirty="0">
                        <a:solidFill>
                          <a:schemeClr val="tx1"/>
                        </a:solidFill>
                      </a:endParaRPr>
                    </a:p>
                  </a:txBody>
                  <a:tcPr/>
                </a:tc>
                <a:tc>
                  <a:txBody>
                    <a:bodyPr/>
                    <a:lstStyle/>
                    <a:p>
                      <a:r>
                        <a:rPr lang="en-US" dirty="0" smtClean="0">
                          <a:solidFill>
                            <a:schemeClr val="tx1"/>
                          </a:solidFill>
                        </a:rPr>
                        <a:t>[He] 2s</a:t>
                      </a:r>
                      <a:r>
                        <a:rPr lang="en-US" baseline="30000" dirty="0" smtClean="0">
                          <a:solidFill>
                            <a:schemeClr val="tx1"/>
                          </a:solidFill>
                        </a:rPr>
                        <a:t>2</a:t>
                      </a:r>
                      <a:r>
                        <a:rPr lang="en-US" baseline="0" dirty="0" smtClean="0">
                          <a:solidFill>
                            <a:schemeClr val="tx1"/>
                          </a:solidFill>
                        </a:rPr>
                        <a:t>2</a:t>
                      </a:r>
                      <a:r>
                        <a:rPr lang="en-US" dirty="0" smtClean="0">
                          <a:solidFill>
                            <a:schemeClr val="tx1"/>
                          </a:solidFill>
                        </a:rPr>
                        <a:t>p</a:t>
                      </a:r>
                      <a:r>
                        <a:rPr lang="en-US" baseline="30000" dirty="0" smtClean="0">
                          <a:solidFill>
                            <a:schemeClr val="tx1"/>
                          </a:solidFill>
                        </a:rPr>
                        <a:t>6</a:t>
                      </a:r>
                      <a:endParaRPr lang="en-IN" dirty="0">
                        <a:solidFill>
                          <a:schemeClr val="tx1"/>
                        </a:solidFill>
                      </a:endParaRPr>
                    </a:p>
                  </a:txBody>
                  <a:tcPr/>
                </a:tc>
              </a:tr>
              <a:tr h="370840">
                <a:tc>
                  <a:txBody>
                    <a:bodyPr/>
                    <a:lstStyle/>
                    <a:p>
                      <a:r>
                        <a:rPr lang="en-US" dirty="0" err="1" smtClean="0">
                          <a:solidFill>
                            <a:schemeClr val="tx1"/>
                          </a:solidFill>
                        </a:rPr>
                        <a:t>Ar</a:t>
                      </a:r>
                      <a:endParaRPr lang="en-IN" dirty="0">
                        <a:solidFill>
                          <a:schemeClr val="tx1"/>
                        </a:solidFill>
                      </a:endParaRPr>
                    </a:p>
                  </a:txBody>
                  <a:tcPr/>
                </a:tc>
                <a:tc>
                  <a:txBody>
                    <a:bodyPr/>
                    <a:lstStyle/>
                    <a:p>
                      <a:r>
                        <a:rPr lang="en-US" dirty="0" smtClean="0">
                          <a:solidFill>
                            <a:schemeClr val="tx1"/>
                          </a:solidFill>
                        </a:rPr>
                        <a:t>18</a:t>
                      </a:r>
                      <a:endParaRPr lang="en-IN" dirty="0">
                        <a:solidFill>
                          <a:schemeClr val="tx1"/>
                        </a:solidFill>
                      </a:endParaRPr>
                    </a:p>
                  </a:txBody>
                  <a:tcPr/>
                </a:tc>
                <a:tc>
                  <a:txBody>
                    <a:bodyPr/>
                    <a:lstStyle/>
                    <a:p>
                      <a:r>
                        <a:rPr lang="en-US" dirty="0" smtClean="0">
                          <a:solidFill>
                            <a:schemeClr val="tx1"/>
                          </a:solidFill>
                        </a:rPr>
                        <a:t>[Ne] 3s</a:t>
                      </a:r>
                      <a:r>
                        <a:rPr lang="en-US" baseline="30000" dirty="0" smtClean="0">
                          <a:solidFill>
                            <a:schemeClr val="tx1"/>
                          </a:solidFill>
                        </a:rPr>
                        <a:t>2</a:t>
                      </a:r>
                      <a:r>
                        <a:rPr lang="en-US" baseline="0" dirty="0" smtClean="0">
                          <a:solidFill>
                            <a:schemeClr val="tx1"/>
                          </a:solidFill>
                        </a:rPr>
                        <a:t>3</a:t>
                      </a:r>
                      <a:r>
                        <a:rPr lang="en-US" dirty="0" smtClean="0">
                          <a:solidFill>
                            <a:schemeClr val="tx1"/>
                          </a:solidFill>
                        </a:rPr>
                        <a:t>p</a:t>
                      </a:r>
                      <a:r>
                        <a:rPr lang="en-US" baseline="30000" dirty="0" smtClean="0">
                          <a:solidFill>
                            <a:schemeClr val="tx1"/>
                          </a:solidFill>
                        </a:rPr>
                        <a:t>6</a:t>
                      </a:r>
                      <a:endParaRPr lang="en-IN" dirty="0">
                        <a:solidFill>
                          <a:schemeClr val="tx1"/>
                        </a:solidFill>
                      </a:endParaRPr>
                    </a:p>
                  </a:txBody>
                  <a:tcPr/>
                </a:tc>
              </a:tr>
              <a:tr h="370840">
                <a:tc>
                  <a:txBody>
                    <a:bodyPr/>
                    <a:lstStyle/>
                    <a:p>
                      <a:r>
                        <a:rPr lang="en-US" dirty="0" smtClean="0">
                          <a:solidFill>
                            <a:schemeClr val="tx1"/>
                          </a:solidFill>
                        </a:rPr>
                        <a:t>Kr</a:t>
                      </a:r>
                      <a:endParaRPr lang="en-IN" dirty="0">
                        <a:solidFill>
                          <a:schemeClr val="tx1"/>
                        </a:solidFill>
                      </a:endParaRPr>
                    </a:p>
                  </a:txBody>
                  <a:tcPr/>
                </a:tc>
                <a:tc>
                  <a:txBody>
                    <a:bodyPr/>
                    <a:lstStyle/>
                    <a:p>
                      <a:r>
                        <a:rPr lang="en-US" dirty="0" smtClean="0">
                          <a:solidFill>
                            <a:schemeClr val="tx1"/>
                          </a:solidFill>
                        </a:rPr>
                        <a:t>36</a:t>
                      </a:r>
                      <a:endParaRPr lang="en-IN" dirty="0">
                        <a:solidFill>
                          <a:schemeClr val="tx1"/>
                        </a:solidFill>
                      </a:endParaRPr>
                    </a:p>
                  </a:txBody>
                  <a:tcPr/>
                </a:tc>
                <a:tc>
                  <a:txBody>
                    <a:bodyPr/>
                    <a:lstStyle/>
                    <a:p>
                      <a:r>
                        <a:rPr lang="en-US" dirty="0" smtClean="0">
                          <a:solidFill>
                            <a:schemeClr val="tx1"/>
                          </a:solidFill>
                        </a:rPr>
                        <a:t>[</a:t>
                      </a:r>
                      <a:r>
                        <a:rPr lang="en-US" dirty="0" err="1" smtClean="0">
                          <a:solidFill>
                            <a:schemeClr val="tx1"/>
                          </a:solidFill>
                        </a:rPr>
                        <a:t>Ar</a:t>
                      </a:r>
                      <a:r>
                        <a:rPr lang="en-US" dirty="0" smtClean="0">
                          <a:solidFill>
                            <a:schemeClr val="tx1"/>
                          </a:solidFill>
                        </a:rPr>
                        <a:t>] 3d</a:t>
                      </a:r>
                      <a:r>
                        <a:rPr lang="en-US" baseline="30000" dirty="0" smtClean="0">
                          <a:solidFill>
                            <a:schemeClr val="tx1"/>
                          </a:solidFill>
                        </a:rPr>
                        <a:t>10</a:t>
                      </a:r>
                      <a:r>
                        <a:rPr lang="en-US" baseline="0" dirty="0" smtClean="0">
                          <a:solidFill>
                            <a:schemeClr val="tx1"/>
                          </a:solidFill>
                        </a:rPr>
                        <a:t>4</a:t>
                      </a:r>
                      <a:r>
                        <a:rPr lang="en-US" dirty="0" smtClean="0">
                          <a:solidFill>
                            <a:schemeClr val="tx1"/>
                          </a:solidFill>
                        </a:rPr>
                        <a:t>s</a:t>
                      </a:r>
                      <a:r>
                        <a:rPr lang="en-US" baseline="30000" dirty="0" smtClean="0">
                          <a:solidFill>
                            <a:schemeClr val="tx1"/>
                          </a:solidFill>
                        </a:rPr>
                        <a:t>2</a:t>
                      </a:r>
                      <a:r>
                        <a:rPr lang="en-US" baseline="0" dirty="0" smtClean="0">
                          <a:solidFill>
                            <a:schemeClr val="tx1"/>
                          </a:solidFill>
                        </a:rPr>
                        <a:t>4</a:t>
                      </a:r>
                      <a:r>
                        <a:rPr lang="en-US" dirty="0" smtClean="0">
                          <a:solidFill>
                            <a:schemeClr val="tx1"/>
                          </a:solidFill>
                        </a:rPr>
                        <a:t>p</a:t>
                      </a:r>
                      <a:r>
                        <a:rPr lang="en-US" baseline="30000" dirty="0" smtClean="0">
                          <a:solidFill>
                            <a:schemeClr val="tx1"/>
                          </a:solidFill>
                        </a:rPr>
                        <a:t>6</a:t>
                      </a:r>
                      <a:endParaRPr lang="en-IN" dirty="0">
                        <a:solidFill>
                          <a:schemeClr val="tx1"/>
                        </a:solidFill>
                      </a:endParaRPr>
                    </a:p>
                  </a:txBody>
                  <a:tcPr/>
                </a:tc>
              </a:tr>
              <a:tr h="370840">
                <a:tc>
                  <a:txBody>
                    <a:bodyPr/>
                    <a:lstStyle/>
                    <a:p>
                      <a:r>
                        <a:rPr lang="en-US" dirty="0" err="1" smtClean="0">
                          <a:solidFill>
                            <a:schemeClr val="tx1"/>
                          </a:solidFill>
                        </a:rPr>
                        <a:t>Xe</a:t>
                      </a:r>
                      <a:endParaRPr lang="en-IN" dirty="0">
                        <a:solidFill>
                          <a:schemeClr val="tx1"/>
                        </a:solidFill>
                      </a:endParaRPr>
                    </a:p>
                  </a:txBody>
                  <a:tcPr/>
                </a:tc>
                <a:tc>
                  <a:txBody>
                    <a:bodyPr/>
                    <a:lstStyle/>
                    <a:p>
                      <a:r>
                        <a:rPr lang="en-US" dirty="0" smtClean="0">
                          <a:solidFill>
                            <a:schemeClr val="tx1"/>
                          </a:solidFill>
                        </a:rPr>
                        <a:t>54</a:t>
                      </a:r>
                      <a:endParaRPr lang="en-IN" dirty="0">
                        <a:solidFill>
                          <a:schemeClr val="tx1"/>
                        </a:solidFill>
                      </a:endParaRPr>
                    </a:p>
                  </a:txBody>
                  <a:tcPr/>
                </a:tc>
                <a:tc>
                  <a:txBody>
                    <a:bodyPr/>
                    <a:lstStyle/>
                    <a:p>
                      <a:r>
                        <a:rPr lang="en-US" dirty="0" smtClean="0">
                          <a:solidFill>
                            <a:schemeClr val="tx1"/>
                          </a:solidFill>
                        </a:rPr>
                        <a:t>[Kr] 4d</a:t>
                      </a:r>
                      <a:r>
                        <a:rPr lang="en-US" baseline="30000" dirty="0" smtClean="0">
                          <a:solidFill>
                            <a:schemeClr val="tx1"/>
                          </a:solidFill>
                        </a:rPr>
                        <a:t>10</a:t>
                      </a:r>
                      <a:r>
                        <a:rPr lang="en-US" baseline="0" dirty="0" smtClean="0">
                          <a:solidFill>
                            <a:schemeClr val="tx1"/>
                          </a:solidFill>
                        </a:rPr>
                        <a:t>5</a:t>
                      </a:r>
                      <a:r>
                        <a:rPr lang="en-US" dirty="0" smtClean="0">
                          <a:solidFill>
                            <a:schemeClr val="tx1"/>
                          </a:solidFill>
                        </a:rPr>
                        <a:t>s</a:t>
                      </a:r>
                      <a:r>
                        <a:rPr lang="en-US" baseline="30000" dirty="0" smtClean="0">
                          <a:solidFill>
                            <a:schemeClr val="tx1"/>
                          </a:solidFill>
                        </a:rPr>
                        <a:t>2</a:t>
                      </a:r>
                      <a:r>
                        <a:rPr lang="en-US" baseline="0" dirty="0" smtClean="0">
                          <a:solidFill>
                            <a:schemeClr val="tx1"/>
                          </a:solidFill>
                        </a:rPr>
                        <a:t>5</a:t>
                      </a:r>
                      <a:r>
                        <a:rPr lang="en-US" dirty="0" smtClean="0">
                          <a:solidFill>
                            <a:schemeClr val="tx1"/>
                          </a:solidFill>
                        </a:rPr>
                        <a:t>p</a:t>
                      </a:r>
                      <a:r>
                        <a:rPr lang="en-US" baseline="30000" dirty="0" smtClean="0">
                          <a:solidFill>
                            <a:schemeClr val="tx1"/>
                          </a:solidFill>
                        </a:rPr>
                        <a:t>6</a:t>
                      </a:r>
                      <a:endParaRPr lang="en-IN" dirty="0">
                        <a:solidFill>
                          <a:schemeClr val="tx1"/>
                        </a:solidFill>
                      </a:endParaRPr>
                    </a:p>
                  </a:txBody>
                  <a:tcPr/>
                </a:tc>
              </a:tr>
              <a:tr h="370840">
                <a:tc>
                  <a:txBody>
                    <a:bodyPr/>
                    <a:lstStyle/>
                    <a:p>
                      <a:r>
                        <a:rPr lang="en-US" dirty="0" err="1" smtClean="0">
                          <a:solidFill>
                            <a:schemeClr val="tx1"/>
                          </a:solidFill>
                        </a:rPr>
                        <a:t>Rn</a:t>
                      </a:r>
                      <a:endParaRPr lang="en-IN" dirty="0">
                        <a:solidFill>
                          <a:schemeClr val="tx1"/>
                        </a:solidFill>
                      </a:endParaRPr>
                    </a:p>
                  </a:txBody>
                  <a:tcPr/>
                </a:tc>
                <a:tc>
                  <a:txBody>
                    <a:bodyPr/>
                    <a:lstStyle/>
                    <a:p>
                      <a:r>
                        <a:rPr lang="en-US" dirty="0" smtClean="0">
                          <a:solidFill>
                            <a:schemeClr val="tx1"/>
                          </a:solidFill>
                        </a:rPr>
                        <a:t>86</a:t>
                      </a:r>
                      <a:endParaRPr lang="en-IN" dirty="0">
                        <a:solidFill>
                          <a:schemeClr val="tx1"/>
                        </a:solidFill>
                      </a:endParaRPr>
                    </a:p>
                  </a:txBody>
                  <a:tcPr/>
                </a:tc>
                <a:tc>
                  <a:txBody>
                    <a:bodyPr/>
                    <a:lstStyle/>
                    <a:p>
                      <a:r>
                        <a:rPr lang="en-US" dirty="0" smtClean="0">
                          <a:solidFill>
                            <a:schemeClr val="tx1"/>
                          </a:solidFill>
                        </a:rPr>
                        <a:t>[</a:t>
                      </a:r>
                      <a:r>
                        <a:rPr lang="en-US" dirty="0" err="1" smtClean="0">
                          <a:solidFill>
                            <a:schemeClr val="tx1"/>
                          </a:solidFill>
                        </a:rPr>
                        <a:t>Xe</a:t>
                      </a:r>
                      <a:r>
                        <a:rPr lang="en-US" dirty="0" smtClean="0">
                          <a:solidFill>
                            <a:schemeClr val="tx1"/>
                          </a:solidFill>
                        </a:rPr>
                        <a:t>]4f</a:t>
                      </a:r>
                      <a:r>
                        <a:rPr lang="en-US" baseline="30000" dirty="0" smtClean="0">
                          <a:solidFill>
                            <a:schemeClr val="tx1"/>
                          </a:solidFill>
                        </a:rPr>
                        <a:t>14</a:t>
                      </a:r>
                      <a:r>
                        <a:rPr lang="en-US" dirty="0" smtClean="0">
                          <a:solidFill>
                            <a:schemeClr val="tx1"/>
                          </a:solidFill>
                        </a:rPr>
                        <a:t>5d</a:t>
                      </a:r>
                      <a:r>
                        <a:rPr lang="en-US" baseline="30000" dirty="0" smtClean="0">
                          <a:solidFill>
                            <a:schemeClr val="tx1"/>
                          </a:solidFill>
                        </a:rPr>
                        <a:t>10</a:t>
                      </a:r>
                      <a:r>
                        <a:rPr lang="en-US" dirty="0" smtClean="0">
                          <a:solidFill>
                            <a:schemeClr val="tx1"/>
                          </a:solidFill>
                        </a:rPr>
                        <a:t>6s</a:t>
                      </a:r>
                      <a:r>
                        <a:rPr lang="en-US" baseline="30000" dirty="0" smtClean="0">
                          <a:solidFill>
                            <a:schemeClr val="tx1"/>
                          </a:solidFill>
                        </a:rPr>
                        <a:t>2</a:t>
                      </a:r>
                      <a:r>
                        <a:rPr lang="en-US" dirty="0" smtClean="0">
                          <a:solidFill>
                            <a:schemeClr val="tx1"/>
                          </a:solidFill>
                        </a:rPr>
                        <a:t>6p</a:t>
                      </a:r>
                      <a:r>
                        <a:rPr lang="en-US" baseline="30000" dirty="0" smtClean="0">
                          <a:solidFill>
                            <a:schemeClr val="tx1"/>
                          </a:solidFill>
                        </a:rPr>
                        <a:t>6</a:t>
                      </a:r>
                      <a:endParaRPr lang="en-IN" baseline="30000" dirty="0">
                        <a:solidFill>
                          <a:schemeClr val="tx1"/>
                        </a:solidFill>
                      </a:endParaRPr>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sz="quarter" idx="1"/>
          </p:nvPr>
        </p:nvSpPr>
        <p:spPr/>
        <p:txBody>
          <a:bodyPr>
            <a:normAutofit fontScale="92500" lnSpcReduction="20000"/>
          </a:bodyPr>
          <a:lstStyle/>
          <a:p>
            <a:r>
              <a:rPr lang="en-US" dirty="0" smtClean="0">
                <a:solidFill>
                  <a:srgbClr val="FF0000"/>
                </a:solidFill>
              </a:rPr>
              <a:t>Atomic size</a:t>
            </a:r>
            <a:r>
              <a:rPr lang="en-US" dirty="0" smtClean="0"/>
              <a:t>:- increases down the group due to increase in number of shells.</a:t>
            </a:r>
          </a:p>
          <a:p>
            <a:r>
              <a:rPr lang="en-US" dirty="0" smtClean="0">
                <a:solidFill>
                  <a:srgbClr val="FF0000"/>
                </a:solidFill>
              </a:rPr>
              <a:t>Ionization enthalpy</a:t>
            </a:r>
            <a:r>
              <a:rPr lang="en-US" dirty="0" smtClean="0"/>
              <a:t>:-very high due to completely filled valence shell </a:t>
            </a:r>
            <a:r>
              <a:rPr lang="en-US" dirty="0" smtClean="0"/>
              <a:t>orbitals. Decreases </a:t>
            </a:r>
            <a:r>
              <a:rPr lang="en-US" dirty="0" smtClean="0"/>
              <a:t>down the group with increase in atomic size.</a:t>
            </a:r>
          </a:p>
          <a:p>
            <a:r>
              <a:rPr lang="en-US" dirty="0" smtClean="0">
                <a:solidFill>
                  <a:srgbClr val="FF0000"/>
                </a:solidFill>
              </a:rPr>
              <a:t>Electron gain enthalpy</a:t>
            </a:r>
            <a:r>
              <a:rPr lang="en-US" dirty="0" smtClean="0"/>
              <a:t>:- large positive values due to completely filled valence shell </a:t>
            </a:r>
            <a:r>
              <a:rPr lang="en-US" dirty="0" err="1" smtClean="0"/>
              <a:t>orbitals.No</a:t>
            </a:r>
            <a:r>
              <a:rPr lang="en-US" dirty="0" smtClean="0"/>
              <a:t> tendency to accept the </a:t>
            </a:r>
            <a:r>
              <a:rPr lang="en-US" dirty="0" err="1" smtClean="0"/>
              <a:t>electrons.They</a:t>
            </a:r>
            <a:r>
              <a:rPr lang="en-US" dirty="0" smtClean="0"/>
              <a:t> have stable electronic configurations.</a:t>
            </a:r>
          </a:p>
          <a:p>
            <a:r>
              <a:rPr lang="en-US" dirty="0" smtClean="0">
                <a:solidFill>
                  <a:srgbClr val="FF0000"/>
                </a:solidFill>
              </a:rPr>
              <a:t>Melting and Boiling points</a:t>
            </a:r>
            <a:r>
              <a:rPr lang="en-US" dirty="0" smtClean="0"/>
              <a:t>:- very low due to weak dispersion forces.</a:t>
            </a:r>
            <a:r>
              <a:rPr lang="en-IN" dirty="0" smtClean="0"/>
              <a:t> </a:t>
            </a:r>
          </a:p>
          <a:p>
            <a:r>
              <a:rPr lang="en-IN" dirty="0" smtClean="0"/>
              <a:t>Helium has the lowest boiling point (4.2 K) of any known substance. It has an unusual property of diffusing through most commonly used laboratory materials such as rubber, glass or plastics.</a:t>
            </a:r>
            <a:endParaRPr lang="en-US" dirty="0" smtClean="0"/>
          </a:p>
          <a:p>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990600"/>
          </a:xfrm>
        </p:spPr>
        <p:txBody>
          <a:bodyPr>
            <a:normAutofit fontScale="90000"/>
          </a:bodyPr>
          <a:lstStyle/>
          <a:p>
            <a:r>
              <a:rPr lang="en-US" dirty="0" smtClean="0">
                <a:solidFill>
                  <a:srgbClr val="FF0000"/>
                </a:solidFill>
              </a:rPr>
              <a:t>Reactivity:-least reactive? Due to-</a:t>
            </a:r>
            <a:br>
              <a:rPr lang="en-US" dirty="0" smtClean="0">
                <a:solidFill>
                  <a:srgbClr val="FF0000"/>
                </a:solidFill>
              </a:rPr>
            </a:br>
            <a:endParaRPr lang="en-IN" dirty="0">
              <a:solidFill>
                <a:srgbClr val="FF0000"/>
              </a:solidFill>
            </a:endParaRPr>
          </a:p>
        </p:txBody>
      </p:sp>
      <p:sp>
        <p:nvSpPr>
          <p:cNvPr id="3" name="Content Placeholder 2"/>
          <p:cNvSpPr>
            <a:spLocks noGrp="1"/>
          </p:cNvSpPr>
          <p:nvPr>
            <p:ph sz="quarter" idx="1"/>
          </p:nvPr>
        </p:nvSpPr>
        <p:spPr/>
        <p:txBody>
          <a:bodyPr/>
          <a:lstStyle/>
          <a:p>
            <a:r>
              <a:rPr lang="en-US" dirty="0" smtClean="0"/>
              <a:t>Completely filled valence shell / closed shell structures.</a:t>
            </a:r>
          </a:p>
          <a:p>
            <a:r>
              <a:rPr lang="en-US" dirty="0" smtClean="0"/>
              <a:t>Very high ionization enthalpy.</a:t>
            </a:r>
          </a:p>
          <a:p>
            <a:r>
              <a:rPr lang="en-US" dirty="0" smtClean="0"/>
              <a:t>Large positive electron gain enthalpy.</a:t>
            </a: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Discovery of first noble gas compound</a:t>
            </a:r>
            <a:br>
              <a:rPr lang="en-US" dirty="0" smtClean="0">
                <a:solidFill>
                  <a:srgbClr val="FF0000"/>
                </a:solidFill>
              </a:rPr>
            </a:br>
            <a:r>
              <a:rPr lang="en-US" dirty="0" smtClean="0">
                <a:solidFill>
                  <a:srgbClr val="FF0000"/>
                </a:solidFill>
              </a:rPr>
              <a:t>Neil Bartlett 1962</a:t>
            </a:r>
            <a:endParaRPr lang="en-IN" dirty="0">
              <a:solidFill>
                <a:srgbClr val="FF0000"/>
              </a:solidFill>
            </a:endParaRPr>
          </a:p>
        </p:txBody>
      </p:sp>
      <p:sp>
        <p:nvSpPr>
          <p:cNvPr id="3" name="Content Placeholder 2"/>
          <p:cNvSpPr>
            <a:spLocks noGrp="1"/>
          </p:cNvSpPr>
          <p:nvPr>
            <p:ph sz="quarter" idx="1"/>
          </p:nvPr>
        </p:nvSpPr>
        <p:spPr/>
        <p:txBody>
          <a:bodyPr>
            <a:normAutofit lnSpcReduction="10000"/>
          </a:bodyPr>
          <a:lstStyle/>
          <a:p>
            <a:r>
              <a:rPr lang="en-US" dirty="0" smtClean="0"/>
              <a:t>Compound led to the discovery of first noble gas compound is red </a:t>
            </a:r>
            <a:r>
              <a:rPr lang="en-US" dirty="0" err="1" smtClean="0"/>
              <a:t>coloured</a:t>
            </a:r>
            <a:r>
              <a:rPr lang="en-US" dirty="0" smtClean="0"/>
              <a:t> solid  </a:t>
            </a:r>
            <a:r>
              <a:rPr lang="en-US" dirty="0" smtClean="0">
                <a:solidFill>
                  <a:srgbClr val="FF0000"/>
                </a:solidFill>
              </a:rPr>
              <a:t>O</a:t>
            </a:r>
            <a:r>
              <a:rPr lang="en-US" baseline="-25000" dirty="0" smtClean="0">
                <a:solidFill>
                  <a:srgbClr val="FF0000"/>
                </a:solidFill>
              </a:rPr>
              <a:t>2</a:t>
            </a:r>
            <a:r>
              <a:rPr lang="en-US" baseline="30000" dirty="0" smtClean="0">
                <a:solidFill>
                  <a:srgbClr val="FF0000"/>
                </a:solidFill>
              </a:rPr>
              <a:t>+</a:t>
            </a:r>
            <a:r>
              <a:rPr lang="en-US" dirty="0" smtClean="0">
                <a:solidFill>
                  <a:srgbClr val="FF0000"/>
                </a:solidFill>
              </a:rPr>
              <a:t> [PtF6]</a:t>
            </a:r>
            <a:r>
              <a:rPr lang="en-US" baseline="30000" dirty="0" smtClean="0">
                <a:solidFill>
                  <a:srgbClr val="FF0000"/>
                </a:solidFill>
              </a:rPr>
              <a:t>- </a:t>
            </a:r>
            <a:endParaRPr lang="en-US" dirty="0" smtClean="0">
              <a:solidFill>
                <a:srgbClr val="FF0000"/>
              </a:solidFill>
            </a:endParaRPr>
          </a:p>
          <a:p>
            <a:r>
              <a:rPr lang="en-US" dirty="0" smtClean="0"/>
              <a:t>O</a:t>
            </a:r>
            <a:r>
              <a:rPr lang="en-US" baseline="-25000" dirty="0" smtClean="0"/>
              <a:t>2</a:t>
            </a:r>
            <a:r>
              <a:rPr lang="en-US" dirty="0" smtClean="0"/>
              <a:t> + PtF</a:t>
            </a:r>
            <a:r>
              <a:rPr lang="en-US" baseline="-25000" dirty="0" smtClean="0"/>
              <a:t>6</a:t>
            </a:r>
            <a:r>
              <a:rPr lang="en-US" dirty="0" smtClean="0"/>
              <a:t> → </a:t>
            </a:r>
            <a:r>
              <a:rPr lang="en-US" dirty="0" smtClean="0">
                <a:solidFill>
                  <a:srgbClr val="FF0000"/>
                </a:solidFill>
              </a:rPr>
              <a:t>O</a:t>
            </a:r>
            <a:r>
              <a:rPr lang="en-US" baseline="-25000" dirty="0" smtClean="0">
                <a:solidFill>
                  <a:srgbClr val="FF0000"/>
                </a:solidFill>
              </a:rPr>
              <a:t>2</a:t>
            </a:r>
            <a:r>
              <a:rPr lang="en-US" baseline="30000" dirty="0" smtClean="0">
                <a:solidFill>
                  <a:srgbClr val="FF0000"/>
                </a:solidFill>
              </a:rPr>
              <a:t>+</a:t>
            </a:r>
            <a:r>
              <a:rPr lang="en-US" dirty="0" smtClean="0">
                <a:solidFill>
                  <a:srgbClr val="FF0000"/>
                </a:solidFill>
              </a:rPr>
              <a:t> [PtF6]</a:t>
            </a:r>
            <a:r>
              <a:rPr lang="en-US" baseline="30000" dirty="0" smtClean="0">
                <a:solidFill>
                  <a:srgbClr val="FF0000"/>
                </a:solidFill>
              </a:rPr>
              <a:t>-   </a:t>
            </a:r>
          </a:p>
          <a:p>
            <a:pPr>
              <a:buNone/>
            </a:pPr>
            <a:r>
              <a:rPr lang="en-US" dirty="0" smtClean="0"/>
              <a:t> Since ionization enthalpy of molecular oxygen and Xenon is almost same.</a:t>
            </a:r>
          </a:p>
          <a:p>
            <a:pPr>
              <a:buNone/>
            </a:pPr>
            <a:r>
              <a:rPr lang="en-US" dirty="0" smtClean="0"/>
              <a:t>Ionization enthalpy of </a:t>
            </a:r>
            <a:r>
              <a:rPr lang="en-US" dirty="0" err="1" smtClean="0"/>
              <a:t>Xe</a:t>
            </a:r>
            <a:r>
              <a:rPr lang="en-US" dirty="0" smtClean="0"/>
              <a:t> = 1170 </a:t>
            </a:r>
            <a:r>
              <a:rPr lang="en-US" dirty="0" smtClean="0"/>
              <a:t>kj </a:t>
            </a:r>
            <a:r>
              <a:rPr lang="en-US" dirty="0" smtClean="0"/>
              <a:t>/mol</a:t>
            </a:r>
          </a:p>
          <a:p>
            <a:pPr>
              <a:buNone/>
            </a:pPr>
            <a:r>
              <a:rPr lang="en-US" dirty="0" smtClean="0"/>
              <a:t>Ionization enthalpy of O</a:t>
            </a:r>
            <a:r>
              <a:rPr lang="en-US" baseline="-25000" dirty="0" smtClean="0"/>
              <a:t>2</a:t>
            </a:r>
            <a:r>
              <a:rPr lang="en-US" dirty="0" smtClean="0"/>
              <a:t>=1175 kj /mol</a:t>
            </a:r>
          </a:p>
          <a:p>
            <a:pPr>
              <a:buNone/>
            </a:pPr>
            <a:r>
              <a:rPr lang="en-US" dirty="0" smtClean="0"/>
              <a:t>First noble gas compound is as follows:-</a:t>
            </a:r>
          </a:p>
          <a:p>
            <a:pPr>
              <a:buNone/>
            </a:pPr>
            <a:r>
              <a:rPr lang="en-US" dirty="0" err="1" smtClean="0"/>
              <a:t>Xe</a:t>
            </a:r>
            <a:r>
              <a:rPr lang="en-US" dirty="0" smtClean="0"/>
              <a:t>+ PtF</a:t>
            </a:r>
            <a:r>
              <a:rPr lang="en-US" baseline="-25000" dirty="0" smtClean="0"/>
              <a:t>6</a:t>
            </a:r>
            <a:r>
              <a:rPr lang="en-US" dirty="0" smtClean="0"/>
              <a:t> → </a:t>
            </a:r>
            <a:r>
              <a:rPr lang="en-US" dirty="0" err="1" smtClean="0">
                <a:solidFill>
                  <a:srgbClr val="FF0000"/>
                </a:solidFill>
              </a:rPr>
              <a:t>Xe</a:t>
            </a:r>
            <a:r>
              <a:rPr lang="en-US" baseline="30000" dirty="0" smtClean="0">
                <a:solidFill>
                  <a:srgbClr val="FF0000"/>
                </a:solidFill>
              </a:rPr>
              <a:t>+</a:t>
            </a:r>
            <a:r>
              <a:rPr lang="en-US" dirty="0" smtClean="0">
                <a:solidFill>
                  <a:srgbClr val="FF0000"/>
                </a:solidFill>
              </a:rPr>
              <a:t> [PtF6]</a:t>
            </a:r>
            <a:r>
              <a:rPr lang="en-US" baseline="30000" dirty="0" smtClean="0">
                <a:solidFill>
                  <a:srgbClr val="FF0000"/>
                </a:solidFill>
              </a:rPr>
              <a:t>- </a:t>
            </a:r>
            <a:endParaRPr lang="en-US" dirty="0" smtClean="0">
              <a:solidFill>
                <a:srgbClr val="FF0000"/>
              </a:solidFill>
            </a:endParaRPr>
          </a:p>
          <a:p>
            <a:pPr>
              <a:buNone/>
            </a:pPr>
            <a:endParaRPr lang="en-US" baseline="30000" dirty="0" smtClean="0"/>
          </a:p>
          <a:p>
            <a:pPr>
              <a:buNone/>
            </a:pPr>
            <a:r>
              <a:rPr lang="en-US" dirty="0" smtClean="0"/>
              <a:t>First noble gas compound discovered is red </a:t>
            </a:r>
            <a:r>
              <a:rPr lang="en-US" dirty="0" err="1" smtClean="0"/>
              <a:t>coloured</a:t>
            </a:r>
            <a:r>
              <a:rPr lang="en-US" dirty="0" smtClean="0"/>
              <a:t> solid </a:t>
            </a:r>
            <a:r>
              <a:rPr lang="en-US" dirty="0" err="1" smtClean="0">
                <a:solidFill>
                  <a:srgbClr val="FF0000"/>
                </a:solidFill>
              </a:rPr>
              <a:t>Xe</a:t>
            </a:r>
            <a:r>
              <a:rPr lang="en-US" baseline="30000" dirty="0" smtClean="0">
                <a:solidFill>
                  <a:srgbClr val="FF0000"/>
                </a:solidFill>
              </a:rPr>
              <a:t>+</a:t>
            </a:r>
            <a:r>
              <a:rPr lang="en-US" dirty="0" smtClean="0">
                <a:solidFill>
                  <a:srgbClr val="FF0000"/>
                </a:solidFill>
              </a:rPr>
              <a:t> [PtF6]</a:t>
            </a:r>
            <a:r>
              <a:rPr lang="en-US" baseline="30000" dirty="0" smtClean="0">
                <a:solidFill>
                  <a:srgbClr val="FF0000"/>
                </a:solidFill>
              </a:rPr>
              <a:t>- </a:t>
            </a:r>
            <a:endParaRPr lang="en-US" dirty="0" smtClean="0">
              <a:solidFill>
                <a:srgbClr val="FF0000"/>
              </a:solidFill>
            </a:endParaRPr>
          </a:p>
          <a:p>
            <a:pPr>
              <a:buNone/>
            </a:pPr>
            <a:endParaRPr lang="en-US" baseline="30000" dirty="0" smtClean="0"/>
          </a:p>
          <a:p>
            <a:pPr>
              <a:buNone/>
            </a:pPr>
            <a:endParaRPr lang="en-US" baseline="30000"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a:p>
            <a:pPr>
              <a:buNone/>
            </a:pPr>
            <a:endParaRPr lang="en-US" baseline="30000" dirty="0" smtClean="0"/>
          </a:p>
          <a:p>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Compounds of noble gases</a:t>
            </a:r>
            <a:endParaRPr lang="en-IN" dirty="0"/>
          </a:p>
        </p:txBody>
      </p:sp>
      <p:sp>
        <p:nvSpPr>
          <p:cNvPr id="3" name="Content Placeholder 2"/>
          <p:cNvSpPr>
            <a:spLocks noGrp="1"/>
          </p:cNvSpPr>
          <p:nvPr>
            <p:ph sz="quarter" idx="1"/>
          </p:nvPr>
        </p:nvSpPr>
        <p:spPr/>
        <p:txBody>
          <a:bodyPr/>
          <a:lstStyle/>
          <a:p>
            <a:r>
              <a:rPr lang="en-US" dirty="0" err="1" smtClean="0"/>
              <a:t>Xe</a:t>
            </a:r>
            <a:r>
              <a:rPr lang="en-US" dirty="0" smtClean="0"/>
              <a:t> mainly forms compounds with most electronegative elements F and O e.g. XeF</a:t>
            </a:r>
            <a:r>
              <a:rPr lang="en-US" baseline="-25000" dirty="0" smtClean="0"/>
              <a:t>2</a:t>
            </a:r>
            <a:r>
              <a:rPr lang="en-US" dirty="0" smtClean="0"/>
              <a:t> , XeF</a:t>
            </a:r>
            <a:r>
              <a:rPr lang="en-US" baseline="-25000" dirty="0" smtClean="0"/>
              <a:t>4</a:t>
            </a:r>
            <a:r>
              <a:rPr lang="en-US" dirty="0" smtClean="0"/>
              <a:t> , XeF</a:t>
            </a:r>
            <a:r>
              <a:rPr lang="en-US" baseline="-25000" dirty="0" smtClean="0"/>
              <a:t>6</a:t>
            </a:r>
            <a:r>
              <a:rPr lang="en-US" dirty="0" smtClean="0"/>
              <a:t> ,Xe</a:t>
            </a:r>
            <a:r>
              <a:rPr lang="en-US" dirty="0" smtClean="0"/>
              <a:t>OF</a:t>
            </a:r>
            <a:r>
              <a:rPr lang="en-US" baseline="-25000" dirty="0" smtClean="0"/>
              <a:t>2</a:t>
            </a:r>
            <a:r>
              <a:rPr lang="en-US" dirty="0" smtClean="0"/>
              <a:t> ,XeOF</a:t>
            </a:r>
            <a:r>
              <a:rPr lang="en-US" baseline="-25000" dirty="0" smtClean="0"/>
              <a:t>4</a:t>
            </a:r>
            <a:r>
              <a:rPr lang="en-US" dirty="0" smtClean="0"/>
              <a:t> , XeO</a:t>
            </a:r>
            <a:r>
              <a:rPr lang="en-US" baseline="-25000" dirty="0" smtClean="0"/>
              <a:t>2</a:t>
            </a:r>
            <a:r>
              <a:rPr lang="en-US" dirty="0" smtClean="0"/>
              <a:t>F</a:t>
            </a:r>
            <a:r>
              <a:rPr lang="en-US" baseline="-25000" dirty="0" smtClean="0"/>
              <a:t>2</a:t>
            </a:r>
            <a:r>
              <a:rPr lang="en-US" dirty="0" smtClean="0"/>
              <a:t> ,XeO</a:t>
            </a:r>
            <a:r>
              <a:rPr lang="en-US" baseline="-25000" dirty="0" smtClean="0"/>
              <a:t>3</a:t>
            </a:r>
            <a:r>
              <a:rPr lang="en-US" dirty="0" smtClean="0"/>
              <a:t> , XeO</a:t>
            </a:r>
            <a:r>
              <a:rPr lang="en-US" baseline="-25000" dirty="0" smtClean="0"/>
              <a:t>4</a:t>
            </a:r>
            <a:endParaRPr lang="en-US" baseline="-25000" dirty="0" smtClean="0"/>
          </a:p>
          <a:p>
            <a:r>
              <a:rPr lang="en-US" dirty="0" smtClean="0"/>
              <a:t>Kr </a:t>
            </a:r>
            <a:r>
              <a:rPr lang="en-US" dirty="0" smtClean="0"/>
              <a:t>forms only KrF</a:t>
            </a:r>
            <a:r>
              <a:rPr lang="en-US" baseline="-25000" dirty="0" smtClean="0"/>
              <a:t>2</a:t>
            </a:r>
          </a:p>
          <a:p>
            <a:r>
              <a:rPr lang="en-US" dirty="0" err="1" smtClean="0"/>
              <a:t>Rn</a:t>
            </a:r>
            <a:r>
              <a:rPr lang="en-US" dirty="0" smtClean="0"/>
              <a:t> forms only RnF</a:t>
            </a:r>
            <a:r>
              <a:rPr lang="en-US" baseline="-25000" dirty="0" smtClean="0"/>
              <a:t>2</a:t>
            </a:r>
            <a:r>
              <a:rPr lang="en-US" dirty="0" smtClean="0"/>
              <a:t>(identified only not isolated)</a:t>
            </a:r>
          </a:p>
          <a:p>
            <a:r>
              <a:rPr lang="en-US" dirty="0" smtClean="0"/>
              <a:t>Compounds of He , Ne,  </a:t>
            </a:r>
            <a:r>
              <a:rPr lang="en-US" dirty="0" err="1" smtClean="0"/>
              <a:t>Ar</a:t>
            </a:r>
            <a:r>
              <a:rPr lang="en-US" dirty="0" smtClean="0"/>
              <a:t> - No true compounds yet known.</a:t>
            </a:r>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Preparation of compounds of </a:t>
            </a:r>
            <a:r>
              <a:rPr lang="en-US" dirty="0" err="1" smtClean="0">
                <a:solidFill>
                  <a:srgbClr val="FF0000"/>
                </a:solidFill>
              </a:rPr>
              <a:t>Xe</a:t>
            </a:r>
            <a:endParaRPr lang="en-IN" dirty="0">
              <a:solidFill>
                <a:srgbClr val="FF0000"/>
              </a:solidFill>
            </a:endParaRPr>
          </a:p>
        </p:txBody>
      </p:sp>
      <p:sp>
        <p:nvSpPr>
          <p:cNvPr id="3" name="Content Placeholder 2"/>
          <p:cNvSpPr>
            <a:spLocks noGrp="1"/>
          </p:cNvSpPr>
          <p:nvPr>
            <p:ph sz="quarter" idx="1"/>
          </p:nvPr>
        </p:nvSpPr>
        <p:spPr/>
        <p:txBody>
          <a:bodyPr>
            <a:normAutofit lnSpcReduction="10000"/>
          </a:bodyPr>
          <a:lstStyle/>
          <a:p>
            <a:r>
              <a:rPr lang="en-IN" dirty="0" err="1"/>
              <a:t>Xe</a:t>
            </a:r>
            <a:r>
              <a:rPr lang="en-IN" dirty="0"/>
              <a:t> (g) + F</a:t>
            </a:r>
            <a:r>
              <a:rPr lang="en-IN" baseline="-25000" dirty="0"/>
              <a:t>2</a:t>
            </a:r>
            <a:r>
              <a:rPr lang="en-IN" dirty="0"/>
              <a:t> (g) ⎯⎯</a:t>
            </a:r>
            <a:r>
              <a:rPr lang="en-IN" dirty="0" smtClean="0"/>
              <a:t>673K,1bar </a:t>
            </a:r>
            <a:r>
              <a:rPr lang="en-IN" dirty="0" smtClean="0"/>
              <a:t>         → </a:t>
            </a:r>
            <a:r>
              <a:rPr lang="en-IN" dirty="0">
                <a:solidFill>
                  <a:srgbClr val="FF0000"/>
                </a:solidFill>
              </a:rPr>
              <a:t>XeF</a:t>
            </a:r>
            <a:r>
              <a:rPr lang="en-IN" baseline="-25000" dirty="0">
                <a:solidFill>
                  <a:srgbClr val="FF0000"/>
                </a:solidFill>
              </a:rPr>
              <a:t>2</a:t>
            </a:r>
            <a:r>
              <a:rPr lang="en-IN" dirty="0">
                <a:solidFill>
                  <a:srgbClr val="FF0000"/>
                </a:solidFill>
              </a:rPr>
              <a:t>(s</a:t>
            </a:r>
            <a:r>
              <a:rPr lang="en-IN" dirty="0"/>
              <a:t>)</a:t>
            </a:r>
          </a:p>
          <a:p>
            <a:r>
              <a:rPr lang="en-IN" dirty="0"/>
              <a:t>(xenon in excess)</a:t>
            </a:r>
          </a:p>
          <a:p>
            <a:r>
              <a:rPr lang="en-IN" dirty="0" err="1"/>
              <a:t>Xe</a:t>
            </a:r>
            <a:r>
              <a:rPr lang="en-IN" dirty="0"/>
              <a:t> (g) + 2F</a:t>
            </a:r>
            <a:r>
              <a:rPr lang="en-IN" baseline="-25000" dirty="0"/>
              <a:t>2</a:t>
            </a:r>
            <a:r>
              <a:rPr lang="en-IN" dirty="0"/>
              <a:t> (g) ⎯⎯</a:t>
            </a:r>
            <a:r>
              <a:rPr lang="en-IN" dirty="0" smtClean="0"/>
              <a:t>873 </a:t>
            </a:r>
            <a:r>
              <a:rPr lang="en-IN" dirty="0"/>
              <a:t>K</a:t>
            </a:r>
            <a:r>
              <a:rPr lang="en-IN" dirty="0" smtClean="0"/>
              <a:t>, </a:t>
            </a:r>
            <a:r>
              <a:rPr lang="en-IN" dirty="0"/>
              <a:t>7 </a:t>
            </a:r>
            <a:r>
              <a:rPr lang="en-IN" dirty="0" smtClean="0"/>
              <a:t>bar     ⎯→ </a:t>
            </a:r>
            <a:r>
              <a:rPr lang="en-IN" dirty="0">
                <a:solidFill>
                  <a:srgbClr val="FF0000"/>
                </a:solidFill>
              </a:rPr>
              <a:t>XeF</a:t>
            </a:r>
            <a:r>
              <a:rPr lang="en-IN" baseline="-25000" dirty="0">
                <a:solidFill>
                  <a:srgbClr val="FF0000"/>
                </a:solidFill>
              </a:rPr>
              <a:t>4</a:t>
            </a:r>
            <a:r>
              <a:rPr lang="en-IN" dirty="0">
                <a:solidFill>
                  <a:srgbClr val="FF0000"/>
                </a:solidFill>
              </a:rPr>
              <a:t>(s)</a:t>
            </a:r>
          </a:p>
          <a:p>
            <a:r>
              <a:rPr lang="en-IN" dirty="0"/>
              <a:t>(1:5 ratio)</a:t>
            </a:r>
          </a:p>
          <a:p>
            <a:r>
              <a:rPr lang="en-IN" dirty="0" err="1"/>
              <a:t>Xe</a:t>
            </a:r>
            <a:r>
              <a:rPr lang="en-IN" dirty="0"/>
              <a:t> (g) + 3F</a:t>
            </a:r>
            <a:r>
              <a:rPr lang="en-IN" baseline="-25000" dirty="0"/>
              <a:t>2</a:t>
            </a:r>
            <a:r>
              <a:rPr lang="en-IN" dirty="0"/>
              <a:t> (g) ⎯⎯</a:t>
            </a:r>
            <a:r>
              <a:rPr lang="en-IN" dirty="0" smtClean="0"/>
              <a:t>573K, </a:t>
            </a:r>
            <a:r>
              <a:rPr lang="en-IN" dirty="0"/>
              <a:t>60</a:t>
            </a:r>
            <a:r>
              <a:rPr lang="en-IN" dirty="0" smtClean="0"/>
              <a:t>⎯70bar </a:t>
            </a:r>
            <a:r>
              <a:rPr lang="en-IN" dirty="0" smtClean="0"/>
              <a:t> → </a:t>
            </a:r>
            <a:r>
              <a:rPr lang="en-IN" dirty="0">
                <a:solidFill>
                  <a:srgbClr val="FF0000"/>
                </a:solidFill>
              </a:rPr>
              <a:t>XeF</a:t>
            </a:r>
            <a:r>
              <a:rPr lang="en-IN" baseline="-25000" dirty="0">
                <a:solidFill>
                  <a:srgbClr val="FF0000"/>
                </a:solidFill>
              </a:rPr>
              <a:t>6</a:t>
            </a:r>
            <a:r>
              <a:rPr lang="en-IN" dirty="0">
                <a:solidFill>
                  <a:srgbClr val="FF0000"/>
                </a:solidFill>
              </a:rPr>
              <a:t>(s)</a:t>
            </a:r>
          </a:p>
          <a:p>
            <a:r>
              <a:rPr lang="en-IN" dirty="0"/>
              <a:t>(1:20 ratio)</a:t>
            </a:r>
          </a:p>
          <a:p>
            <a:r>
              <a:rPr lang="en-IN" dirty="0"/>
              <a:t>XeF</a:t>
            </a:r>
            <a:r>
              <a:rPr lang="en-IN" baseline="-25000" dirty="0"/>
              <a:t>6</a:t>
            </a:r>
            <a:r>
              <a:rPr lang="en-IN" dirty="0"/>
              <a:t> can also be prepared by the interaction of XeF</a:t>
            </a:r>
            <a:r>
              <a:rPr lang="en-IN" baseline="-25000" dirty="0"/>
              <a:t>4</a:t>
            </a:r>
            <a:r>
              <a:rPr lang="en-IN" dirty="0"/>
              <a:t> and O</a:t>
            </a:r>
            <a:r>
              <a:rPr lang="en-IN" baseline="-25000" dirty="0"/>
              <a:t>2</a:t>
            </a:r>
            <a:r>
              <a:rPr lang="en-IN" dirty="0"/>
              <a:t>F</a:t>
            </a:r>
            <a:r>
              <a:rPr lang="en-IN" baseline="-25000" dirty="0"/>
              <a:t>2</a:t>
            </a:r>
            <a:r>
              <a:rPr lang="en-IN" dirty="0"/>
              <a:t> at 143K.</a:t>
            </a:r>
            <a:endParaRPr lang="en-IN" dirty="0">
              <a:solidFill>
                <a:srgbClr val="FF0000"/>
              </a:solidFill>
            </a:endParaRPr>
          </a:p>
          <a:p>
            <a:r>
              <a:rPr lang="pt-BR" dirty="0" smtClean="0">
                <a:solidFill>
                  <a:srgbClr val="FF0000"/>
                </a:solidFill>
              </a:rPr>
              <a:t> XeF</a:t>
            </a:r>
            <a:r>
              <a:rPr lang="pt-BR" baseline="-25000" dirty="0" smtClean="0">
                <a:solidFill>
                  <a:srgbClr val="FF0000"/>
                </a:solidFill>
              </a:rPr>
              <a:t>4</a:t>
            </a:r>
            <a:r>
              <a:rPr lang="pt-BR" dirty="0" smtClean="0">
                <a:solidFill>
                  <a:srgbClr val="FF0000"/>
                </a:solidFill>
              </a:rPr>
              <a:t> </a:t>
            </a:r>
            <a:r>
              <a:rPr lang="pt-BR" dirty="0">
                <a:solidFill>
                  <a:srgbClr val="FF0000"/>
                </a:solidFill>
              </a:rPr>
              <a:t>+ </a:t>
            </a:r>
            <a:r>
              <a:rPr lang="pt-BR" dirty="0" smtClean="0">
                <a:solidFill>
                  <a:srgbClr val="FF0000"/>
                </a:solidFill>
              </a:rPr>
              <a:t>O</a:t>
            </a:r>
            <a:r>
              <a:rPr lang="pt-BR" baseline="-25000" dirty="0" smtClean="0">
                <a:solidFill>
                  <a:srgbClr val="FF0000"/>
                </a:solidFill>
              </a:rPr>
              <a:t>2</a:t>
            </a:r>
            <a:r>
              <a:rPr lang="pt-BR" dirty="0" smtClean="0">
                <a:solidFill>
                  <a:srgbClr val="FF0000"/>
                </a:solidFill>
              </a:rPr>
              <a:t> F</a:t>
            </a:r>
            <a:r>
              <a:rPr lang="pt-BR" baseline="-25000" dirty="0" smtClean="0">
                <a:solidFill>
                  <a:srgbClr val="FF0000"/>
                </a:solidFill>
              </a:rPr>
              <a:t>2</a:t>
            </a:r>
            <a:r>
              <a:rPr lang="pt-BR" dirty="0" smtClean="0">
                <a:solidFill>
                  <a:srgbClr val="FF0000"/>
                </a:solidFill>
              </a:rPr>
              <a:t> </a:t>
            </a:r>
            <a:r>
              <a:rPr lang="pt-BR" dirty="0" smtClean="0">
                <a:solidFill>
                  <a:srgbClr val="FF0000"/>
                </a:solidFill>
              </a:rPr>
              <a:t>→ </a:t>
            </a:r>
            <a:r>
              <a:rPr lang="pt-BR" dirty="0" smtClean="0"/>
              <a:t>XeF</a:t>
            </a:r>
            <a:r>
              <a:rPr lang="pt-BR" baseline="-25000" dirty="0" smtClean="0"/>
              <a:t>6</a:t>
            </a:r>
            <a:r>
              <a:rPr lang="pt-BR" dirty="0" smtClean="0"/>
              <a:t> </a:t>
            </a:r>
            <a:r>
              <a:rPr lang="pt-BR" dirty="0"/>
              <a:t>+ </a:t>
            </a:r>
            <a:r>
              <a:rPr lang="pt-BR" dirty="0" smtClean="0"/>
              <a:t>O</a:t>
            </a:r>
            <a:r>
              <a:rPr lang="pt-BR" baseline="-25000" dirty="0" smtClean="0"/>
              <a:t>2</a:t>
            </a:r>
            <a:endParaRPr lang="pt-BR" baseline="-25000" dirty="0"/>
          </a:p>
          <a:p>
            <a:r>
              <a:rPr lang="en-IN" dirty="0"/>
              <a:t>XeF</a:t>
            </a:r>
            <a:r>
              <a:rPr lang="en-IN" baseline="-25000" dirty="0"/>
              <a:t>2</a:t>
            </a:r>
            <a:r>
              <a:rPr lang="en-IN" dirty="0"/>
              <a:t>, XeF</a:t>
            </a:r>
            <a:r>
              <a:rPr lang="en-IN" baseline="-25000" dirty="0"/>
              <a:t>4</a:t>
            </a:r>
            <a:r>
              <a:rPr lang="en-IN" dirty="0"/>
              <a:t> and XeF</a:t>
            </a:r>
            <a:r>
              <a:rPr lang="en-IN" baseline="-25000" dirty="0"/>
              <a:t>6</a:t>
            </a:r>
            <a:r>
              <a:rPr lang="en-IN" dirty="0"/>
              <a:t> are </a:t>
            </a:r>
            <a:r>
              <a:rPr lang="en-IN" dirty="0" smtClean="0"/>
              <a:t>colourless ,powerful fluorinating agents.</a:t>
            </a:r>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Hydrolysis reactions of Xenon fluorides</a:t>
            </a:r>
            <a:endParaRPr lang="en-IN" dirty="0">
              <a:solidFill>
                <a:srgbClr val="FF0000"/>
              </a:solidFill>
            </a:endParaRPr>
          </a:p>
        </p:txBody>
      </p:sp>
      <p:sp>
        <p:nvSpPr>
          <p:cNvPr id="3" name="Content Placeholder 2"/>
          <p:cNvSpPr>
            <a:spLocks noGrp="1"/>
          </p:cNvSpPr>
          <p:nvPr>
            <p:ph sz="quarter" idx="1"/>
          </p:nvPr>
        </p:nvSpPr>
        <p:spPr/>
        <p:txBody>
          <a:bodyPr/>
          <a:lstStyle/>
          <a:p>
            <a:r>
              <a:rPr lang="en-US" dirty="0"/>
              <a:t>2XeF</a:t>
            </a:r>
            <a:r>
              <a:rPr lang="en-US" baseline="-25000" dirty="0"/>
              <a:t>2</a:t>
            </a:r>
            <a:r>
              <a:rPr lang="en-US" dirty="0"/>
              <a:t>  + </a:t>
            </a:r>
            <a:r>
              <a:rPr lang="en-US" dirty="0" smtClean="0"/>
              <a:t>2H</a:t>
            </a:r>
            <a:r>
              <a:rPr lang="en-US" baseline="-25000" dirty="0" smtClean="0"/>
              <a:t>2</a:t>
            </a:r>
            <a:r>
              <a:rPr lang="en-US" dirty="0" smtClean="0"/>
              <a:t>O----------&gt; </a:t>
            </a:r>
            <a:r>
              <a:rPr lang="en-US" dirty="0"/>
              <a:t>2Xe + 4HF +O</a:t>
            </a:r>
            <a:r>
              <a:rPr lang="en-US" baseline="-25000" dirty="0"/>
              <a:t>2</a:t>
            </a:r>
            <a:endParaRPr lang="en-IN" dirty="0"/>
          </a:p>
          <a:p>
            <a:r>
              <a:rPr lang="en-US" dirty="0" smtClean="0"/>
              <a:t>6XeF</a:t>
            </a:r>
            <a:r>
              <a:rPr lang="en-US" baseline="-25000" dirty="0" smtClean="0"/>
              <a:t>4</a:t>
            </a:r>
            <a:r>
              <a:rPr lang="en-US" dirty="0" smtClean="0"/>
              <a:t> + </a:t>
            </a:r>
            <a:r>
              <a:rPr lang="en-US"/>
              <a:t>12H</a:t>
            </a:r>
            <a:r>
              <a:rPr lang="en-US" baseline="-25000"/>
              <a:t>2</a:t>
            </a:r>
            <a:r>
              <a:rPr lang="en-US"/>
              <a:t>O </a:t>
            </a:r>
            <a:r>
              <a:rPr lang="en-US" smtClean="0"/>
              <a:t>---&gt; 4Xe </a:t>
            </a:r>
            <a:r>
              <a:rPr lang="en-US" dirty="0"/>
              <a:t>+</a:t>
            </a:r>
            <a:r>
              <a:rPr lang="en-US" dirty="0" smtClean="0"/>
              <a:t>24HF </a:t>
            </a:r>
            <a:r>
              <a:rPr lang="en-US" dirty="0"/>
              <a:t>+3O</a:t>
            </a:r>
            <a:r>
              <a:rPr lang="en-US" baseline="-25000" dirty="0"/>
              <a:t>2</a:t>
            </a:r>
            <a:r>
              <a:rPr lang="en-US" dirty="0"/>
              <a:t> </a:t>
            </a:r>
            <a:r>
              <a:rPr lang="en-US" dirty="0" smtClean="0"/>
              <a:t>+ 2XeO</a:t>
            </a:r>
            <a:r>
              <a:rPr lang="en-US" baseline="-25000" dirty="0" smtClean="0"/>
              <a:t>3</a:t>
            </a:r>
          </a:p>
          <a:p>
            <a:r>
              <a:rPr lang="en-US" dirty="0" smtClean="0"/>
              <a:t>XeF</a:t>
            </a:r>
            <a:r>
              <a:rPr lang="en-US" baseline="-25000" dirty="0" smtClean="0"/>
              <a:t>6</a:t>
            </a:r>
            <a:r>
              <a:rPr lang="en-US" dirty="0" smtClean="0"/>
              <a:t>   </a:t>
            </a:r>
            <a:r>
              <a:rPr lang="en-US" dirty="0"/>
              <a:t>+ H</a:t>
            </a:r>
            <a:r>
              <a:rPr lang="en-US" baseline="-25000" dirty="0"/>
              <a:t>2</a:t>
            </a:r>
            <a:r>
              <a:rPr lang="en-US" dirty="0"/>
              <a:t>O --------------------&gt; XeOF</a:t>
            </a:r>
            <a:r>
              <a:rPr lang="en-US" baseline="-25000" dirty="0"/>
              <a:t>4</a:t>
            </a:r>
            <a:r>
              <a:rPr lang="en-US" dirty="0"/>
              <a:t> + 2HF</a:t>
            </a:r>
            <a:endParaRPr lang="en-IN" dirty="0"/>
          </a:p>
          <a:p>
            <a:r>
              <a:rPr lang="en-US" dirty="0"/>
              <a:t>XeF</a:t>
            </a:r>
            <a:r>
              <a:rPr lang="en-US" baseline="-25000" dirty="0"/>
              <a:t>6</a:t>
            </a:r>
            <a:r>
              <a:rPr lang="en-US" dirty="0"/>
              <a:t>   +2 H</a:t>
            </a:r>
            <a:r>
              <a:rPr lang="en-US" baseline="-25000" dirty="0"/>
              <a:t>2</a:t>
            </a:r>
            <a:r>
              <a:rPr lang="en-US" dirty="0"/>
              <a:t>O --------------------&gt; XeO</a:t>
            </a:r>
            <a:r>
              <a:rPr lang="en-US" baseline="-25000" dirty="0"/>
              <a:t>2</a:t>
            </a:r>
            <a:r>
              <a:rPr lang="en-US" dirty="0"/>
              <a:t>F</a:t>
            </a:r>
            <a:r>
              <a:rPr lang="en-US" baseline="-25000" dirty="0"/>
              <a:t>2</a:t>
            </a:r>
            <a:r>
              <a:rPr lang="en-US" dirty="0"/>
              <a:t> + 4HF</a:t>
            </a:r>
            <a:endParaRPr lang="en-IN" dirty="0"/>
          </a:p>
          <a:p>
            <a:r>
              <a:rPr lang="en-US" dirty="0"/>
              <a:t>XeF</a:t>
            </a:r>
            <a:r>
              <a:rPr lang="en-US" baseline="-25000" dirty="0"/>
              <a:t>6</a:t>
            </a:r>
            <a:r>
              <a:rPr lang="en-US" dirty="0"/>
              <a:t>   + 3H</a:t>
            </a:r>
            <a:r>
              <a:rPr lang="en-US" baseline="-25000" dirty="0"/>
              <a:t>2</a:t>
            </a:r>
            <a:r>
              <a:rPr lang="en-US" dirty="0"/>
              <a:t>O --------------------&gt; XeO</a:t>
            </a:r>
            <a:r>
              <a:rPr lang="en-US" baseline="-25000" dirty="0"/>
              <a:t>3</a:t>
            </a:r>
            <a:r>
              <a:rPr lang="en-US" dirty="0"/>
              <a:t> + 2HF</a:t>
            </a:r>
            <a:endParaRPr lang="en-IN" dirty="0"/>
          </a:p>
          <a:p>
            <a:endParaRPr lang="en-US" baseline="-25000" dirty="0" smtClean="0"/>
          </a:p>
          <a:p>
            <a:endParaRPr lang="en-IN" dirty="0"/>
          </a:p>
          <a:p>
            <a:endParaRPr lang="en-IN"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216</TotalTime>
  <Words>884</Words>
  <Application>Microsoft Office PowerPoint</Application>
  <PresentationFormat>On-screen Show (4:3)</PresentationFormat>
  <Paragraphs>174</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Origin</vt:lpstr>
      <vt:lpstr>Noble Gases (Group 18 elements) He,Ne,Ar,Kr,Xe,Rn</vt:lpstr>
      <vt:lpstr>Why termed as noble gases?</vt:lpstr>
      <vt:lpstr>Electronic configuration General e.c. ns2np6 except He  ns2</vt:lpstr>
      <vt:lpstr>PowerPoint Presentation</vt:lpstr>
      <vt:lpstr>Reactivity:-least reactive? Due to- </vt:lpstr>
      <vt:lpstr>Discovery of first noble gas compound Neil Bartlett 1962</vt:lpstr>
      <vt:lpstr>Compounds of noble gases</vt:lpstr>
      <vt:lpstr>Preparation of compounds of Xe</vt:lpstr>
      <vt:lpstr>Hydrolysis reactions of Xenon fluorides</vt:lpstr>
      <vt:lpstr>Xenon fluorides act as F- acceptors and donors</vt:lpstr>
      <vt:lpstr>Shapes of compounds of Xe</vt:lpstr>
      <vt:lpstr>Linear-XeF2 and Square planar-XeF4</vt:lpstr>
      <vt:lpstr>Distorted octahedral-XeF6 ,Square pyramidal-XeOF4   ,Pyramidal-XeO3</vt:lpstr>
      <vt:lpstr>Uses of noble gases</vt:lpstr>
      <vt:lpstr>Neon ,Argon, Krypyon ,Xenon </vt:lpstr>
      <vt:lpstr> THANKS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Noble Gases (Group 18 elements)</dc:title>
  <dc:creator>user</dc:creator>
  <cp:lastModifiedBy>acer</cp:lastModifiedBy>
  <cp:revision>131</cp:revision>
  <dcterms:created xsi:type="dcterms:W3CDTF">2017-12-26T12:44:02Z</dcterms:created>
  <dcterms:modified xsi:type="dcterms:W3CDTF">2017-12-28T04:41:42Z</dcterms:modified>
</cp:coreProperties>
</file>