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8"/>
  </p:notesMasterIdLst>
  <p:sldIdLst>
    <p:sldId id="375" r:id="rId2"/>
    <p:sldId id="376" r:id="rId3"/>
    <p:sldId id="259" r:id="rId4"/>
    <p:sldId id="260" r:id="rId5"/>
    <p:sldId id="261" r:id="rId6"/>
    <p:sldId id="262" r:id="rId7"/>
    <p:sldId id="263" r:id="rId8"/>
    <p:sldId id="264" r:id="rId9"/>
    <p:sldId id="377" r:id="rId10"/>
    <p:sldId id="378" r:id="rId11"/>
    <p:sldId id="265" r:id="rId12"/>
    <p:sldId id="266" r:id="rId13"/>
    <p:sldId id="267" r:id="rId14"/>
    <p:sldId id="268" r:id="rId15"/>
    <p:sldId id="269" r:id="rId16"/>
    <p:sldId id="270" r:id="rId17"/>
    <p:sldId id="37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7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1" d="100"/>
          <a:sy n="81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3293B-F555-4191-9272-5567BE5A9BD6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D9E66-710B-4F1F-A58A-7D938E391D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CB8E97-0145-49AD-9D0A-C2A19ECB62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Nitrogen Family/Gp-15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Pnicogens</a:t>
            </a:r>
            <a:r>
              <a:rPr lang="en-US" dirty="0" smtClean="0"/>
              <a:t>/Inertness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25" y="533401"/>
            <a:ext cx="676275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Rot="1" noChangeArrowheads="1"/>
          </p:cNvSpPr>
          <p:nvPr>
            <p:ph/>
          </p:nvPr>
        </p:nvSpPr>
        <p:spPr>
          <a:xfrm>
            <a:off x="457200" y="228600"/>
            <a:ext cx="8388350" cy="5851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</a:t>
            </a:r>
            <a:r>
              <a:rPr lang="en-US" b="1" u="sng" dirty="0">
                <a:latin typeface="Bradley Hand ITC" pitchFamily="66" charset="0"/>
              </a:rPr>
              <a:t>BASIC NATURE OF HYDRIDES;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sz="2800" dirty="0">
                <a:latin typeface="Bradley Hand ITC" pitchFamily="66" charset="0"/>
              </a:rPr>
              <a:t>These hydrides are lewis bases.</a:t>
            </a:r>
          </a:p>
          <a:p>
            <a:r>
              <a:rPr lang="en-US" sz="2800" dirty="0">
                <a:latin typeface="Bradley Hand ITC" pitchFamily="66" charset="0"/>
              </a:rPr>
              <a:t>Ammonia is most basic in nature because the lone pair of electron is localized due to smaller size 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As the size increases the lone pair of electron get scaterred and are not available.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</a:t>
            </a:r>
            <a:r>
              <a:rPr lang="en-US" sz="2800" b="1" dirty="0">
                <a:latin typeface="Bradley Hand ITC" pitchFamily="66" charset="0"/>
              </a:rPr>
              <a:t>NH3&gt;PH3&gt;AsH3&gt;SbH3&gt;BiH3</a:t>
            </a:r>
          </a:p>
          <a:p>
            <a:r>
              <a:rPr lang="en-US" sz="2800" b="1" dirty="0">
                <a:latin typeface="Bradley Hand ITC" pitchFamily="66" charset="0"/>
              </a:rPr>
              <a:t>   </a:t>
            </a:r>
            <a:r>
              <a:rPr lang="en-US" sz="2800" b="1" u="sng" dirty="0">
                <a:latin typeface="Bradley Hand ITC" pitchFamily="66" charset="0"/>
              </a:rPr>
              <a:t>BOND ANGLE;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The bond angle decreases down the group.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atin typeface="Bradley Hand ITC" pitchFamily="66" charset="0"/>
              </a:rPr>
              <a:t> NH3&gt;PH3&gt;AsH3&gt;SbH3&gt;BiH3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atin typeface="Bradley Hand ITC" pitchFamily="66" charset="0"/>
              </a:rPr>
              <a:t>107°     93°        92 °        91°          90°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/>
          </p:nvPr>
        </p:nvSpPr>
        <p:spPr>
          <a:xfrm>
            <a:off x="2438400" y="228600"/>
            <a:ext cx="6407150" cy="5851525"/>
          </a:xfrm>
        </p:spPr>
        <p:txBody>
          <a:bodyPr/>
          <a:lstStyle/>
          <a:p>
            <a:r>
              <a:rPr lang="en-US" b="1" u="sng" dirty="0">
                <a:latin typeface="Bradley Hand ITC" pitchFamily="66" charset="0"/>
              </a:rPr>
              <a:t>REDUCING PROPERTY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Substance  capable of giving </a:t>
            </a:r>
            <a:r>
              <a:rPr lang="en-US" b="1" u="sng" dirty="0">
                <a:latin typeface="Bradley Hand ITC" pitchFamily="66" charset="0"/>
              </a:rPr>
              <a:t>H</a:t>
            </a:r>
            <a:r>
              <a:rPr lang="en-US" dirty="0">
                <a:latin typeface="Bradley Hand ITC" pitchFamily="66" charset="0"/>
              </a:rPr>
              <a:t> easily is called as reducing agent.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</a:t>
            </a:r>
            <a:r>
              <a:rPr lang="en-US" sz="2800" b="1" dirty="0">
                <a:latin typeface="Bradley Hand ITC" pitchFamily="66" charset="0"/>
              </a:rPr>
              <a:t>NH3&lt;PH3&lt;AsH3&lt;SbH3&lt;BiH3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Bradley Hand ITC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BiH3 is very good reducing agent  b’cause	t is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Bond length between Bi-H is longer.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Bradley Hand ITC" pitchFamily="66" charset="0"/>
            </a:endParaRPr>
          </a:p>
          <a:p>
            <a:pPr>
              <a:buFont typeface="Wingdings" pitchFamily="2" charset="2"/>
              <a:buNone/>
            </a:pPr>
            <a:endParaRPr lang="en-US" b="1" u="sng" dirty="0"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/>
          </p:nvPr>
        </p:nvSpPr>
        <p:spPr>
          <a:xfrm>
            <a:off x="457200" y="228600"/>
            <a:ext cx="7239000" cy="6248400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latin typeface="Bradley Hand ITC" pitchFamily="66" charset="0"/>
              </a:rPr>
              <a:t>DISPROPORTANATION  REACTION;</a:t>
            </a:r>
          </a:p>
          <a:p>
            <a:pPr>
              <a:buFontTx/>
              <a:buNone/>
            </a:pPr>
            <a:r>
              <a:rPr lang="en-US" b="1" u="sng" dirty="0">
                <a:latin typeface="Bradley Hand ITC" pitchFamily="66" charset="0"/>
              </a:rPr>
              <a:t> </a:t>
            </a:r>
            <a:r>
              <a:rPr lang="en-US" dirty="0">
                <a:latin typeface="Bradley Hand ITC" pitchFamily="66" charset="0"/>
              </a:rPr>
              <a:t>when reactant of  one oxidation state can give product of two or more than two oxidation state.</a:t>
            </a:r>
          </a:p>
          <a:p>
            <a:pPr>
              <a:buFontTx/>
              <a:buNone/>
            </a:pPr>
            <a:endParaRPr lang="en-US" dirty="0">
              <a:latin typeface="Bradley Hand ITC" pitchFamily="66" charset="0"/>
            </a:endParaRPr>
          </a:p>
          <a:p>
            <a:pPr>
              <a:buFontTx/>
              <a:buNone/>
            </a:pPr>
            <a:r>
              <a:rPr lang="en-US" dirty="0">
                <a:latin typeface="Bradley Hand ITC" pitchFamily="66" charset="0"/>
              </a:rPr>
              <a:t>    </a:t>
            </a:r>
            <a:r>
              <a:rPr lang="en-US" b="1" dirty="0">
                <a:latin typeface="Bradley Hand ITC" pitchFamily="66" charset="0"/>
              </a:rPr>
              <a:t>3HNO</a:t>
            </a:r>
            <a:r>
              <a:rPr lang="en-US" b="1" baseline="-25000" dirty="0">
                <a:latin typeface="Bradley Hand ITC" pitchFamily="66" charset="0"/>
              </a:rPr>
              <a:t>2</a:t>
            </a:r>
            <a:r>
              <a:rPr lang="en-US" b="1" dirty="0">
                <a:latin typeface="Bradley Hand ITC" pitchFamily="66" charset="0"/>
                <a:sym typeface="Wingdings" pitchFamily="2" charset="2"/>
              </a:rPr>
              <a:t> </a:t>
            </a:r>
            <a:r>
              <a:rPr lang="en-US" b="1" dirty="0" smtClean="0">
                <a:latin typeface="Bradley Hand ITC" pitchFamily="66" charset="0"/>
                <a:sym typeface="Wingdings" pitchFamily="2" charset="2"/>
              </a:rPr>
              <a:t>HNO</a:t>
            </a:r>
            <a:r>
              <a:rPr lang="en-US" b="1" baseline="-25000" dirty="0" smtClean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b="1" dirty="0" smtClean="0">
                <a:latin typeface="Bradley Hand ITC" pitchFamily="66" charset="0"/>
                <a:sym typeface="Wingdings" pitchFamily="2" charset="2"/>
              </a:rPr>
              <a:t>+2NO+H</a:t>
            </a:r>
            <a:r>
              <a:rPr lang="en-US" b="1" baseline="-25000" dirty="0" smtClean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b="1" dirty="0" smtClean="0">
                <a:latin typeface="Bradley Hand ITC" pitchFamily="66" charset="0"/>
                <a:sym typeface="Wingdings" pitchFamily="2" charset="2"/>
              </a:rPr>
              <a:t>O ( In acidic medium)</a:t>
            </a:r>
            <a:endParaRPr lang="en-US" b="1" dirty="0">
              <a:latin typeface="Bradley Hand ITC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b="1" dirty="0">
                <a:latin typeface="Bradley Hand ITC" pitchFamily="66" charset="0"/>
                <a:sym typeface="Wingdings" pitchFamily="2" charset="2"/>
              </a:rPr>
              <a:t>     </a:t>
            </a:r>
          </a:p>
          <a:p>
            <a:pPr>
              <a:buFontTx/>
              <a:buNone/>
            </a:pPr>
            <a:r>
              <a:rPr lang="en-US" b="1" dirty="0">
                <a:latin typeface="Bradley Hand ITC" pitchFamily="66" charset="0"/>
                <a:sym typeface="Wingdings" pitchFamily="2" charset="2"/>
              </a:rPr>
              <a:t>     4H</a:t>
            </a:r>
            <a:r>
              <a:rPr lang="en-US" b="1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b="1" dirty="0">
                <a:latin typeface="Bradley Hand ITC" pitchFamily="66" charset="0"/>
                <a:sym typeface="Wingdings" pitchFamily="2" charset="2"/>
              </a:rPr>
              <a:t>PO</a:t>
            </a:r>
            <a:r>
              <a:rPr lang="en-US" b="1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b="1" dirty="0">
                <a:latin typeface="Bradley Hand ITC" pitchFamily="66" charset="0"/>
                <a:sym typeface="Wingdings" pitchFamily="2" charset="2"/>
              </a:rPr>
              <a:t>3H</a:t>
            </a:r>
            <a:r>
              <a:rPr lang="en-US" b="1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b="1" dirty="0">
                <a:latin typeface="Bradley Hand ITC" pitchFamily="66" charset="0"/>
                <a:sym typeface="Wingdings" pitchFamily="2" charset="2"/>
              </a:rPr>
              <a:t>PO</a:t>
            </a:r>
            <a:r>
              <a:rPr lang="en-US" b="1" baseline="-25000" dirty="0">
                <a:latin typeface="Bradley Hand ITC" pitchFamily="66" charset="0"/>
                <a:sym typeface="Wingdings" pitchFamily="2" charset="2"/>
              </a:rPr>
              <a:t>4</a:t>
            </a:r>
            <a:r>
              <a:rPr lang="en-US" b="1" dirty="0">
                <a:latin typeface="Bradley Hand ITC" pitchFamily="66" charset="0"/>
                <a:sym typeface="Wingdings" pitchFamily="2" charset="2"/>
              </a:rPr>
              <a:t>+PH</a:t>
            </a:r>
            <a:r>
              <a:rPr lang="en-US" b="1" baseline="-25000" dirty="0">
                <a:latin typeface="Bradley Hand ITC" pitchFamily="66" charset="0"/>
                <a:sym typeface="Wingdings" pitchFamily="2" charset="2"/>
              </a:rPr>
              <a:t>3</a:t>
            </a:r>
          </a:p>
          <a:p>
            <a:pPr>
              <a:buFontTx/>
              <a:buNone/>
            </a:pPr>
            <a:endParaRPr lang="en-US" b="1" dirty="0">
              <a:latin typeface="Bradley Hand ITC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b="1" dirty="0">
                <a:latin typeface="Bradley Hand ITC" pitchFamily="66" charset="0"/>
                <a:sym typeface="Wingdings" pitchFamily="2" charset="2"/>
              </a:rPr>
              <a:t>     </a:t>
            </a:r>
          </a:p>
          <a:p>
            <a:pPr>
              <a:buFontTx/>
              <a:buNone/>
            </a:pPr>
            <a:r>
              <a:rPr lang="en-US" b="1" dirty="0">
                <a:latin typeface="Bradley Hand ITC" pitchFamily="66" charset="0"/>
                <a:sym typeface="Wingdings" pitchFamily="2" charset="2"/>
              </a:rPr>
              <a:t>      </a:t>
            </a:r>
            <a:endParaRPr lang="en-US" b="1" baseline="-250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Rot="1" noChangeArrowheads="1"/>
          </p:cNvSpPr>
          <p:nvPr>
            <p:ph/>
          </p:nvPr>
        </p:nvSpPr>
        <p:spPr>
          <a:xfrm>
            <a:off x="457200" y="228600"/>
            <a:ext cx="8388350" cy="5851525"/>
          </a:xfrm>
        </p:spPr>
        <p:txBody>
          <a:bodyPr/>
          <a:lstStyle/>
          <a:p>
            <a:r>
              <a:rPr lang="en-US" b="1" u="sng" dirty="0">
                <a:latin typeface="Bradley Hand ITC" pitchFamily="66" charset="0"/>
              </a:rPr>
              <a:t>HALIDES OF GROUP -15</a:t>
            </a:r>
          </a:p>
          <a:p>
            <a:pPr>
              <a:buFont typeface="Wingdings" pitchFamily="2" charset="2"/>
              <a:buNone/>
            </a:pPr>
            <a:r>
              <a:rPr lang="en-US" b="1" u="sng" dirty="0">
                <a:latin typeface="Bradley Hand ITC" pitchFamily="66" charset="0"/>
              </a:rPr>
              <a:t>    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Bradley Hand ITC" pitchFamily="66" charset="0"/>
              </a:rPr>
              <a:t>    N</a:t>
            </a:r>
            <a:r>
              <a:rPr lang="en-US" dirty="0">
                <a:latin typeface="Bradley Hand ITC" pitchFamily="66" charset="0"/>
              </a:rPr>
              <a:t>-forms NCL</a:t>
            </a:r>
            <a:r>
              <a:rPr lang="en-US" baseline="-25000" dirty="0">
                <a:latin typeface="Bradley Hand ITC" pitchFamily="66" charset="0"/>
              </a:rPr>
              <a:t>3</a:t>
            </a:r>
            <a:r>
              <a:rPr lang="en-US" dirty="0">
                <a:latin typeface="Bradley Hand ITC" pitchFamily="66" charset="0"/>
              </a:rPr>
              <a:t>,NF</a:t>
            </a:r>
            <a:r>
              <a:rPr lang="en-US" baseline="-25000" dirty="0">
                <a:latin typeface="Bradley Hand ITC" pitchFamily="66" charset="0"/>
              </a:rPr>
              <a:t>3</a:t>
            </a:r>
            <a:r>
              <a:rPr lang="en-US" dirty="0">
                <a:latin typeface="Bradley Hand ITC" pitchFamily="66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It is pyramidal in shape &amp; has sp3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hybridization.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Bradley Hand ITC" pitchFamily="66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radley Hand ITC" pitchFamily="66" charset="0"/>
            </a:endParaRPr>
          </a:p>
        </p:txBody>
      </p:sp>
      <p:pic>
        <p:nvPicPr>
          <p:cNvPr id="76805" name="Picture 5" descr="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Rot="1" noChangeArrowheads="1"/>
          </p:cNvSpPr>
          <p:nvPr>
            <p:ph/>
          </p:nvPr>
        </p:nvSpPr>
        <p:spPr>
          <a:xfrm>
            <a:off x="457200" y="228600"/>
            <a:ext cx="8388350" cy="5851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Ncl</a:t>
            </a:r>
            <a:r>
              <a:rPr lang="en-US" baseline="-25000" dirty="0">
                <a:latin typeface="Bradley Hand ITC" pitchFamily="66" charset="0"/>
              </a:rPr>
              <a:t>5</a:t>
            </a:r>
            <a:r>
              <a:rPr lang="en-US" dirty="0">
                <a:latin typeface="Bradley Hand ITC" pitchFamily="66" charset="0"/>
              </a:rPr>
              <a:t> does not exit b’cause no vacant  no d orbital.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Pcl3 is pyramidal with sp3 hybridisation.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P=3s</a:t>
            </a:r>
            <a:r>
              <a:rPr lang="en-US" baseline="30000" dirty="0">
                <a:latin typeface="Bradley Hand ITC" pitchFamily="66" charset="0"/>
              </a:rPr>
              <a:t>2</a:t>
            </a:r>
            <a:r>
              <a:rPr lang="en-US" dirty="0">
                <a:latin typeface="Bradley Hand ITC" pitchFamily="66" charset="0"/>
              </a:rPr>
              <a:t> 3p</a:t>
            </a:r>
            <a:r>
              <a:rPr lang="en-US" baseline="30000" dirty="0">
                <a:latin typeface="Bradley Hand ITC" pitchFamily="66" charset="0"/>
              </a:rPr>
              <a:t>3</a:t>
            </a:r>
          </a:p>
        </p:txBody>
      </p:sp>
      <p:pic>
        <p:nvPicPr>
          <p:cNvPr id="78853" name="Picture 5" descr="pcl3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Rot="1" noChangeArrowheads="1"/>
          </p:cNvSpPr>
          <p:nvPr>
            <p:ph/>
          </p:nvPr>
        </p:nvSpPr>
        <p:spPr/>
        <p:txBody>
          <a:bodyPr/>
          <a:lstStyle/>
          <a:p>
            <a:r>
              <a:rPr lang="en-US" b="1" dirty="0">
                <a:latin typeface="Bradley Hand ITC" pitchFamily="66" charset="0"/>
              </a:rPr>
              <a:t>Pcl</a:t>
            </a:r>
            <a:r>
              <a:rPr lang="en-US" b="1" baseline="-25000" dirty="0">
                <a:latin typeface="Bradley Hand ITC" pitchFamily="66" charset="0"/>
              </a:rPr>
              <a:t>5</a:t>
            </a:r>
            <a:r>
              <a:rPr lang="en-US" b="1" dirty="0">
                <a:latin typeface="Bradley Hand ITC" pitchFamily="66" charset="0"/>
              </a:rPr>
              <a:t> is triangular pyramidal with sp3 hybridization</a:t>
            </a:r>
          </a:p>
        </p:txBody>
      </p:sp>
      <p:pic>
        <p:nvPicPr>
          <p:cNvPr id="80901" name="Picture 5" descr="Pcl5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1150"/>
            <a:ext cx="9144000" cy="527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34575" cy="711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marL="609600" indent="-609600"/>
            <a:r>
              <a:rPr lang="en-US" b="1" u="sng" dirty="0">
                <a:latin typeface="Bradley Hand ITC" pitchFamily="66" charset="0"/>
              </a:rPr>
              <a:t>Group-15 oxides;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 u="sng" dirty="0">
                <a:latin typeface="Bradley Hand ITC" pitchFamily="66" charset="0"/>
              </a:rPr>
              <a:t> nitrogen forms a large variety of oxides 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   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>
                <a:latin typeface="Bradley Hand ITC" pitchFamily="66" charset="0"/>
              </a:rPr>
              <a:t>N</a:t>
            </a:r>
            <a:r>
              <a:rPr lang="en-US" baseline="-25000" dirty="0">
                <a:latin typeface="Bradley Hand ITC" pitchFamily="66" charset="0"/>
              </a:rPr>
              <a:t>2</a:t>
            </a:r>
            <a:r>
              <a:rPr lang="en-US" dirty="0">
                <a:latin typeface="Bradley Hand ITC" pitchFamily="66" charset="0"/>
              </a:rPr>
              <a:t>O(NITROUS)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  </a:t>
            </a:r>
            <a:r>
              <a:rPr lang="en-US" b="1" dirty="0">
                <a:latin typeface="Bradley Hand ITC" pitchFamily="66" charset="0"/>
              </a:rPr>
              <a:t>PREPARATION: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        NH</a:t>
            </a:r>
            <a:r>
              <a:rPr lang="en-US" baseline="-25000" dirty="0">
                <a:latin typeface="Bradley Hand ITC" pitchFamily="66" charset="0"/>
              </a:rPr>
              <a:t>4</a:t>
            </a:r>
            <a:r>
              <a:rPr lang="en-US" dirty="0">
                <a:latin typeface="Bradley Hand ITC" pitchFamily="66" charset="0"/>
              </a:rPr>
              <a:t>NO</a:t>
            </a:r>
            <a:r>
              <a:rPr lang="en-US" baseline="-25000" dirty="0">
                <a:latin typeface="Bradley Hand ITC" pitchFamily="66" charset="0"/>
              </a:rPr>
              <a:t>3</a:t>
            </a:r>
            <a:r>
              <a:rPr lang="en-US" dirty="0">
                <a:latin typeface="Bradley Hand ITC" pitchFamily="66" charset="0"/>
                <a:sym typeface="Wingdings" pitchFamily="2" charset="2"/>
              </a:rPr>
              <a:t>N</a:t>
            </a:r>
            <a:r>
              <a:rPr lang="en-US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dirty="0">
                <a:latin typeface="Bradley Hand ITC" pitchFamily="66" charset="0"/>
                <a:sym typeface="Wingdings" pitchFamily="2" charset="2"/>
              </a:rPr>
              <a:t>O+2H</a:t>
            </a:r>
            <a:r>
              <a:rPr lang="en-US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dirty="0">
                <a:latin typeface="Bradley Hand ITC" pitchFamily="66" charset="0"/>
                <a:sym typeface="Wingdings" pitchFamily="2" charset="2"/>
              </a:rPr>
              <a:t>O</a:t>
            </a:r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en-US" dirty="0">
                <a:latin typeface="Bradley Hand ITC" pitchFamily="66" charset="0"/>
                <a:sym typeface="Wingdings" pitchFamily="2" charset="2"/>
              </a:rPr>
              <a:t>NO(NITRIC OXIDE)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  PREPARATION: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</a:t>
            </a:r>
            <a:r>
              <a:rPr lang="en-US" sz="2000" dirty="0">
                <a:latin typeface="Bradley Hand ITC" pitchFamily="66" charset="0"/>
              </a:rPr>
              <a:t>2FeSo</a:t>
            </a:r>
            <a:r>
              <a:rPr lang="en-US" sz="2000" baseline="-25000" dirty="0">
                <a:latin typeface="Bradley Hand ITC" pitchFamily="66" charset="0"/>
              </a:rPr>
              <a:t>4</a:t>
            </a:r>
            <a:r>
              <a:rPr lang="en-US" sz="2000" dirty="0">
                <a:latin typeface="Bradley Hand ITC" pitchFamily="66" charset="0"/>
              </a:rPr>
              <a:t>+2NaNo</a:t>
            </a:r>
            <a:r>
              <a:rPr lang="en-US" sz="2000" baseline="-25000" dirty="0">
                <a:latin typeface="Bradley Hand ITC" pitchFamily="66" charset="0"/>
              </a:rPr>
              <a:t>2</a:t>
            </a:r>
            <a:r>
              <a:rPr lang="en-US" sz="2000" dirty="0">
                <a:latin typeface="Bradley Hand ITC" pitchFamily="66" charset="0"/>
              </a:rPr>
              <a:t> +3H</a:t>
            </a:r>
            <a:r>
              <a:rPr lang="en-US" sz="2000" baseline="-25000" dirty="0">
                <a:latin typeface="Bradley Hand ITC" pitchFamily="66" charset="0"/>
              </a:rPr>
              <a:t>2</a:t>
            </a:r>
            <a:r>
              <a:rPr lang="en-US" sz="2000" dirty="0">
                <a:latin typeface="Bradley Hand ITC" pitchFamily="66" charset="0"/>
              </a:rPr>
              <a:t>So</a:t>
            </a:r>
            <a:r>
              <a:rPr lang="en-US" sz="2000" baseline="-25000" dirty="0">
                <a:latin typeface="Bradley Hand ITC" pitchFamily="66" charset="0"/>
              </a:rPr>
              <a:t>4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Fe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(So4)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+2NaHSo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4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+2H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O+2NO</a:t>
            </a:r>
            <a:r>
              <a:rPr lang="en-US" sz="2000" dirty="0">
                <a:effectLst/>
                <a:latin typeface="Bradley Hand ITC" pitchFamily="66" charset="0"/>
              </a:rPr>
              <a:t>            </a:t>
            </a:r>
            <a:endParaRPr lang="en-US" sz="2000" b="1" u="sng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/>
          </p:nvPr>
        </p:nvSpPr>
        <p:spPr>
          <a:xfrm>
            <a:off x="2438400" y="228600"/>
            <a:ext cx="6407150" cy="5851525"/>
          </a:xfrm>
        </p:spPr>
        <p:txBody>
          <a:bodyPr/>
          <a:lstStyle/>
          <a:p>
            <a:r>
              <a:rPr lang="en-US" u="sng" dirty="0">
                <a:latin typeface="Bradley Hand ITC" pitchFamily="66" charset="0"/>
              </a:rPr>
              <a:t>N</a:t>
            </a:r>
            <a:r>
              <a:rPr lang="en-US" u="sng" baseline="-25000" dirty="0">
                <a:latin typeface="Bradley Hand ITC" pitchFamily="66" charset="0"/>
              </a:rPr>
              <a:t>2</a:t>
            </a:r>
            <a:r>
              <a:rPr lang="en-US" u="sng" dirty="0">
                <a:latin typeface="Bradley Hand ITC" pitchFamily="66" charset="0"/>
              </a:rPr>
              <a:t>O</a:t>
            </a:r>
            <a:r>
              <a:rPr lang="en-US" u="sng" baseline="-25000" dirty="0">
                <a:latin typeface="Bradley Hand ITC" pitchFamily="66" charset="0"/>
              </a:rPr>
              <a:t>3</a:t>
            </a:r>
            <a:r>
              <a:rPr lang="en-US" u="sng" dirty="0">
                <a:latin typeface="Bradley Hand ITC" pitchFamily="66" charset="0"/>
              </a:rPr>
              <a:t>(DINITROGEN TRIOXIDE)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 2NO+N</a:t>
            </a:r>
            <a:r>
              <a:rPr lang="en-US" baseline="-25000" dirty="0">
                <a:latin typeface="Bradley Hand ITC" pitchFamily="66" charset="0"/>
              </a:rPr>
              <a:t>2</a:t>
            </a:r>
            <a:r>
              <a:rPr lang="en-US" dirty="0">
                <a:latin typeface="Bradley Hand ITC" pitchFamily="66" charset="0"/>
              </a:rPr>
              <a:t>O</a:t>
            </a:r>
            <a:r>
              <a:rPr lang="en-US" baseline="-25000" dirty="0">
                <a:latin typeface="Bradley Hand ITC" pitchFamily="66" charset="0"/>
              </a:rPr>
              <a:t>4</a:t>
            </a:r>
            <a:r>
              <a:rPr lang="en-US" dirty="0">
                <a:latin typeface="Bradley Hand ITC" pitchFamily="66" charset="0"/>
                <a:sym typeface="Wingdings" pitchFamily="2" charset="2"/>
              </a:rPr>
              <a:t>2N</a:t>
            </a:r>
            <a:r>
              <a:rPr lang="en-US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dirty="0">
                <a:latin typeface="Bradley Hand ITC" pitchFamily="66" charset="0"/>
                <a:sym typeface="Wingdings" pitchFamily="2" charset="2"/>
              </a:rPr>
              <a:t>O</a:t>
            </a:r>
            <a:r>
              <a:rPr lang="en-US" baseline="-25000" dirty="0">
                <a:latin typeface="Bradley Hand ITC" pitchFamily="66" charset="0"/>
                <a:sym typeface="Wingdings" pitchFamily="2" charset="2"/>
              </a:rPr>
              <a:t>3</a:t>
            </a:r>
          </a:p>
          <a:p>
            <a:pPr>
              <a:buFont typeface="Wingdings" pitchFamily="2" charset="2"/>
              <a:buNone/>
            </a:pPr>
            <a:endParaRPr lang="en-US" baseline="-25000" dirty="0">
              <a:latin typeface="Bradley Hand ITC" pitchFamily="66" charset="0"/>
              <a:sym typeface="Wingdings" pitchFamily="2" charset="2"/>
            </a:endParaRPr>
          </a:p>
          <a:p>
            <a:r>
              <a:rPr lang="en-US" dirty="0">
                <a:latin typeface="Bradley Hand ITC" pitchFamily="66" charset="0"/>
                <a:sym typeface="Wingdings" pitchFamily="2" charset="2"/>
              </a:rPr>
              <a:t> </a:t>
            </a:r>
            <a:r>
              <a:rPr lang="en-US" u="sng" dirty="0">
                <a:latin typeface="Bradley Hand ITC" pitchFamily="66" charset="0"/>
                <a:sym typeface="Wingdings" pitchFamily="2" charset="2"/>
              </a:rPr>
              <a:t>NO</a:t>
            </a:r>
            <a:r>
              <a:rPr lang="en-US" u="sng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u="sng" dirty="0">
                <a:latin typeface="Bradley Hand ITC" pitchFamily="66" charset="0"/>
                <a:sym typeface="Wingdings" pitchFamily="2" charset="2"/>
              </a:rPr>
              <a:t>(NITROGEN DIOXIDE)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 2Pb(NO</a:t>
            </a:r>
            <a:r>
              <a:rPr lang="en-US" baseline="-25000" dirty="0">
                <a:latin typeface="Bradley Hand ITC" pitchFamily="66" charset="0"/>
              </a:rPr>
              <a:t>3</a:t>
            </a:r>
            <a:r>
              <a:rPr lang="en-US" dirty="0">
                <a:latin typeface="Bradley Hand ITC" pitchFamily="66" charset="0"/>
              </a:rPr>
              <a:t>)</a:t>
            </a:r>
            <a:r>
              <a:rPr lang="en-US" baseline="-25000" dirty="0">
                <a:latin typeface="Bradley Hand ITC" pitchFamily="66" charset="0"/>
              </a:rPr>
              <a:t>2</a:t>
            </a:r>
            <a:r>
              <a:rPr lang="en-US" dirty="0">
                <a:latin typeface="Bradley Hand ITC" pitchFamily="66" charset="0"/>
                <a:sym typeface="Wingdings" pitchFamily="2" charset="2"/>
              </a:rPr>
              <a:t>4NO</a:t>
            </a:r>
            <a:r>
              <a:rPr lang="en-US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dirty="0">
                <a:latin typeface="Bradley Hand ITC" pitchFamily="66" charset="0"/>
                <a:sym typeface="Wingdings" pitchFamily="2" charset="2"/>
              </a:rPr>
              <a:t>+2PbO</a:t>
            </a:r>
            <a:r>
              <a:rPr lang="en-US" baseline="-25000" dirty="0">
                <a:latin typeface="Bradley Hand ITC" pitchFamily="66" charset="0"/>
                <a:sym typeface="Wingdings" pitchFamily="2" charset="2"/>
              </a:rPr>
              <a:t>2</a:t>
            </a:r>
          </a:p>
          <a:p>
            <a:pPr>
              <a:buFont typeface="Wingdings" pitchFamily="2" charset="2"/>
              <a:buNone/>
            </a:pPr>
            <a:endParaRPr lang="en-US" baseline="-25000" dirty="0">
              <a:latin typeface="Bradley Hand ITC" pitchFamily="66" charset="0"/>
              <a:sym typeface="Wingdings" pitchFamily="2" charset="2"/>
            </a:endParaRPr>
          </a:p>
          <a:p>
            <a:r>
              <a:rPr lang="en-US" u="sng" dirty="0">
                <a:latin typeface="Bradley Hand ITC" pitchFamily="66" charset="0"/>
              </a:rPr>
              <a:t>N</a:t>
            </a:r>
            <a:r>
              <a:rPr lang="en-US" u="sng" baseline="-25000" dirty="0">
                <a:latin typeface="Bradley Hand ITC" pitchFamily="66" charset="0"/>
              </a:rPr>
              <a:t>2</a:t>
            </a:r>
            <a:r>
              <a:rPr lang="en-US" u="sng" dirty="0">
                <a:latin typeface="Bradley Hand ITC" pitchFamily="66" charset="0"/>
              </a:rPr>
              <a:t>O</a:t>
            </a:r>
            <a:r>
              <a:rPr lang="en-US" u="sng" baseline="-25000" dirty="0">
                <a:latin typeface="Bradley Hand ITC" pitchFamily="66" charset="0"/>
              </a:rPr>
              <a:t>4</a:t>
            </a:r>
            <a:r>
              <a:rPr lang="en-US" u="sng" dirty="0">
                <a:latin typeface="Bradley Hand ITC" pitchFamily="66" charset="0"/>
              </a:rPr>
              <a:t>(DINITROGEN TETRAOXIDE)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 2NO</a:t>
            </a:r>
            <a:r>
              <a:rPr lang="en-US" baseline="-25000" dirty="0">
                <a:latin typeface="Bradley Hand ITC" pitchFamily="66" charset="0"/>
              </a:rPr>
              <a:t>2</a:t>
            </a:r>
            <a:r>
              <a:rPr lang="en-US" dirty="0">
                <a:latin typeface="Bradley Hand ITC" pitchFamily="66" charset="0"/>
                <a:sym typeface="Wingdings" pitchFamily="2" charset="2"/>
              </a:rPr>
              <a:t></a:t>
            </a:r>
            <a:r>
              <a:rPr lang="en-US" dirty="0" smtClean="0">
                <a:latin typeface="Bradley Hand ITC" pitchFamily="66" charset="0"/>
                <a:sym typeface="Wingdings" pitchFamily="2" charset="2"/>
              </a:rPr>
              <a:t>N</a:t>
            </a:r>
            <a:r>
              <a:rPr lang="en-US" baseline="-25000" dirty="0" smtClean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dirty="0" smtClean="0">
                <a:latin typeface="Bradley Hand ITC" pitchFamily="66" charset="0"/>
                <a:sym typeface="Wingdings" pitchFamily="2" charset="2"/>
              </a:rPr>
              <a:t>O</a:t>
            </a:r>
            <a:r>
              <a:rPr lang="en-US" baseline="-25000" dirty="0" smtClean="0">
                <a:latin typeface="Bradley Hand ITC" pitchFamily="66" charset="0"/>
                <a:sym typeface="Wingdings" pitchFamily="2" charset="2"/>
              </a:rPr>
              <a:t>4 </a:t>
            </a:r>
            <a:endParaRPr lang="en-US" baseline="-25000" dirty="0"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Members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N(7)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[He]2</a:t>
            </a:r>
            <a:r>
              <a:rPr lang="en-IN" i="1" dirty="0" smtClean="0">
                <a:solidFill>
                  <a:srgbClr val="FF0000"/>
                </a:solidFill>
              </a:rPr>
              <a:t>s</a:t>
            </a:r>
            <a:r>
              <a:rPr lang="en-IN" i="1" baseline="30000" dirty="0" smtClean="0">
                <a:solidFill>
                  <a:srgbClr val="FF0000"/>
                </a:solidFill>
              </a:rPr>
              <a:t>2</a:t>
            </a:r>
            <a:r>
              <a:rPr lang="en-IN" i="1" dirty="0" smtClean="0">
                <a:solidFill>
                  <a:srgbClr val="FF0000"/>
                </a:solidFill>
              </a:rPr>
              <a:t>2p</a:t>
            </a:r>
            <a:r>
              <a:rPr lang="en-IN" i="1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                Non-Metal </a:t>
            </a:r>
          </a:p>
          <a:p>
            <a:r>
              <a:rPr lang="en-US" dirty="0" smtClean="0"/>
              <a:t>P(15)-</a:t>
            </a:r>
            <a:r>
              <a:rPr lang="en-IN" dirty="0" smtClean="0">
                <a:solidFill>
                  <a:srgbClr val="FF0000"/>
                </a:solidFill>
              </a:rPr>
              <a:t>[Ne]3</a:t>
            </a:r>
            <a:r>
              <a:rPr lang="en-IN" i="1" dirty="0" smtClean="0">
                <a:solidFill>
                  <a:srgbClr val="FF0000"/>
                </a:solidFill>
              </a:rPr>
              <a:t>s</a:t>
            </a:r>
            <a:r>
              <a:rPr lang="en-IN" i="1" baseline="30000" dirty="0" smtClean="0">
                <a:solidFill>
                  <a:srgbClr val="FF0000"/>
                </a:solidFill>
              </a:rPr>
              <a:t>2</a:t>
            </a:r>
            <a:r>
              <a:rPr lang="en-IN" i="1" dirty="0" smtClean="0">
                <a:solidFill>
                  <a:srgbClr val="FF0000"/>
                </a:solidFill>
              </a:rPr>
              <a:t>3p</a:t>
            </a:r>
            <a:r>
              <a:rPr lang="en-IN" i="1" baseline="30000" dirty="0" smtClean="0">
                <a:solidFill>
                  <a:srgbClr val="FF0000"/>
                </a:solidFill>
              </a:rPr>
              <a:t>3                        </a:t>
            </a:r>
            <a:r>
              <a:rPr lang="en-US" dirty="0" smtClean="0"/>
              <a:t>Non-Metal</a:t>
            </a:r>
          </a:p>
          <a:p>
            <a:r>
              <a:rPr lang="en-US" dirty="0" smtClean="0"/>
              <a:t>As(33)-</a:t>
            </a:r>
            <a:r>
              <a:rPr lang="en-IN" dirty="0" smtClean="0">
                <a:solidFill>
                  <a:srgbClr val="FF0000"/>
                </a:solidFill>
              </a:rPr>
              <a:t>[</a:t>
            </a:r>
            <a:r>
              <a:rPr lang="en-IN" dirty="0" err="1" smtClean="0">
                <a:solidFill>
                  <a:srgbClr val="FF0000"/>
                </a:solidFill>
              </a:rPr>
              <a:t>Ar</a:t>
            </a:r>
            <a:r>
              <a:rPr lang="en-IN" dirty="0" smtClean="0">
                <a:solidFill>
                  <a:srgbClr val="FF0000"/>
                </a:solidFill>
              </a:rPr>
              <a:t>]3</a:t>
            </a:r>
            <a:r>
              <a:rPr lang="en-IN" i="1" dirty="0" smtClean="0">
                <a:solidFill>
                  <a:srgbClr val="FF0000"/>
                </a:solidFill>
              </a:rPr>
              <a:t>d</a:t>
            </a:r>
            <a:r>
              <a:rPr lang="en-IN" i="1" baseline="30000" dirty="0" smtClean="0">
                <a:solidFill>
                  <a:srgbClr val="FF0000"/>
                </a:solidFill>
              </a:rPr>
              <a:t>10</a:t>
            </a:r>
            <a:r>
              <a:rPr lang="en-IN" i="1" dirty="0" smtClean="0">
                <a:solidFill>
                  <a:srgbClr val="FF0000"/>
                </a:solidFill>
              </a:rPr>
              <a:t>4s</a:t>
            </a:r>
            <a:r>
              <a:rPr lang="en-IN" i="1" baseline="30000" dirty="0" smtClean="0">
                <a:solidFill>
                  <a:srgbClr val="FF0000"/>
                </a:solidFill>
              </a:rPr>
              <a:t>2</a:t>
            </a:r>
            <a:r>
              <a:rPr lang="en-IN" i="1" dirty="0" smtClean="0">
                <a:solidFill>
                  <a:srgbClr val="FF0000"/>
                </a:solidFill>
              </a:rPr>
              <a:t>4p</a:t>
            </a:r>
            <a:r>
              <a:rPr lang="en-IN" i="1" baseline="30000" dirty="0" smtClean="0">
                <a:solidFill>
                  <a:srgbClr val="FF0000"/>
                </a:solidFill>
              </a:rPr>
              <a:t>3               </a:t>
            </a:r>
            <a:r>
              <a:rPr lang="en-US" dirty="0" smtClean="0"/>
              <a:t>Metalloid</a:t>
            </a:r>
          </a:p>
          <a:p>
            <a:r>
              <a:rPr lang="en-US" dirty="0" err="1" smtClean="0"/>
              <a:t>Sb</a:t>
            </a:r>
            <a:r>
              <a:rPr lang="en-US" dirty="0" smtClean="0"/>
              <a:t>-(51)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[Kr]4</a:t>
            </a:r>
            <a:r>
              <a:rPr lang="en-IN" i="1" dirty="0" smtClean="0">
                <a:solidFill>
                  <a:srgbClr val="FF0000"/>
                </a:solidFill>
              </a:rPr>
              <a:t>d</a:t>
            </a:r>
            <a:r>
              <a:rPr lang="en-IN" i="1" baseline="30000" dirty="0" smtClean="0">
                <a:solidFill>
                  <a:srgbClr val="FF0000"/>
                </a:solidFill>
              </a:rPr>
              <a:t>10</a:t>
            </a:r>
            <a:r>
              <a:rPr lang="en-IN" i="1" dirty="0" smtClean="0">
                <a:solidFill>
                  <a:srgbClr val="FF0000"/>
                </a:solidFill>
              </a:rPr>
              <a:t>5s</a:t>
            </a:r>
            <a:r>
              <a:rPr lang="en-IN" i="1" baseline="30000" dirty="0" smtClean="0">
                <a:solidFill>
                  <a:srgbClr val="FF0000"/>
                </a:solidFill>
              </a:rPr>
              <a:t>2</a:t>
            </a:r>
            <a:r>
              <a:rPr lang="en-IN" i="1" dirty="0" smtClean="0">
                <a:solidFill>
                  <a:srgbClr val="FF0000"/>
                </a:solidFill>
              </a:rPr>
              <a:t>5p</a:t>
            </a:r>
            <a:r>
              <a:rPr lang="en-IN" i="1" baseline="30000" dirty="0" smtClean="0">
                <a:solidFill>
                  <a:srgbClr val="FF0000"/>
                </a:solidFill>
              </a:rPr>
              <a:t>3                 </a:t>
            </a:r>
            <a:r>
              <a:rPr lang="en-US" dirty="0" smtClean="0"/>
              <a:t>Metalloid</a:t>
            </a:r>
          </a:p>
          <a:p>
            <a:r>
              <a:rPr lang="en-US" dirty="0" smtClean="0"/>
              <a:t>Bi-(83)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[</a:t>
            </a:r>
            <a:r>
              <a:rPr lang="en-IN" dirty="0" err="1" smtClean="0">
                <a:solidFill>
                  <a:srgbClr val="FF0000"/>
                </a:solidFill>
              </a:rPr>
              <a:t>Xe</a:t>
            </a:r>
            <a:r>
              <a:rPr lang="en-IN" dirty="0" smtClean="0">
                <a:solidFill>
                  <a:srgbClr val="FF0000"/>
                </a:solidFill>
              </a:rPr>
              <a:t>]4</a:t>
            </a:r>
            <a:r>
              <a:rPr lang="en-IN" i="1" dirty="0" smtClean="0">
                <a:solidFill>
                  <a:srgbClr val="FF0000"/>
                </a:solidFill>
              </a:rPr>
              <a:t>f</a:t>
            </a:r>
            <a:r>
              <a:rPr lang="en-IN" i="1" baseline="30000" dirty="0" smtClean="0">
                <a:solidFill>
                  <a:srgbClr val="FF0000"/>
                </a:solidFill>
              </a:rPr>
              <a:t>14</a:t>
            </a:r>
            <a:r>
              <a:rPr lang="en-IN" i="1" dirty="0" smtClean="0">
                <a:solidFill>
                  <a:srgbClr val="FF0000"/>
                </a:solidFill>
              </a:rPr>
              <a:t>5d</a:t>
            </a:r>
            <a:r>
              <a:rPr lang="en-IN" i="1" baseline="30000" dirty="0" smtClean="0">
                <a:solidFill>
                  <a:srgbClr val="FF0000"/>
                </a:solidFill>
              </a:rPr>
              <a:t>10</a:t>
            </a:r>
            <a:r>
              <a:rPr lang="en-IN" i="1" dirty="0" smtClean="0">
                <a:solidFill>
                  <a:srgbClr val="FF0000"/>
                </a:solidFill>
              </a:rPr>
              <a:t>6s</a:t>
            </a:r>
            <a:r>
              <a:rPr lang="en-IN" i="1" baseline="30000" dirty="0" smtClean="0">
                <a:solidFill>
                  <a:srgbClr val="FF0000"/>
                </a:solidFill>
              </a:rPr>
              <a:t>2</a:t>
            </a:r>
            <a:r>
              <a:rPr lang="en-IN" i="1" dirty="0" smtClean="0">
                <a:solidFill>
                  <a:srgbClr val="FF0000"/>
                </a:solidFill>
              </a:rPr>
              <a:t>6p</a:t>
            </a:r>
            <a:r>
              <a:rPr lang="en-IN" i="1" baseline="30000" dirty="0" smtClean="0">
                <a:solidFill>
                  <a:srgbClr val="FF0000"/>
                </a:solidFill>
              </a:rPr>
              <a:t>3           </a:t>
            </a:r>
            <a:r>
              <a:rPr lang="en-US" dirty="0" smtClean="0"/>
              <a:t>Non Metal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/>
          </p:nvPr>
        </p:nvSpPr>
        <p:spPr>
          <a:xfrm>
            <a:off x="2209800" y="0"/>
            <a:ext cx="6934200" cy="6858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u="sng" dirty="0">
                <a:latin typeface="Bradley Hand ITC" pitchFamily="66" charset="0"/>
              </a:rPr>
              <a:t>PREPARATION METHODS (lab):-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>
                <a:latin typeface="Bradley Hand ITC" pitchFamily="66" charset="0"/>
              </a:rPr>
              <a:t>Ammonium chloride &amp; sodium nitrite when heated gives nitrogen.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  NH</a:t>
            </a:r>
            <a:r>
              <a:rPr lang="en-US" sz="2800" baseline="-25000" dirty="0">
                <a:latin typeface="Bradley Hand ITC" pitchFamily="66" charset="0"/>
              </a:rPr>
              <a:t>4</a:t>
            </a:r>
            <a:r>
              <a:rPr lang="en-US" sz="2800" dirty="0">
                <a:latin typeface="Bradley Hand ITC" pitchFamily="66" charset="0"/>
              </a:rPr>
              <a:t>Cl + NaNO</a:t>
            </a:r>
            <a:r>
              <a:rPr lang="en-US" sz="2800" baseline="-25000" dirty="0">
                <a:latin typeface="Bradley Hand ITC" pitchFamily="66" charset="0"/>
              </a:rPr>
              <a:t>2</a:t>
            </a:r>
            <a:r>
              <a:rPr lang="en-US" sz="2800" dirty="0">
                <a:latin typeface="Bradley Hand ITC" pitchFamily="66" charset="0"/>
              </a:rPr>
              <a:t> 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 N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+ NaCl + 2H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O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latin typeface="Bradley Hand ITC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latin typeface="Bradley Hand ITC" pitchFamily="66" charset="0"/>
            </a:endParaRPr>
          </a:p>
          <a:p>
            <a:pPr marL="609600" indent="-609600">
              <a:buFont typeface="Wingdings" pitchFamily="2" charset="2"/>
              <a:buAutoNum type="arabicPeriod" startAt="2"/>
            </a:pPr>
            <a:r>
              <a:rPr lang="en-US" sz="2800" dirty="0">
                <a:latin typeface="Bradley Hand ITC" pitchFamily="66" charset="0"/>
              </a:rPr>
              <a:t>Ammonium dichromate undergoes decomposition to give  nitrogen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   (NH</a:t>
            </a:r>
            <a:r>
              <a:rPr lang="en-US" sz="2800" baseline="-25000" dirty="0">
                <a:latin typeface="Bradley Hand ITC" pitchFamily="66" charset="0"/>
              </a:rPr>
              <a:t>4</a:t>
            </a:r>
            <a:r>
              <a:rPr lang="en-US" sz="2800" dirty="0">
                <a:latin typeface="Bradley Hand ITC" pitchFamily="66" charset="0"/>
              </a:rPr>
              <a:t>)</a:t>
            </a:r>
            <a:r>
              <a:rPr lang="en-US" sz="2800" baseline="-25000" dirty="0">
                <a:latin typeface="Bradley Hand ITC" pitchFamily="66" charset="0"/>
              </a:rPr>
              <a:t>2</a:t>
            </a:r>
            <a:r>
              <a:rPr lang="en-US" sz="2800" dirty="0">
                <a:latin typeface="Bradley Hand ITC" pitchFamily="66" charset="0"/>
              </a:rPr>
              <a:t>Cr</a:t>
            </a:r>
            <a:r>
              <a:rPr lang="en-US" sz="2800" baseline="-25000" dirty="0">
                <a:latin typeface="Bradley Hand ITC" pitchFamily="66" charset="0"/>
              </a:rPr>
              <a:t>2</a:t>
            </a:r>
            <a:r>
              <a:rPr lang="en-US" sz="2800" dirty="0">
                <a:latin typeface="Bradley Hand ITC" pitchFamily="66" charset="0"/>
              </a:rPr>
              <a:t>O</a:t>
            </a:r>
            <a:r>
              <a:rPr lang="en-US" sz="2800" baseline="-25000" dirty="0">
                <a:latin typeface="Bradley Hand ITC" pitchFamily="66" charset="0"/>
              </a:rPr>
              <a:t>7</a:t>
            </a:r>
            <a:r>
              <a:rPr lang="en-US" sz="2800" dirty="0">
                <a:latin typeface="Bradley Hand ITC" pitchFamily="66" charset="0"/>
              </a:rPr>
              <a:t>  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 N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+ Cr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O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+ 4H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O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Rot="1" noChangeArrowheads="1"/>
          </p:cNvSpPr>
          <p:nvPr>
            <p:ph/>
          </p:nvPr>
        </p:nvSpPr>
        <p:spPr>
          <a:xfrm>
            <a:off x="457200" y="228600"/>
            <a:ext cx="8388350" cy="5851525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u="sng" dirty="0">
                <a:latin typeface="Bradley Hand ITC" pitchFamily="66" charset="0"/>
              </a:rPr>
              <a:t>PHYSICAL PROPERTIES</a:t>
            </a:r>
            <a:r>
              <a:rPr lang="en-US" dirty="0">
                <a:latin typeface="Bradley Hand ITC" pitchFamily="66" charset="0"/>
              </a:rPr>
              <a:t>:-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NITROGEN is colorless, odorless, tasteless &amp; very inactive. This is because it is less reactive due to high bond dissociation energy.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latin typeface="Bradley Hand ITC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</a:t>
            </a:r>
            <a:r>
              <a:rPr lang="en-US" u="sng" dirty="0">
                <a:latin typeface="Bradley Hand ITC" pitchFamily="66" charset="0"/>
              </a:rPr>
              <a:t>CHEMICAL PROPERTIES</a:t>
            </a:r>
            <a:r>
              <a:rPr lang="en-US" dirty="0">
                <a:latin typeface="Bradley Hand ITC" pitchFamily="66" charset="0"/>
              </a:rPr>
              <a:t>:-</a:t>
            </a:r>
          </a:p>
          <a:p>
            <a:pPr marL="609600" indent="-609600"/>
            <a:r>
              <a:rPr lang="en-US" sz="2800" dirty="0">
                <a:latin typeface="Bradley Hand ITC" pitchFamily="66" charset="0"/>
              </a:rPr>
              <a:t>With metals it forms Nitrides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   6Li +N</a:t>
            </a:r>
            <a:r>
              <a:rPr lang="en-US" sz="2800" baseline="-25000" dirty="0">
                <a:latin typeface="Bradley Hand ITC" pitchFamily="66" charset="0"/>
              </a:rPr>
              <a:t>2</a:t>
            </a:r>
            <a:r>
              <a:rPr lang="en-US" sz="2800" dirty="0">
                <a:latin typeface="Bradley Hand ITC" pitchFamily="66" charset="0"/>
              </a:rPr>
              <a:t> 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 2Li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       6Na + N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 2Na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N</a:t>
            </a:r>
          </a:p>
          <a:p>
            <a:pPr marL="609600" indent="-609600"/>
            <a:r>
              <a:rPr lang="en-US" sz="2800" dirty="0">
                <a:latin typeface="Bradley Hand ITC" pitchFamily="66" charset="0"/>
              </a:rPr>
              <a:t>With non-metals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      N</a:t>
            </a:r>
            <a:r>
              <a:rPr lang="en-US" sz="2800" baseline="-25000" dirty="0">
                <a:latin typeface="Bradley Hand ITC" pitchFamily="66" charset="0"/>
              </a:rPr>
              <a:t>2</a:t>
            </a:r>
            <a:r>
              <a:rPr lang="en-US" sz="2800" dirty="0">
                <a:latin typeface="Bradley Hand ITC" pitchFamily="66" charset="0"/>
              </a:rPr>
              <a:t> + H</a:t>
            </a:r>
            <a:r>
              <a:rPr lang="en-US" sz="2800" baseline="-25000" dirty="0">
                <a:latin typeface="Bradley Hand ITC" pitchFamily="66" charset="0"/>
              </a:rPr>
              <a:t>2</a:t>
            </a:r>
            <a:r>
              <a:rPr lang="en-US" sz="2800" dirty="0">
                <a:latin typeface="Bradley Hand ITC" pitchFamily="66" charset="0"/>
              </a:rPr>
              <a:t> 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 2NH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3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          N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+ </a:t>
            </a:r>
            <a:r>
              <a:rPr lang="en-US" sz="2800" dirty="0" smtClean="0">
                <a:latin typeface="Bradley Hand ITC" pitchFamily="66" charset="0"/>
                <a:sym typeface="Wingdings" pitchFamily="2" charset="2"/>
              </a:rPr>
              <a:t>O</a:t>
            </a:r>
            <a:r>
              <a:rPr lang="en-US" sz="2800" baseline="-25000" dirty="0" smtClean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 smtClean="0">
                <a:latin typeface="Bradley Hand ITC" pitchFamily="66" charset="0"/>
                <a:sym typeface="Wingdings" pitchFamily="2" charset="2"/>
              </a:rPr>
              <a:t> 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2NO</a:t>
            </a:r>
            <a:endParaRPr lang="en-US" sz="2800" dirty="0"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/>
          </p:nvPr>
        </p:nvSpPr>
        <p:spPr>
          <a:xfrm>
            <a:off x="457200" y="228600"/>
            <a:ext cx="8388350" cy="60960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>
                <a:latin typeface="Bradley Hand ITC" pitchFamily="66" charset="0"/>
              </a:rPr>
              <a:t>  </a:t>
            </a:r>
            <a:r>
              <a:rPr lang="en-US" b="1" u="sng" dirty="0">
                <a:latin typeface="Bradley Hand ITC" pitchFamily="66" charset="0"/>
              </a:rPr>
              <a:t>USES OF NITROGEN</a:t>
            </a:r>
            <a:r>
              <a:rPr lang="en-US" dirty="0">
                <a:latin typeface="Bradley Hand ITC" pitchFamily="66" charset="0"/>
              </a:rPr>
              <a:t>:-</a:t>
            </a:r>
          </a:p>
          <a:p>
            <a:r>
              <a:rPr lang="en-US" dirty="0">
                <a:latin typeface="Bradley Hand ITC" pitchFamily="66" charset="0"/>
              </a:rPr>
              <a:t>It is used in refrigerants.</a:t>
            </a:r>
          </a:p>
          <a:p>
            <a:r>
              <a:rPr lang="en-US" dirty="0">
                <a:latin typeface="Bradley Hand ITC" pitchFamily="66" charset="0"/>
              </a:rPr>
              <a:t>Manufacturing of ammonia.</a:t>
            </a:r>
          </a:p>
          <a:p>
            <a:r>
              <a:rPr lang="en-US" dirty="0">
                <a:latin typeface="Bradley Hand ITC" pitchFamily="66" charset="0"/>
              </a:rPr>
              <a:t>Nitrogen is used to fill up electric bulbs.</a:t>
            </a:r>
          </a:p>
          <a:p>
            <a:pPr>
              <a:buFontTx/>
              <a:buNone/>
            </a:pPr>
            <a:r>
              <a:rPr lang="en-US" sz="3600" b="1" u="sng" dirty="0">
                <a:latin typeface="Bradley Hand ITC" pitchFamily="66" charset="0"/>
              </a:rPr>
              <a:t>   </a:t>
            </a:r>
            <a:r>
              <a:rPr lang="en-US" sz="3600" dirty="0">
                <a:latin typeface="Bradley Hand ITC" pitchFamily="66" charset="0"/>
              </a:rPr>
              <a:t>     </a:t>
            </a:r>
          </a:p>
          <a:p>
            <a:pPr>
              <a:buFontTx/>
              <a:buNone/>
            </a:pPr>
            <a:r>
              <a:rPr lang="en-US" sz="3600" dirty="0">
                <a:latin typeface="Bradley Hand ITC" pitchFamily="66" charset="0"/>
              </a:rPr>
              <a:t>      </a:t>
            </a:r>
            <a:r>
              <a:rPr lang="en-US" sz="3600" b="1" u="sng" dirty="0">
                <a:latin typeface="Bradley Hand ITC" pitchFamily="66" charset="0"/>
              </a:rPr>
              <a:t>Ammonia</a:t>
            </a:r>
            <a:r>
              <a:rPr lang="en-US" sz="3600" dirty="0">
                <a:latin typeface="Bradley Hand ITC" pitchFamily="66" charset="0"/>
              </a:rPr>
              <a:t>:- NH</a:t>
            </a:r>
            <a:r>
              <a:rPr lang="en-US" sz="3600" baseline="-25000" dirty="0">
                <a:latin typeface="Bradley Hand ITC" pitchFamily="66" charset="0"/>
              </a:rPr>
              <a:t>3.</a:t>
            </a:r>
          </a:p>
          <a:p>
            <a:pPr>
              <a:buFontTx/>
              <a:buNone/>
            </a:pPr>
            <a:endParaRPr lang="en-US" sz="3600" baseline="-25000" dirty="0">
              <a:latin typeface="Bradley Hand ITC" pitchFamily="66" charset="0"/>
            </a:endParaRPr>
          </a:p>
          <a:p>
            <a:pPr>
              <a:buFontTx/>
              <a:buNone/>
            </a:pPr>
            <a:r>
              <a:rPr lang="en-US" sz="3600" baseline="-25000" dirty="0">
                <a:latin typeface="Bradley Hand ITC" pitchFamily="66" charset="0"/>
              </a:rPr>
              <a:t>    </a:t>
            </a:r>
            <a:r>
              <a:rPr lang="en-US" sz="3600" dirty="0">
                <a:latin typeface="Bradley Hand ITC" pitchFamily="66" charset="0"/>
              </a:rPr>
              <a:t>It is sp</a:t>
            </a:r>
            <a:r>
              <a:rPr lang="en-US" sz="3600" baseline="30000" dirty="0">
                <a:latin typeface="Bradley Hand ITC" pitchFamily="66" charset="0"/>
              </a:rPr>
              <a:t>3</a:t>
            </a:r>
            <a:r>
              <a:rPr lang="en-US" sz="3600" dirty="0">
                <a:latin typeface="Bradley Hand ITC" pitchFamily="66" charset="0"/>
              </a:rPr>
              <a:t> hybridized </a:t>
            </a:r>
          </a:p>
          <a:p>
            <a:pPr>
              <a:buFontTx/>
              <a:buNone/>
            </a:pPr>
            <a:r>
              <a:rPr lang="en-US" sz="3600" dirty="0">
                <a:latin typeface="Bradley Hand ITC" pitchFamily="66" charset="0"/>
              </a:rPr>
              <a:t>    It is pyramidal in shape , good lewis base because it has lone pair of electron.</a:t>
            </a:r>
          </a:p>
          <a:p>
            <a:pPr>
              <a:buFontTx/>
              <a:buNone/>
            </a:pPr>
            <a:endParaRPr lang="en-US" sz="3600" dirty="0">
              <a:latin typeface="Bradley Hand ITC" pitchFamily="66" charset="0"/>
            </a:endParaRPr>
          </a:p>
          <a:p>
            <a:pPr>
              <a:buFontTx/>
              <a:buNone/>
            </a:pPr>
            <a:endParaRPr lang="en-US" sz="3600" baseline="-25000" dirty="0">
              <a:latin typeface="Bradley Hand ITC" pitchFamily="66" charset="0"/>
            </a:endParaRPr>
          </a:p>
          <a:p>
            <a:pPr>
              <a:buFontTx/>
              <a:buNone/>
            </a:pPr>
            <a:endParaRPr lang="en-US" sz="3600" baseline="-25000" dirty="0">
              <a:latin typeface="Bradley Hand ITC" pitchFamily="66" charset="0"/>
            </a:endParaRPr>
          </a:p>
          <a:p>
            <a:pPr>
              <a:buFontTx/>
              <a:buNone/>
            </a:pPr>
            <a:endParaRPr lang="en-US" sz="2800" baseline="-25000" dirty="0">
              <a:latin typeface="Bradley Hand ITC" pitchFamily="66" charset="0"/>
            </a:endParaRPr>
          </a:p>
          <a:p>
            <a:pPr>
              <a:buFontTx/>
              <a:buNone/>
            </a:pPr>
            <a:r>
              <a:rPr lang="en-US" sz="2800" baseline="-25000" dirty="0">
                <a:latin typeface="Bradley Hand ITC" pitchFamily="66" charset="0"/>
              </a:rPr>
              <a:t>   </a:t>
            </a:r>
          </a:p>
          <a:p>
            <a:pPr>
              <a:buFontTx/>
              <a:buNone/>
            </a:pPr>
            <a:r>
              <a:rPr lang="en-US" sz="3600" baseline="-25000" dirty="0">
                <a:latin typeface="Bradley Hand ITC" pitchFamily="66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9" name="Picture 5" descr="ammonia-structure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3786187" y="2280444"/>
            <a:ext cx="1571625" cy="1847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/>
          </p:nvPr>
        </p:nvSpPr>
        <p:spPr>
          <a:xfrm>
            <a:off x="457200" y="304800"/>
            <a:ext cx="8229600" cy="57277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 </a:t>
            </a:r>
            <a:r>
              <a:rPr lang="en-US" b="1" u="sng" dirty="0">
                <a:latin typeface="Bradley Hand ITC" pitchFamily="66" charset="0"/>
              </a:rPr>
              <a:t>Ammonia lab preparation</a:t>
            </a:r>
            <a:r>
              <a:rPr lang="en-US" dirty="0">
                <a:latin typeface="Bradley Hand ITC" pitchFamily="66" charset="0"/>
              </a:rPr>
              <a:t>:- </a:t>
            </a:r>
          </a:p>
          <a:p>
            <a:r>
              <a:rPr lang="en-US" sz="2800" dirty="0">
                <a:latin typeface="Bradley Hand ITC" pitchFamily="66" charset="0"/>
              </a:rPr>
              <a:t>  Ammonium chloride when treated with sodium hydroxide forms ammonia.</a:t>
            </a:r>
          </a:p>
          <a:p>
            <a:pPr>
              <a:buFontTx/>
              <a:buNone/>
            </a:pPr>
            <a:r>
              <a:rPr lang="en-US" sz="2800" dirty="0">
                <a:latin typeface="Bradley Hand ITC" pitchFamily="66" charset="0"/>
              </a:rPr>
              <a:t> NH</a:t>
            </a:r>
            <a:r>
              <a:rPr lang="en-US" sz="2800" baseline="-25000" dirty="0">
                <a:latin typeface="Bradley Hand ITC" pitchFamily="66" charset="0"/>
              </a:rPr>
              <a:t>4</a:t>
            </a:r>
            <a:r>
              <a:rPr lang="en-US" sz="2800" dirty="0">
                <a:latin typeface="Bradley Hand ITC" pitchFamily="66" charset="0"/>
              </a:rPr>
              <a:t>Cl + NaOH 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 NH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+ NaCl +H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O</a:t>
            </a:r>
          </a:p>
          <a:p>
            <a:pPr>
              <a:buFontTx/>
              <a:buNone/>
            </a:pPr>
            <a:endParaRPr lang="en-US" sz="2800" dirty="0">
              <a:latin typeface="Bradley Hand ITC" pitchFamily="66" charset="0"/>
              <a:sym typeface="Wingdings" pitchFamily="2" charset="2"/>
            </a:endParaRPr>
          </a:p>
          <a:p>
            <a:r>
              <a:rPr lang="en-US" sz="2800" dirty="0">
                <a:latin typeface="Bradley Hand ITC" pitchFamily="66" charset="0"/>
                <a:sym typeface="Wingdings" pitchFamily="2" charset="2"/>
              </a:rPr>
              <a:t> Ammonia can also be prepared from urea .</a:t>
            </a:r>
          </a:p>
          <a:p>
            <a:pPr>
              <a:buFontTx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    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NH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CONH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 + 2H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O  (NH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4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)2CO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  2NH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 + CO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 + 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O</a:t>
            </a:r>
          </a:p>
          <a:p>
            <a:pPr>
              <a:buFontTx/>
              <a:buNone/>
            </a:pPr>
            <a:endParaRPr lang="en-US" sz="2000" dirty="0">
              <a:latin typeface="Bradley Hand ITC" pitchFamily="66" charset="0"/>
              <a:sym typeface="Wingdings" pitchFamily="2" charset="2"/>
            </a:endParaRPr>
          </a:p>
          <a:p>
            <a:r>
              <a:rPr lang="en-US" sz="2800" dirty="0">
                <a:latin typeface="Bradley Hand ITC" pitchFamily="66" charset="0"/>
                <a:sym typeface="Wingdings" pitchFamily="2" charset="2"/>
              </a:rPr>
              <a:t> Ammonia can also be prepared by treating ammonium sulphate with calcium hydroxide.</a:t>
            </a:r>
          </a:p>
          <a:p>
            <a:pPr>
              <a:buFontTx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  (NH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4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)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SO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4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+ Ca(OH)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 CaSO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4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+ 2NH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+ 2H</a:t>
            </a:r>
            <a:r>
              <a:rPr lang="en-US" sz="28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O</a:t>
            </a:r>
          </a:p>
          <a:p>
            <a:pPr>
              <a:buFontTx/>
              <a:buNone/>
            </a:pPr>
            <a:endParaRPr lang="en-US" sz="28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/>
          </p:nvPr>
        </p:nvSpPr>
        <p:spPr>
          <a:xfrm>
            <a:off x="457200" y="304800"/>
            <a:ext cx="8229600" cy="58594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>
                <a:latin typeface="Bradley Hand ITC" pitchFamily="66" charset="0"/>
              </a:rPr>
              <a:t>  </a:t>
            </a:r>
            <a:r>
              <a:rPr lang="en-US" sz="3600" b="1" u="sng" dirty="0">
                <a:latin typeface="Bradley Hand ITC" pitchFamily="66" charset="0"/>
              </a:rPr>
              <a:t>USES OF AMMONIA</a:t>
            </a:r>
            <a:r>
              <a:rPr lang="en-US" sz="3600" dirty="0">
                <a:latin typeface="Bradley Hand ITC" pitchFamily="66" charset="0"/>
              </a:rPr>
              <a:t>:-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Ammonia is used for preparing fertilizers.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&amp; for preparing Nitric acid 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</a:t>
            </a:r>
            <a:r>
              <a:rPr lang="en-US" b="1" u="sng" dirty="0">
                <a:latin typeface="Bradley Hand ITC" pitchFamily="66" charset="0"/>
              </a:rPr>
              <a:t>NITRIC ACID :-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N 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 +5 State 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  HNO3 is a oxo-acid or oxyacid 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  HNO3 has a plannar structure.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  It is a monoprotic acid , it releases only 1 H+ ions.</a:t>
            </a:r>
            <a:endParaRPr lang="en-US" sz="2800" dirty="0">
              <a:latin typeface="Bradley Hand ITC" pitchFamily="66" charset="0"/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5" name="Picture 5" descr="dative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 rot="21242449">
            <a:off x="762000" y="1752600"/>
            <a:ext cx="2422525" cy="1527175"/>
          </a:xfrm>
          <a:noFill/>
          <a:ln/>
        </p:spPr>
      </p:pic>
      <p:pic>
        <p:nvPicPr>
          <p:cNvPr id="122886" name="Picture 6" descr="150px-Nitric_acid_resonance_medi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838200"/>
            <a:ext cx="3124200" cy="2895600"/>
          </a:xfrm>
          <a:prstGeom prst="rect">
            <a:avLst/>
          </a:prstGeom>
          <a:noFill/>
        </p:spPr>
      </p:pic>
      <p:pic>
        <p:nvPicPr>
          <p:cNvPr id="122887" name="Picture 7" descr="150px-Nitric-acid-2D-dimens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581400"/>
            <a:ext cx="4495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7848600" cy="4114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GROUP 15</a:t>
            </a:r>
          </a:p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QUESTION &amp;ANSWER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8610600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Q1)WRITE THE STATE OF HYBRIDISATION                       OF </a:t>
            </a:r>
            <a:r>
              <a:rPr lang="en-US" sz="2800" b="1" u="sng" dirty="0">
                <a:solidFill>
                  <a:srgbClr val="FF3300"/>
                </a:solidFill>
                <a:latin typeface="Arial Black" pitchFamily="34" charset="0"/>
              </a:rPr>
              <a:t>N 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IN NO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2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?</a:t>
            </a:r>
            <a:endParaRPr lang="en-US" sz="2800" b="1" baseline="-25000" dirty="0">
              <a:solidFill>
                <a:srgbClr val="FF33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ANS) </a:t>
            </a:r>
            <a:r>
              <a:rPr lang="en-US" sz="2800" b="1" u="sng" dirty="0">
                <a:solidFill>
                  <a:srgbClr val="FFCC00"/>
                </a:solidFill>
                <a:latin typeface="Arial Black" pitchFamily="34" charset="0"/>
              </a:rPr>
              <a:t>SP</a:t>
            </a:r>
            <a:r>
              <a:rPr lang="en-US" sz="2800" b="1" u="sng" baseline="30000" dirty="0">
                <a:solidFill>
                  <a:srgbClr val="FFCC00"/>
                </a:solidFill>
                <a:latin typeface="Arial Black" pitchFamily="34" charset="0"/>
              </a:rPr>
              <a:t>2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 HYBRIDISATION.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Q2) IN TRIMETHYLAMINE, ‘N’ IS PYRAMIDAL, IN N(SiH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3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)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3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, IT IS PLANAR, WHY?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ANS) IT IS DUE TO </a:t>
            </a:r>
            <a:r>
              <a:rPr lang="en-US" sz="2800" b="1" u="sng" dirty="0">
                <a:solidFill>
                  <a:srgbClr val="D60093"/>
                </a:solidFill>
                <a:latin typeface="Arial Black" pitchFamily="34" charset="0"/>
              </a:rPr>
              <a:t>SP</a:t>
            </a:r>
            <a:r>
              <a:rPr lang="en-US" sz="2800" b="1" u="sng" baseline="30000" dirty="0">
                <a:solidFill>
                  <a:srgbClr val="D60093"/>
                </a:solidFill>
                <a:latin typeface="Arial Black" pitchFamily="34" charset="0"/>
              </a:rPr>
              <a:t>3</a:t>
            </a:r>
            <a:r>
              <a:rPr lang="en-US" sz="2800" b="1" u="sng" dirty="0">
                <a:solidFill>
                  <a:srgbClr val="D60093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HYBRIDISATION AND ONE LONE PAIR IN N(CH</a:t>
            </a:r>
            <a:r>
              <a:rPr lang="en-US" sz="2800" b="1" baseline="-25000" dirty="0">
                <a:solidFill>
                  <a:srgbClr val="FFCC00"/>
                </a:solidFill>
                <a:latin typeface="Arial Black" pitchFamily="34" charset="0"/>
              </a:rPr>
              <a:t>3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)</a:t>
            </a:r>
            <a:r>
              <a:rPr lang="en-US" sz="2800" b="1" baseline="-25000" dirty="0">
                <a:solidFill>
                  <a:srgbClr val="FFCC00"/>
                </a:solidFill>
                <a:latin typeface="Arial Black" pitchFamily="34" charset="0"/>
              </a:rPr>
              <a:t>3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 WHEREAS IN SiH</a:t>
            </a:r>
            <a:r>
              <a:rPr lang="en-US" sz="2800" b="1" baseline="-25000" dirty="0">
                <a:solidFill>
                  <a:srgbClr val="FFCC00"/>
                </a:solidFill>
                <a:latin typeface="Arial Black" pitchFamily="34" charset="0"/>
              </a:rPr>
              <a:t>3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, THERE IS </a:t>
            </a:r>
            <a:r>
              <a:rPr lang="en-US" sz="2800" b="1" u="sng" dirty="0">
                <a:solidFill>
                  <a:srgbClr val="D60093"/>
                </a:solidFill>
                <a:latin typeface="Arial Black" pitchFamily="34" charset="0"/>
              </a:rPr>
              <a:t>SP</a:t>
            </a:r>
            <a:r>
              <a:rPr lang="en-US" sz="2800" b="1" u="sng" baseline="30000" dirty="0">
                <a:solidFill>
                  <a:srgbClr val="D60093"/>
                </a:solidFill>
                <a:latin typeface="Arial Black" pitchFamily="34" charset="0"/>
              </a:rPr>
              <a:t>2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 HYBRIDISATION, </a:t>
            </a:r>
            <a:r>
              <a:rPr lang="en-US" sz="2800" b="1" u="sng" dirty="0">
                <a:solidFill>
                  <a:srgbClr val="D60093"/>
                </a:solidFill>
                <a:latin typeface="Arial Black" pitchFamily="34" charset="0"/>
              </a:rPr>
              <a:t>LONE PAIR OF ELECTRTONE IS DONATED TO VACANT D-ORBITAL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 OF ‘</a:t>
            </a:r>
            <a:r>
              <a:rPr lang="en-US" sz="2800" b="1" dirty="0" smtClean="0">
                <a:solidFill>
                  <a:srgbClr val="FFCC00"/>
                </a:solidFill>
                <a:latin typeface="Arial Black" pitchFamily="34" charset="0"/>
              </a:rPr>
              <a:t>Si’ 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WHEREAS ‘C’ </a:t>
            </a:r>
            <a:r>
              <a:rPr lang="en-US" sz="2800" b="1" u="sng" dirty="0">
                <a:solidFill>
                  <a:srgbClr val="D60093"/>
                </a:solidFill>
                <a:latin typeface="Arial Black" pitchFamily="34" charset="0"/>
              </a:rPr>
              <a:t>DOESN’T HAVE D-ORBITAL.</a:t>
            </a:r>
          </a:p>
          <a:p>
            <a:pPr>
              <a:spcBef>
                <a:spcPct val="50000"/>
              </a:spcBef>
            </a:pPr>
            <a:endParaRPr lang="en-US" sz="2800" b="1" u="sng" dirty="0">
              <a:solidFill>
                <a:srgbClr val="D6009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152400"/>
            <a:ext cx="80010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Q3)WHAT IS HYBRIDISATION OF ‘’ IN SF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6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 &amp;’P’ IN PCl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5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? GIVE THERE SHAPE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ANS) ‘S’ IN SF</a:t>
            </a:r>
            <a:r>
              <a:rPr lang="en-US" sz="2800" b="1" baseline="-25000" dirty="0">
                <a:solidFill>
                  <a:srgbClr val="FFCC00"/>
                </a:solidFill>
                <a:latin typeface="Arial Black" pitchFamily="34" charset="0"/>
              </a:rPr>
              <a:t>6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 IN SP</a:t>
            </a:r>
            <a:r>
              <a:rPr lang="en-US" sz="2800" b="1" baseline="30000" dirty="0">
                <a:solidFill>
                  <a:srgbClr val="FFCC00"/>
                </a:solidFill>
                <a:latin typeface="Arial Black" pitchFamily="34" charset="0"/>
              </a:rPr>
              <a:t>3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D</a:t>
            </a:r>
            <a:r>
              <a:rPr lang="en-US" sz="2800" b="1" baseline="30000" dirty="0">
                <a:solidFill>
                  <a:srgbClr val="FFCC00"/>
                </a:solidFill>
                <a:latin typeface="Arial Black" pitchFamily="34" charset="0"/>
              </a:rPr>
              <a:t>2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 HYBRIDISED &amp; OCTAHEDRAL SHAPED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 ‘P’ IN </a:t>
            </a:r>
            <a:r>
              <a:rPr lang="en-US" sz="2800" b="1" dirty="0" smtClean="0">
                <a:solidFill>
                  <a:srgbClr val="FFCC00"/>
                </a:solidFill>
                <a:latin typeface="Arial Black" pitchFamily="34" charset="0"/>
              </a:rPr>
              <a:t>PCl</a:t>
            </a:r>
            <a:r>
              <a:rPr lang="en-US" sz="2800" b="1" baseline="-25000" dirty="0" smtClean="0">
                <a:solidFill>
                  <a:srgbClr val="FFCC00"/>
                </a:solidFill>
                <a:latin typeface="Arial Black" pitchFamily="34" charset="0"/>
              </a:rPr>
              <a:t>5</a:t>
            </a:r>
            <a:r>
              <a:rPr lang="en-US" sz="2800" b="1" dirty="0" smtClean="0">
                <a:solidFill>
                  <a:srgbClr val="FFCC00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IS </a:t>
            </a:r>
            <a:r>
              <a:rPr lang="en-US" sz="2800" b="1" dirty="0" smtClean="0">
                <a:solidFill>
                  <a:srgbClr val="FFCC00"/>
                </a:solidFill>
                <a:latin typeface="Arial Black" pitchFamily="34" charset="0"/>
              </a:rPr>
              <a:t>SP</a:t>
            </a:r>
            <a:r>
              <a:rPr lang="en-US" sz="2800" b="1" baseline="-25000" dirty="0" smtClean="0">
                <a:solidFill>
                  <a:srgbClr val="FFCC00"/>
                </a:solidFill>
                <a:latin typeface="Arial Black" pitchFamily="34" charset="0"/>
              </a:rPr>
              <a:t>3</a:t>
            </a:r>
            <a:r>
              <a:rPr lang="en-US" sz="2800" b="1" dirty="0" smtClean="0">
                <a:solidFill>
                  <a:srgbClr val="FFCC00"/>
                </a:solidFill>
                <a:latin typeface="Arial Black" pitchFamily="34" charset="0"/>
              </a:rPr>
              <a:t>d </a:t>
            </a:r>
            <a:r>
              <a:rPr lang="en-US" sz="2800" b="1" dirty="0">
                <a:solidFill>
                  <a:srgbClr val="FFCC00"/>
                </a:solidFill>
                <a:latin typeface="Arial Black" pitchFamily="34" charset="0"/>
              </a:rPr>
              <a:t>HYBRIDISED AND </a:t>
            </a:r>
            <a:r>
              <a:rPr lang="en-US" sz="2800" b="1" dirty="0" smtClean="0">
                <a:solidFill>
                  <a:srgbClr val="FFCC00"/>
                </a:solidFill>
                <a:latin typeface="Arial Black" pitchFamily="34" charset="0"/>
              </a:rPr>
              <a:t>TRIGONAL BIPYRAMIDAL</a:t>
            </a:r>
            <a:endParaRPr lang="en-US" sz="2800" b="1" dirty="0">
              <a:solidFill>
                <a:srgbClr val="FFCC00"/>
              </a:solidFill>
              <a:latin typeface="Arial Black" pitchFamily="34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28600" y="5105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98613" y="46434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  <a:latin typeface="Arial Black" pitchFamily="34" charset="0"/>
              </a:rPr>
              <a:t>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71600" y="4876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76400" y="3429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FF00"/>
                </a:solidFill>
                <a:latin typeface="Arial Black" pitchFamily="34" charset="0"/>
              </a:rPr>
              <a:t>F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124200" y="4038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F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600200" y="60198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F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52400" y="5334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F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52400" y="41148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F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124200" y="5181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F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828800" y="3733800"/>
            <a:ext cx="0" cy="685800"/>
          </a:xfrm>
          <a:prstGeom prst="line">
            <a:avLst/>
          </a:prstGeom>
          <a:noFill/>
          <a:ln w="539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981200" y="4876800"/>
            <a:ext cx="1219200" cy="457200"/>
          </a:xfrm>
          <a:prstGeom prst="line">
            <a:avLst/>
          </a:prstGeom>
          <a:noFill/>
          <a:ln w="539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1981200" y="4267200"/>
            <a:ext cx="1143000" cy="533400"/>
          </a:xfrm>
          <a:prstGeom prst="line">
            <a:avLst/>
          </a:prstGeom>
          <a:noFill/>
          <a:ln w="539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457200" y="4953000"/>
            <a:ext cx="1066800" cy="533400"/>
          </a:xfrm>
          <a:prstGeom prst="line">
            <a:avLst/>
          </a:prstGeom>
          <a:noFill/>
          <a:ln w="539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457200" y="4343400"/>
            <a:ext cx="1143000" cy="381000"/>
          </a:xfrm>
          <a:prstGeom prst="line">
            <a:avLst/>
          </a:prstGeom>
          <a:noFill/>
          <a:ln w="539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752600" y="5029200"/>
            <a:ext cx="0" cy="914400"/>
          </a:xfrm>
          <a:prstGeom prst="line">
            <a:avLst/>
          </a:prstGeom>
          <a:noFill/>
          <a:ln w="539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172200" y="4343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CC00"/>
                </a:solidFill>
                <a:latin typeface="Arial Black" pitchFamily="34" charset="0"/>
              </a:rPr>
              <a:t>p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019800" y="2971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FF00"/>
                </a:solidFill>
                <a:latin typeface="Arial Black" pitchFamily="34" charset="0"/>
              </a:rPr>
              <a:t>Cl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7772400" y="4800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Cl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7848600" y="3429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Cl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6172200" y="6019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Cl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4267200" y="4343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Cl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6324600" y="3352800"/>
            <a:ext cx="0" cy="11430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6553200" y="3581400"/>
            <a:ext cx="1295400" cy="9906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H="1" flipV="1">
            <a:off x="6553200" y="4648200"/>
            <a:ext cx="1295400" cy="3810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 flipV="1">
            <a:off x="4724400" y="4495800"/>
            <a:ext cx="1447800" cy="762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6324600" y="4800600"/>
            <a:ext cx="0" cy="1295400"/>
          </a:xfrm>
          <a:prstGeom prst="line">
            <a:avLst/>
          </a:prstGeom>
          <a:noFill/>
          <a:ln w="539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4724400" y="3505200"/>
            <a:ext cx="3200400" cy="914400"/>
          </a:xfrm>
          <a:prstGeom prst="line">
            <a:avLst/>
          </a:prstGeom>
          <a:noFill/>
          <a:ln w="34925" cap="rnd">
            <a:solidFill>
              <a:srgbClr val="00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4724400" y="4572000"/>
            <a:ext cx="3200400" cy="533400"/>
          </a:xfrm>
          <a:prstGeom prst="line">
            <a:avLst/>
          </a:prstGeom>
          <a:noFill/>
          <a:ln w="34925" cap="rnd">
            <a:solidFill>
              <a:srgbClr val="00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381000" y="5638800"/>
            <a:ext cx="1219200" cy="533400"/>
          </a:xfrm>
          <a:prstGeom prst="line">
            <a:avLst/>
          </a:prstGeom>
          <a:noFill/>
          <a:ln w="34925" cap="rnd">
            <a:solidFill>
              <a:srgbClr val="00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 flipV="1">
            <a:off x="3276600" y="4419600"/>
            <a:ext cx="0" cy="762000"/>
          </a:xfrm>
          <a:prstGeom prst="line">
            <a:avLst/>
          </a:prstGeom>
          <a:noFill/>
          <a:ln w="34925" cap="rnd">
            <a:solidFill>
              <a:srgbClr val="00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V="1">
            <a:off x="1828800" y="5486400"/>
            <a:ext cx="1371600" cy="685800"/>
          </a:xfrm>
          <a:prstGeom prst="line">
            <a:avLst/>
          </a:prstGeom>
          <a:noFill/>
          <a:ln w="34925" cap="rnd">
            <a:solidFill>
              <a:srgbClr val="00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1981200" y="3657600"/>
            <a:ext cx="1295400" cy="533400"/>
          </a:xfrm>
          <a:prstGeom prst="line">
            <a:avLst/>
          </a:prstGeom>
          <a:noFill/>
          <a:ln w="34925" cap="rnd">
            <a:solidFill>
              <a:srgbClr val="00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V="1">
            <a:off x="304800" y="4495800"/>
            <a:ext cx="0" cy="838200"/>
          </a:xfrm>
          <a:prstGeom prst="line">
            <a:avLst/>
          </a:prstGeom>
          <a:noFill/>
          <a:ln w="34925" cap="rnd">
            <a:solidFill>
              <a:srgbClr val="00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V="1">
            <a:off x="381000" y="3657600"/>
            <a:ext cx="1371600" cy="533400"/>
          </a:xfrm>
          <a:prstGeom prst="line">
            <a:avLst/>
          </a:prstGeom>
          <a:noFill/>
          <a:ln w="34925" cap="rnd">
            <a:solidFill>
              <a:srgbClr val="00CC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nimBg="1"/>
      <p:bldP spid="5127" grpId="0"/>
      <p:bldP spid="5128" grpId="0"/>
      <p:bldP spid="5129" grpId="0"/>
      <p:bldP spid="5130" grpId="0"/>
      <p:bldP spid="5131" grpId="0"/>
      <p:bldP spid="5132" grpId="0"/>
      <p:bldP spid="5133" grpId="0"/>
      <p:bldP spid="5134" grpId="0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2" grpId="0"/>
      <p:bldP spid="5143" grpId="0"/>
      <p:bldP spid="5144" grpId="0"/>
      <p:bldP spid="5145" grpId="0"/>
      <p:bldP spid="5146" grpId="0"/>
      <p:bldP spid="5147" grpId="0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306149"/>
            <a:ext cx="8229600" cy="379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52400"/>
            <a:ext cx="8610600" cy="62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Q4) WHY IS NITROGEN GAS WHEREAS PHOPHORUS SOLID?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N</a:t>
            </a:r>
            <a:r>
              <a:rPr lang="en-US" sz="2800" b="1" baseline="-25000" dirty="0">
                <a:latin typeface="Arial Black" pitchFamily="34" charset="0"/>
              </a:rPr>
              <a:t>2</a:t>
            </a:r>
            <a:r>
              <a:rPr lang="en-US" sz="2800" b="1" dirty="0">
                <a:latin typeface="Arial Black" pitchFamily="34" charset="0"/>
              </a:rPr>
              <a:t> MOLECULES HAVE LESS VAN DER WALLS’ FORCE OF ATTRACTION WHEREAS P4 MOLECULES HAVE MORE VAR DER WALLS’ FORCE OF ATTRACTION.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Q5) MENTION THE CONDITION REQUIRED TO MAX. YIED OF NH3?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[1] MODERATE TEMP. = 700K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         [2] HIGH PRESSURE = 20MPa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         [3] IRON OXIDE + AL</a:t>
            </a:r>
            <a:r>
              <a:rPr lang="en-US" sz="2800" b="1" baseline="-25000" dirty="0">
                <a:latin typeface="Arial Black" pitchFamily="34" charset="0"/>
              </a:rPr>
              <a:t>2</a:t>
            </a:r>
            <a:r>
              <a:rPr lang="en-US" sz="2800" b="1" dirty="0">
                <a:latin typeface="Arial Black" pitchFamily="34" charset="0"/>
              </a:rPr>
              <a:t>O</a:t>
            </a:r>
            <a:r>
              <a:rPr lang="en-US" sz="2800" b="1" baseline="-25000" dirty="0">
                <a:latin typeface="Arial Black" pitchFamily="34" charset="0"/>
              </a:rPr>
              <a:t>3</a:t>
            </a:r>
            <a:r>
              <a:rPr lang="en-US" sz="2800" b="1" dirty="0">
                <a:latin typeface="Arial Black" pitchFamily="34" charset="0"/>
              </a:rPr>
              <a:t> + K</a:t>
            </a:r>
            <a:r>
              <a:rPr lang="en-US" sz="2800" b="1" baseline="-25000" dirty="0">
                <a:latin typeface="Arial Black" pitchFamily="34" charset="0"/>
              </a:rPr>
              <a:t>2</a:t>
            </a:r>
            <a:r>
              <a:rPr lang="en-US" sz="2800" b="1" dirty="0">
                <a:latin typeface="Arial Black" pitchFamily="34" charset="0"/>
              </a:rPr>
              <a:t>0 AS CATALYST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0"/>
            <a:ext cx="8839200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Q6) WHY DO NITROGEN SHOW ANOMALOUS BEHAVIOUR?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IT IS DUE TO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      {1} SMALLEST ATOMIC SIZE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      {2} HIGHEST ELECTRONAGTIVITY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      {3} </a:t>
            </a:r>
            <a:r>
              <a:rPr lang="en-US" sz="2800" b="1" dirty="0" smtClean="0">
                <a:latin typeface="Arial Black" pitchFamily="34" charset="0"/>
              </a:rPr>
              <a:t>No d-ORBITALS</a:t>
            </a:r>
            <a:endParaRPr lang="en-US" sz="2800" b="1" dirty="0"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Q7) HOW DOES NH3 REACT WITH A SOLUTION OF Cu</a:t>
            </a:r>
            <a:r>
              <a:rPr lang="en-US" sz="2800" b="1" baseline="30000" dirty="0">
                <a:solidFill>
                  <a:srgbClr val="FF3300"/>
                </a:solidFill>
                <a:latin typeface="Arial Black" pitchFamily="34" charset="0"/>
              </a:rPr>
              <a:t>2</a:t>
            </a:r>
            <a:r>
              <a:rPr lang="en-US" sz="2800" b="1" baseline="30000" dirty="0" smtClean="0">
                <a:solidFill>
                  <a:srgbClr val="FF3300"/>
                </a:solidFill>
                <a:latin typeface="Arial Black" pitchFamily="34" charset="0"/>
              </a:rPr>
              <a:t>+ </a:t>
            </a:r>
            <a:r>
              <a:rPr lang="en-US" sz="2800" b="1" dirty="0" smtClean="0">
                <a:solidFill>
                  <a:srgbClr val="FF3300"/>
                </a:solidFill>
                <a:latin typeface="Arial Black" pitchFamily="34" charset="0"/>
              </a:rPr>
              <a:t>?</a:t>
            </a:r>
            <a:endParaRPr lang="en-US" sz="2800" b="1" dirty="0">
              <a:solidFill>
                <a:srgbClr val="FF33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 Black" pitchFamily="34" charset="0"/>
              </a:rPr>
              <a:t>Cu</a:t>
            </a:r>
            <a:r>
              <a:rPr lang="en-US" sz="2800" b="1" baseline="30000" dirty="0" smtClean="0">
                <a:latin typeface="Arial Black" pitchFamily="34" charset="0"/>
              </a:rPr>
              <a:t>2+ </a:t>
            </a: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en-US" sz="2800" b="1" dirty="0">
                <a:latin typeface="Arial Black" pitchFamily="34" charset="0"/>
              </a:rPr>
              <a:t>aq) + 4NH</a:t>
            </a:r>
            <a:r>
              <a:rPr lang="en-US" sz="2800" b="1" baseline="-25000" dirty="0">
                <a:latin typeface="Arial Black" pitchFamily="34" charset="0"/>
              </a:rPr>
              <a:t>3</a:t>
            </a:r>
            <a:r>
              <a:rPr lang="en-US" sz="2800" b="1" dirty="0">
                <a:latin typeface="Arial Black" pitchFamily="34" charset="0"/>
              </a:rPr>
              <a:t>(aq)               [</a:t>
            </a:r>
            <a:r>
              <a:rPr lang="en-US" sz="2800" b="1" dirty="0" smtClean="0">
                <a:latin typeface="Arial Black" pitchFamily="34" charset="0"/>
              </a:rPr>
              <a:t>Cu(NH</a:t>
            </a:r>
            <a:r>
              <a:rPr lang="en-US" sz="2800" b="1" baseline="-25000" dirty="0" smtClean="0">
                <a:latin typeface="Arial Black" pitchFamily="34" charset="0"/>
              </a:rPr>
              <a:t>3</a:t>
            </a:r>
            <a:r>
              <a:rPr lang="en-US" sz="2800" b="1" dirty="0" smtClean="0">
                <a:latin typeface="Arial Black" pitchFamily="34" charset="0"/>
              </a:rPr>
              <a:t>)</a:t>
            </a:r>
            <a:r>
              <a:rPr lang="en-US" sz="2800" b="1" baseline="-25000" dirty="0" smtClean="0">
                <a:latin typeface="Arial Black" pitchFamily="34" charset="0"/>
              </a:rPr>
              <a:t>4</a:t>
            </a:r>
            <a:r>
              <a:rPr lang="en-US" sz="2800" b="1" dirty="0" smtClean="0">
                <a:latin typeface="Arial Black" pitchFamily="34" charset="0"/>
              </a:rPr>
              <a:t>]</a:t>
            </a:r>
            <a:r>
              <a:rPr lang="en-US" sz="2800" b="1" baseline="30000" dirty="0" smtClean="0">
                <a:latin typeface="Arial Black" pitchFamily="34" charset="0"/>
              </a:rPr>
              <a:t>2</a:t>
            </a:r>
            <a:r>
              <a:rPr lang="en-US" sz="2800" b="1" baseline="30000" dirty="0">
                <a:latin typeface="Arial Black" pitchFamily="34" charset="0"/>
              </a:rPr>
              <a:t>+ 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267200" y="5638800"/>
            <a:ext cx="1524000" cy="0"/>
          </a:xfrm>
          <a:prstGeom prst="line">
            <a:avLst/>
          </a:prstGeom>
          <a:noFill/>
          <a:ln w="412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228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Q8) WHY DOES NCl5 NOT EXIT?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IT IS BECAUSE ‘N’ DOES NOT HAVE D- ORBITALS.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Q9) WHY DOES NH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3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 ACT AS LEWIS BASE?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ANS)IT IS DUE TO PREESNCE OF LONE PAIR OF ELECTRONS ON N.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Q10) WHY BiH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3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, THE STRONGEST REDUCING AGENT ALL THE HYDRIDES OF GROUP 15?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IT IS BECAUSE IT HAS LOWEST BOND DISSOCIATION ENERGY DUE TO LONGEST BOND LENGTH.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Q11) DISCUSS THE PATTERN OF VARIATION IN THE OXIDATION STATE OF THE FOLLOWING: P TO Bi?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THE TENDENCY TO SHOW -3 OXIDATION STATE DECREASES DOWN THE GROUP DUE TO DECREASE IN ELECTRONEGTIVITY. THE TENDENCY TO SHOW +5 OXIDATION STATE DECREASE FROM P TO Bi WHEREAS TENDENCY TO SHOW +3 OXIDATION STATE INCREASES DUE TO INERT PAIR EFFECT.</a:t>
            </a:r>
          </a:p>
          <a:p>
            <a:pPr>
              <a:spcBef>
                <a:spcPct val="50000"/>
              </a:spcBef>
            </a:pPr>
            <a:endParaRPr lang="en-US" sz="2800" b="1" dirty="0">
              <a:solidFill>
                <a:srgbClr val="FF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Remo flut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52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Q12) THROUGH NITROGEN EXHIBITES +5 OXIDATION STATE,IT DOESN’T FROM PENTAHALIDE. GIVE REASON.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IT SHOW +5 OXIDATION STATE IN N2O5 INVOLVING ONE COORDINATE BOND. N WITH n=2,HAS s AND p ORBITALS ONLY. IT DOESN’T HAVE </a:t>
            </a:r>
            <a:r>
              <a:rPr lang="en-US" sz="2800" b="1" dirty="0" smtClean="0">
                <a:latin typeface="Arial Black" pitchFamily="34" charset="0"/>
              </a:rPr>
              <a:t>d-ORBITALS </a:t>
            </a:r>
            <a:r>
              <a:rPr lang="en-US" sz="2800" b="1" dirty="0">
                <a:latin typeface="Arial Black" pitchFamily="34" charset="0"/>
              </a:rPr>
              <a:t>TO EXPAND ITS VALENCE SHELL. THAT IS WHY IT DOESN’T FORM PENTAHALIDE.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Q13) </a:t>
            </a:r>
            <a:r>
              <a:rPr lang="en-US" sz="2800" b="1" dirty="0" smtClean="0">
                <a:latin typeface="Arial Black" pitchFamily="34" charset="0"/>
              </a:rPr>
              <a:t>PH</a:t>
            </a:r>
            <a:r>
              <a:rPr lang="en-US" sz="2800" b="1" baseline="-25000" dirty="0" smtClean="0">
                <a:latin typeface="Arial Black" pitchFamily="34" charset="0"/>
              </a:rPr>
              <a:t>3</a:t>
            </a:r>
            <a:r>
              <a:rPr lang="en-US" sz="2800" b="1" dirty="0" smtClean="0">
                <a:solidFill>
                  <a:srgbClr val="FF3300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HAS LOWER B.P THAN </a:t>
            </a:r>
            <a:r>
              <a:rPr lang="en-US" sz="2800" b="1" dirty="0" smtClean="0">
                <a:latin typeface="Arial Black" pitchFamily="34" charset="0"/>
              </a:rPr>
              <a:t>NH</a:t>
            </a:r>
            <a:r>
              <a:rPr lang="en-US" sz="2800" b="1" baseline="-25000" dirty="0" smtClean="0">
                <a:latin typeface="Arial Black" pitchFamily="34" charset="0"/>
              </a:rPr>
              <a:t>3</a:t>
            </a:r>
            <a:r>
              <a:rPr lang="en-US" sz="2800" b="1" dirty="0" smtClean="0">
                <a:solidFill>
                  <a:srgbClr val="FF3300"/>
                </a:solidFill>
                <a:latin typeface="Arial Black" pitchFamily="34" charset="0"/>
              </a:rPr>
              <a:t>. 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WHY?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UNLIKE NH</a:t>
            </a:r>
            <a:r>
              <a:rPr lang="en-US" sz="2800" b="1" baseline="-25000" dirty="0">
                <a:latin typeface="Arial Black" pitchFamily="34" charset="0"/>
              </a:rPr>
              <a:t>3</a:t>
            </a:r>
            <a:r>
              <a:rPr lang="en-US" sz="2800" b="1" dirty="0">
                <a:latin typeface="Arial Black" pitchFamily="34" charset="0"/>
              </a:rPr>
              <a:t>,PH</a:t>
            </a:r>
            <a:r>
              <a:rPr lang="en-US" sz="2800" b="1" baseline="-25000" dirty="0">
                <a:latin typeface="Arial Black" pitchFamily="34" charset="0"/>
              </a:rPr>
              <a:t>3</a:t>
            </a:r>
            <a:r>
              <a:rPr lang="en-US" sz="2800" b="1" dirty="0">
                <a:latin typeface="Arial Black" pitchFamily="34" charset="0"/>
              </a:rPr>
              <a:t> MOLECULES AREN’T ASSOCIATED THROUGH HYDROGEN BONDING IN LIQUID STATE. THAT IS WHY THE B.P. OF PH</a:t>
            </a:r>
            <a:r>
              <a:rPr lang="en-US" sz="2800" b="1" baseline="-25000" dirty="0">
                <a:latin typeface="Arial Black" pitchFamily="34" charset="0"/>
              </a:rPr>
              <a:t>3</a:t>
            </a:r>
            <a:r>
              <a:rPr lang="en-US" sz="2800" b="1" dirty="0">
                <a:latin typeface="Arial Black" pitchFamily="34" charset="0"/>
              </a:rPr>
              <a:t> IS LOWER THAN NH</a:t>
            </a:r>
            <a:r>
              <a:rPr lang="en-US" sz="2800" b="1" baseline="-25000" dirty="0">
                <a:latin typeface="Arial Black" pitchFamily="34" charset="0"/>
              </a:rPr>
              <a:t>3</a:t>
            </a:r>
            <a:r>
              <a:rPr lang="en-US" sz="2800" b="1" dirty="0">
                <a:latin typeface="Arial Black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Q14) WHY IS N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2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 LESS REACTIVE AT ROOM TEMP. THAN P</a:t>
            </a:r>
            <a:r>
              <a:rPr lang="en-US" sz="2800" b="1" baseline="-25000" dirty="0">
                <a:solidFill>
                  <a:srgbClr val="FF3300"/>
                </a:solidFill>
                <a:latin typeface="Arial Black" pitchFamily="34" charset="0"/>
              </a:rPr>
              <a:t>4</a:t>
            </a:r>
            <a:r>
              <a:rPr lang="en-US" sz="2800" b="1" dirty="0">
                <a:solidFill>
                  <a:srgbClr val="FF3300"/>
                </a:solidFill>
                <a:latin typeface="Arial Black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 Black" pitchFamily="34" charset="0"/>
              </a:rPr>
              <a:t>ANS) BECAUSE OF STRONG P-P OVERLAP RESULTING INTO THE TRIPLE BOND, </a:t>
            </a:r>
            <a:r>
              <a:rPr lang="en-US" sz="2800" b="1" dirty="0" smtClean="0">
                <a:latin typeface="Arial Black" pitchFamily="34" charset="0"/>
              </a:rPr>
              <a:t>N=N </a:t>
            </a:r>
            <a:r>
              <a:rPr lang="en-US" sz="2800" b="1" dirty="0">
                <a:latin typeface="Arial Black" pitchFamily="34" charset="0"/>
              </a:rPr>
              <a:t>HAVING HIGH BOND DISSOCIATION ENERGY. </a:t>
            </a:r>
            <a:r>
              <a:rPr lang="en-US" sz="2800" b="1" dirty="0" smtClean="0">
                <a:solidFill>
                  <a:srgbClr val="FF3300"/>
                </a:solidFill>
                <a:latin typeface="Arial Black" pitchFamily="34" charset="0"/>
              </a:rPr>
              <a:t>P</a:t>
            </a:r>
            <a:r>
              <a:rPr lang="en-US" sz="2800" b="1" baseline="-25000" dirty="0" smtClean="0">
                <a:solidFill>
                  <a:srgbClr val="FF3300"/>
                </a:solidFill>
                <a:latin typeface="Arial Black" pitchFamily="34" charset="0"/>
              </a:rPr>
              <a:t>4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>
                <a:latin typeface="Arial Black" pitchFamily="34" charset="0"/>
              </a:rPr>
              <a:t>HAS SINGLE BOND, LOW DISSOCIATION ENERGY </a:t>
            </a:r>
          </a:p>
        </p:txBody>
      </p:sp>
      <p:sp>
        <p:nvSpPr>
          <p:cNvPr id="3" name="Minus 2"/>
          <p:cNvSpPr/>
          <p:nvPr/>
        </p:nvSpPr>
        <p:spPr>
          <a:xfrm>
            <a:off x="7772400" y="4191000"/>
            <a:ext cx="3048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Amit</a:t>
            </a:r>
            <a:r>
              <a:rPr lang="en-US" dirty="0" smtClean="0"/>
              <a:t> Sharma</a:t>
            </a:r>
          </a:p>
          <a:p>
            <a:r>
              <a:rPr lang="en-US" dirty="0" smtClean="0"/>
              <a:t>PGT Chemistry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/>
          </p:nvPr>
        </p:nvSpPr>
        <p:spPr>
          <a:xfrm>
            <a:off x="533400" y="304800"/>
            <a:ext cx="8008938" cy="5715000"/>
          </a:xfrm>
        </p:spPr>
        <p:txBody>
          <a:bodyPr/>
          <a:lstStyle/>
          <a:p>
            <a:pPr lvl="1"/>
            <a:r>
              <a:rPr lang="en-US" b="1" u="sng" dirty="0">
                <a:latin typeface="Bradley Hand ITC" pitchFamily="66" charset="0"/>
              </a:rPr>
              <a:t>Electron afinity</a:t>
            </a:r>
            <a:r>
              <a:rPr lang="en-US" dirty="0">
                <a:latin typeface="Bradley Hand ITC" pitchFamily="66" charset="0"/>
              </a:rPr>
              <a:t> :-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  Amount of energy released when one electron is accepted by the atom. The electron afinity goes on decreasing down the group.</a:t>
            </a:r>
          </a:p>
          <a:p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Electronegativity</a:t>
            </a:r>
            <a:r>
              <a:rPr lang="en-US" sz="2800" dirty="0">
                <a:latin typeface="Bradley Hand ITC" pitchFamily="66" charset="0"/>
              </a:rPr>
              <a:t>:-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 The tendency of an element to attract a bonded pair of electron towards itself.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 15</a:t>
            </a:r>
            <a:r>
              <a:rPr lang="en-US" sz="2800" baseline="30000" dirty="0">
                <a:latin typeface="Bradley Hand ITC" pitchFamily="66" charset="0"/>
              </a:rPr>
              <a:t>th</a:t>
            </a:r>
            <a:r>
              <a:rPr lang="en-US" sz="2800" dirty="0">
                <a:latin typeface="Bradley Hand ITC" pitchFamily="66" charset="0"/>
              </a:rPr>
              <a:t> group elements are more electronegative than 14</a:t>
            </a:r>
            <a:r>
              <a:rPr lang="en-US" sz="2800" baseline="30000" dirty="0">
                <a:latin typeface="Bradley Hand ITC" pitchFamily="66" charset="0"/>
              </a:rPr>
              <a:t>th</a:t>
            </a:r>
            <a:r>
              <a:rPr lang="en-US" sz="2800" dirty="0">
                <a:latin typeface="Bradley Hand ITC" pitchFamily="66" charset="0"/>
              </a:rPr>
              <a:t> group because they are smaller in size.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 Electronegativity goes on decreasing down the group.</a:t>
            </a:r>
          </a:p>
          <a:p>
            <a:pPr>
              <a:buFont typeface="Wingdings" pitchFamily="2" charset="2"/>
              <a:buNone/>
            </a:pPr>
            <a:endParaRPr lang="en-US" sz="2800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 sz="2800" dirty="0">
              <a:latin typeface="Bradley Hand ITC" pitchFamily="66" charset="0"/>
            </a:endParaRPr>
          </a:p>
          <a:p>
            <a:r>
              <a:rPr lang="en-US" sz="2800" b="1" u="sng" dirty="0">
                <a:latin typeface="Bradley Hand ITC" pitchFamily="66" charset="0"/>
              </a:rPr>
              <a:t>Metallic character</a:t>
            </a:r>
            <a:r>
              <a:rPr lang="en-US" sz="2800" dirty="0">
                <a:latin typeface="Bradley Hand ITC" pitchFamily="66" charset="0"/>
              </a:rPr>
              <a:t>:-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</a:t>
            </a:r>
            <a:r>
              <a:rPr lang="en-US" sz="2400" dirty="0">
                <a:latin typeface="Bradley Hand ITC" pitchFamily="66" charset="0"/>
              </a:rPr>
              <a:t> Metallic character goes on increasing down the group.</a:t>
            </a:r>
          </a:p>
          <a:p>
            <a:r>
              <a:rPr lang="en-US" sz="2800" b="1" u="sng" dirty="0">
                <a:latin typeface="Bradley Hand ITC" pitchFamily="66" charset="0"/>
              </a:rPr>
              <a:t>Non-metallic character</a:t>
            </a:r>
            <a:r>
              <a:rPr lang="en-US" sz="2800" dirty="0">
                <a:latin typeface="Bradley Hand ITC" pitchFamily="66" charset="0"/>
              </a:rPr>
              <a:t> :-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</a:t>
            </a:r>
            <a:r>
              <a:rPr lang="en-US" sz="2400" dirty="0">
                <a:latin typeface="Bradley Hand ITC" pitchFamily="66" charset="0"/>
              </a:rPr>
              <a:t>It goes on decreasing down the group.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</a:t>
            </a:r>
            <a:r>
              <a:rPr lang="en-US" sz="2800" b="1" dirty="0">
                <a:latin typeface="Bradley Hand ITC" pitchFamily="66" charset="0"/>
              </a:rPr>
              <a:t>NITROGEN &amp; PHOSPHOROUS</a:t>
            </a:r>
            <a:r>
              <a:rPr lang="en-US" sz="2800" dirty="0">
                <a:latin typeface="Bradley Hand ITC" pitchFamily="66" charset="0"/>
              </a:rPr>
              <a:t> are non-metals.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  <a:sym typeface="Wingdings" pitchFamily="2" charset="2"/>
              </a:rPr>
              <a:t></a:t>
            </a:r>
            <a:r>
              <a:rPr lang="en-US" sz="2800" b="1" dirty="0">
                <a:latin typeface="Bradley Hand ITC" pitchFamily="66" charset="0"/>
                <a:sym typeface="Wingdings" pitchFamily="2" charset="2"/>
              </a:rPr>
              <a:t>ARSENIC &amp; ANTIMONY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are metalloids. </a:t>
            </a:r>
          </a:p>
          <a:p>
            <a:pPr>
              <a:buFont typeface="Wingdings" pitchFamily="2" charset="2"/>
              <a:buChar char="à"/>
            </a:pPr>
            <a:r>
              <a:rPr lang="en-US" sz="2800" b="1" dirty="0">
                <a:latin typeface="Bradley Hand ITC" pitchFamily="66" charset="0"/>
                <a:sym typeface="Wingdings" pitchFamily="2" charset="2"/>
              </a:rPr>
              <a:t>BISMITH</a:t>
            </a:r>
            <a:r>
              <a:rPr lang="en-US" sz="2800" dirty="0">
                <a:latin typeface="Bradley Hand ITC" pitchFamily="66" charset="0"/>
                <a:sym typeface="Wingdings" pitchFamily="2" charset="2"/>
              </a:rPr>
              <a:t> is a metal.</a:t>
            </a:r>
          </a:p>
          <a:p>
            <a:pPr>
              <a:buFont typeface="Wingdings" pitchFamily="2" charset="2"/>
              <a:buNone/>
            </a:pPr>
            <a:endParaRPr lang="en-US" sz="2800" dirty="0">
              <a:latin typeface="Bradley Hand ITC" pitchFamily="66" charset="0"/>
            </a:endParaRPr>
          </a:p>
        </p:txBody>
      </p:sp>
      <p:pic>
        <p:nvPicPr>
          <p:cNvPr id="35845" name="Picture 5" descr="j01997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876800"/>
            <a:ext cx="1770063" cy="1739900"/>
          </a:xfrm>
          <a:prstGeom prst="rect">
            <a:avLst/>
          </a:prstGeom>
          <a:noFill/>
        </p:spPr>
      </p:pic>
      <p:pic>
        <p:nvPicPr>
          <p:cNvPr id="35846" name="Picture 6" descr="j02935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828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/>
          </p:nvPr>
        </p:nvSpPr>
        <p:spPr>
          <a:xfrm>
            <a:off x="2286000" y="152400"/>
            <a:ext cx="6629400" cy="6019800"/>
          </a:xfrm>
        </p:spPr>
        <p:txBody>
          <a:bodyPr/>
          <a:lstStyle/>
          <a:p>
            <a:r>
              <a:rPr lang="en-US" sz="2800" b="1" u="sng" dirty="0">
                <a:latin typeface="Bradley Hand ITC" pitchFamily="66" charset="0"/>
              </a:rPr>
              <a:t>Oxidation state</a:t>
            </a:r>
            <a:r>
              <a:rPr lang="en-US" sz="2800" dirty="0">
                <a:latin typeface="Bradley Hand ITC" pitchFamily="66" charset="0"/>
              </a:rPr>
              <a:t> :- 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Common oxidation state shown by these are +3 &amp; +5 , but as we go down the group the +3 state is predominant due to inert pair effect.</a:t>
            </a:r>
          </a:p>
          <a:p>
            <a:r>
              <a:rPr lang="en-US" sz="2800" b="1" u="sng" dirty="0">
                <a:latin typeface="Bradley Hand ITC" pitchFamily="66" charset="0"/>
              </a:rPr>
              <a:t>Inert pair effect</a:t>
            </a:r>
            <a:r>
              <a:rPr lang="en-US" sz="2800" dirty="0">
                <a:latin typeface="Bradley Hand ITC" pitchFamily="66" charset="0"/>
              </a:rPr>
              <a:t> :-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 The lower oxidation state is preferred over higher oxidation state as we go down the group. This is due to reluctant of </a:t>
            </a:r>
            <a:r>
              <a:rPr lang="en-US" sz="2800" dirty="0" smtClean="0">
                <a:latin typeface="Bradley Hand ITC" pitchFamily="66" charset="0"/>
              </a:rPr>
              <a:t>S </a:t>
            </a:r>
            <a:r>
              <a:rPr lang="en-US" sz="2800" dirty="0">
                <a:latin typeface="Bradley Hand ITC" pitchFamily="66" charset="0"/>
              </a:rPr>
              <a:t>electrons to contribute in the bond formation due to poor shielding effect of d orbitals.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r>
              <a:rPr lang="en-US" sz="2800" b="1" dirty="0">
                <a:latin typeface="Bradley Hand ITC" pitchFamily="66" charset="0"/>
              </a:rPr>
              <a:t>NITROGEN</a:t>
            </a:r>
            <a:r>
              <a:rPr lang="en-US" sz="2800" dirty="0">
                <a:latin typeface="Bradley Hand ITC" pitchFamily="66" charset="0"/>
              </a:rPr>
              <a:t> shows a wide range of 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oxidation state since it is a non metal.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latin typeface="Bradley Hand ITC" pitchFamily="66" charset="0"/>
              </a:rPr>
              <a:t>   OS             MOLECULE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Bradley Hand ITC" pitchFamily="66" charset="0"/>
              </a:rPr>
              <a:t>    -3                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   NH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3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       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-2                   NH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 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NH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       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-1                    NH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OH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Bradley Hand ITC" pitchFamily="66" charset="0"/>
                <a:sym typeface="Wingdings" pitchFamily="2" charset="2"/>
              </a:rPr>
              <a:t>     0                     N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endParaRPr lang="en-US" sz="2000" dirty="0">
              <a:latin typeface="Bradley Hand ITC" pitchFamily="66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Bradley Hand ITC" pitchFamily="66" charset="0"/>
                <a:sym typeface="Wingdings" pitchFamily="2" charset="2"/>
              </a:rPr>
              <a:t>     1                     N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r>
              <a:rPr lang="en-US" sz="2000" dirty="0">
                <a:latin typeface="Bradley Hand ITC" pitchFamily="66" charset="0"/>
                <a:sym typeface="Wingdings" pitchFamily="2" charset="2"/>
              </a:rPr>
              <a:t>O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Bradley Hand ITC" pitchFamily="66" charset="0"/>
                <a:sym typeface="Wingdings" pitchFamily="2" charset="2"/>
              </a:rPr>
              <a:t>     2                     NO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Bradley Hand ITC" pitchFamily="66" charset="0"/>
                <a:sym typeface="Wingdings" pitchFamily="2" charset="2"/>
              </a:rPr>
              <a:t>     3                      HNO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endParaRPr lang="en-US" sz="2000" dirty="0">
              <a:latin typeface="Bradley Hand ITC" pitchFamily="66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Bradley Hand ITC" pitchFamily="66" charset="0"/>
                <a:sym typeface="Wingdings" pitchFamily="2" charset="2"/>
              </a:rPr>
              <a:t>     4                      NO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2</a:t>
            </a:r>
            <a:endParaRPr lang="en-US" sz="2000" dirty="0">
              <a:latin typeface="Bradley Hand ITC" pitchFamily="66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Bradley Hand ITC" pitchFamily="66" charset="0"/>
                <a:sym typeface="Wingdings" pitchFamily="2" charset="2"/>
              </a:rPr>
              <a:t>     5                      HNO</a:t>
            </a: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3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 dirty="0">
                <a:latin typeface="Bradley Hand ITC" pitchFamily="66" charset="0"/>
                <a:sym typeface="Wingdings" pitchFamily="2" charset="2"/>
              </a:rPr>
              <a:t>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Rot="1" noChangeArrowheads="1"/>
          </p:cNvSpPr>
          <p:nvPr>
            <p:ph/>
          </p:nvPr>
        </p:nvSpPr>
        <p:spPr>
          <a:xfrm>
            <a:off x="228600" y="228600"/>
            <a:ext cx="8915400" cy="66294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>
                <a:latin typeface="Bradley Hand ITC" pitchFamily="66" charset="0"/>
              </a:rPr>
              <a:t>               </a:t>
            </a:r>
            <a:r>
              <a:rPr lang="en-US" b="1" u="sng" dirty="0">
                <a:latin typeface="Bradley Hand ITC" pitchFamily="66" charset="0"/>
              </a:rPr>
              <a:t>CHEMICAL PROPERTIES</a:t>
            </a:r>
          </a:p>
          <a:p>
            <a:pPr marL="609600" indent="-609600"/>
            <a:r>
              <a:rPr lang="en-US" sz="2800" dirty="0">
                <a:latin typeface="Bradley Hand ITC" pitchFamily="66" charset="0"/>
              </a:rPr>
              <a:t>Hydrides</a:t>
            </a:r>
          </a:p>
          <a:p>
            <a:pPr marL="609600" indent="-609600"/>
            <a:r>
              <a:rPr lang="en-US" sz="2800" dirty="0">
                <a:latin typeface="Bradley Hand ITC" pitchFamily="66" charset="0"/>
              </a:rPr>
              <a:t>Halides</a:t>
            </a:r>
          </a:p>
          <a:p>
            <a:pPr marL="609600" indent="-609600"/>
            <a:r>
              <a:rPr lang="en-US" sz="2800" dirty="0">
                <a:latin typeface="Bradley Hand ITC" pitchFamily="66" charset="0"/>
              </a:rPr>
              <a:t>Oxides</a:t>
            </a:r>
          </a:p>
          <a:p>
            <a:pPr marL="609600" indent="-609600"/>
            <a:r>
              <a:rPr lang="en-US" sz="2800" dirty="0">
                <a:latin typeface="Bradley Hand ITC" pitchFamily="66" charset="0"/>
              </a:rPr>
              <a:t>Oxo-acids</a:t>
            </a:r>
          </a:p>
          <a:p>
            <a:pPr marL="609600" indent="-609600"/>
            <a:r>
              <a:rPr lang="en-US" sz="2800" dirty="0">
                <a:latin typeface="Bradley Hand ITC" pitchFamily="66" charset="0"/>
              </a:rPr>
              <a:t>Disproportanation reaction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>
              <a:latin typeface="Bradley Hand ITC" pitchFamily="66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400" b="1" u="sng" dirty="0">
                <a:latin typeface="Bradley Hand ITC" pitchFamily="66" charset="0"/>
              </a:rPr>
              <a:t>Hydrides</a:t>
            </a:r>
            <a:r>
              <a:rPr lang="en-US" sz="2400" dirty="0">
                <a:latin typeface="Bradley Hand ITC" pitchFamily="66" charset="0"/>
              </a:rPr>
              <a:t> :-they are as follows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dirty="0">
                <a:latin typeface="Bradley Hand ITC" pitchFamily="66" charset="0"/>
              </a:rPr>
              <a:t>        NH</a:t>
            </a:r>
            <a:r>
              <a:rPr lang="en-US" sz="2400" baseline="-25000" dirty="0">
                <a:latin typeface="Bradley Hand ITC" pitchFamily="66" charset="0"/>
              </a:rPr>
              <a:t>3       </a:t>
            </a:r>
            <a:r>
              <a:rPr lang="en-US" sz="2400" dirty="0">
                <a:latin typeface="Bradley Hand ITC" pitchFamily="66" charset="0"/>
                <a:sym typeface="Wingdings" pitchFamily="2" charset="2"/>
              </a:rPr>
              <a:t></a:t>
            </a:r>
            <a:r>
              <a:rPr lang="en-US" sz="2400" baseline="-25000" dirty="0">
                <a:latin typeface="Bradley Hand ITC" pitchFamily="66" charset="0"/>
              </a:rPr>
              <a:t> </a:t>
            </a:r>
            <a:r>
              <a:rPr lang="en-US" sz="2400" baseline="-25000" dirty="0">
                <a:latin typeface="Bradley Hand ITC" pitchFamily="66" charset="0"/>
                <a:sym typeface="Wingdings" pitchFamily="2" charset="2"/>
              </a:rPr>
              <a:t>      </a:t>
            </a:r>
            <a:r>
              <a:rPr lang="en-US" sz="2400" dirty="0">
                <a:latin typeface="Bradley Hand ITC" pitchFamily="66" charset="0"/>
                <a:sym typeface="Wingdings" pitchFamily="2" charset="2"/>
              </a:rPr>
              <a:t>Ammonia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dirty="0">
                <a:latin typeface="Bradley Hand ITC" pitchFamily="66" charset="0"/>
                <a:sym typeface="Wingdings" pitchFamily="2" charset="2"/>
              </a:rPr>
              <a:t>        PH</a:t>
            </a:r>
            <a:r>
              <a:rPr lang="en-US" sz="2400" baseline="-25000" dirty="0">
                <a:latin typeface="Bradley Hand ITC" pitchFamily="66" charset="0"/>
                <a:sym typeface="Wingdings" pitchFamily="2" charset="2"/>
              </a:rPr>
              <a:t>3        </a:t>
            </a:r>
            <a:r>
              <a:rPr lang="en-US" sz="2400" dirty="0">
                <a:latin typeface="Bradley Hand ITC" pitchFamily="66" charset="0"/>
                <a:sym typeface="Wingdings" pitchFamily="2" charset="2"/>
              </a:rPr>
              <a:t></a:t>
            </a:r>
            <a:r>
              <a:rPr lang="en-US" sz="2400" baseline="-25000" dirty="0">
                <a:latin typeface="Bradley Hand ITC" pitchFamily="66" charset="0"/>
                <a:sym typeface="Wingdings" pitchFamily="2" charset="2"/>
              </a:rPr>
              <a:t>       </a:t>
            </a:r>
            <a:r>
              <a:rPr lang="en-US" sz="2400" dirty="0">
                <a:latin typeface="Bradley Hand ITC" pitchFamily="66" charset="0"/>
                <a:sym typeface="Wingdings" pitchFamily="2" charset="2"/>
              </a:rPr>
              <a:t>Phosphine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dirty="0">
                <a:latin typeface="Bradley Hand ITC" pitchFamily="66" charset="0"/>
                <a:sym typeface="Wingdings" pitchFamily="2" charset="2"/>
              </a:rPr>
              <a:t>         AsH</a:t>
            </a:r>
            <a:r>
              <a:rPr lang="en-US" sz="2400" baseline="-25000" dirty="0">
                <a:latin typeface="Bradley Hand ITC" pitchFamily="66" charset="0"/>
                <a:sym typeface="Wingdings" pitchFamily="2" charset="2"/>
              </a:rPr>
              <a:t>3 </a:t>
            </a:r>
            <a:r>
              <a:rPr lang="en-US" sz="2400" dirty="0">
                <a:latin typeface="Bradley Hand ITC" pitchFamily="66" charset="0"/>
                <a:sym typeface="Wingdings" pitchFamily="2" charset="2"/>
              </a:rPr>
              <a:t>      Arsine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dirty="0">
                <a:latin typeface="Bradley Hand ITC" pitchFamily="66" charset="0"/>
                <a:sym typeface="Wingdings" pitchFamily="2" charset="2"/>
              </a:rPr>
              <a:t>        SbH</a:t>
            </a:r>
            <a:r>
              <a:rPr lang="en-US" sz="2400" baseline="-25000" dirty="0">
                <a:latin typeface="Bradley Hand ITC" pitchFamily="66" charset="0"/>
                <a:sym typeface="Wingdings" pitchFamily="2" charset="2"/>
              </a:rPr>
              <a:t>3</a:t>
            </a:r>
            <a:r>
              <a:rPr lang="en-US" sz="2400" dirty="0">
                <a:latin typeface="Bradley Hand ITC" pitchFamily="66" charset="0"/>
                <a:sym typeface="Wingdings" pitchFamily="2" charset="2"/>
              </a:rPr>
              <a:t>        Stibine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dirty="0">
                <a:latin typeface="Bradley Hand ITC" pitchFamily="66" charset="0"/>
              </a:rPr>
              <a:t>        BiH</a:t>
            </a:r>
            <a:r>
              <a:rPr lang="en-US" sz="2400" baseline="-25000" dirty="0">
                <a:latin typeface="Bradley Hand ITC" pitchFamily="66" charset="0"/>
              </a:rPr>
              <a:t>3</a:t>
            </a:r>
            <a:r>
              <a:rPr lang="en-US" sz="2400" dirty="0">
                <a:latin typeface="Bradley Hand ITC" pitchFamily="66" charset="0"/>
              </a:rPr>
              <a:t>    </a:t>
            </a:r>
            <a:r>
              <a:rPr lang="en-US" sz="2400" dirty="0">
                <a:latin typeface="Bradley Hand ITC" pitchFamily="66" charset="0"/>
                <a:sym typeface="Wingdings" pitchFamily="2" charset="2"/>
              </a:rPr>
              <a:t>     Bismuthine</a:t>
            </a:r>
            <a:endParaRPr lang="en-US" sz="2400" dirty="0"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609600"/>
            <a:ext cx="77819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1426</Words>
  <Application>Microsoft Office PowerPoint</Application>
  <PresentationFormat>On-screen Show (4:3)</PresentationFormat>
  <Paragraphs>205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Nitrogen Family/Gp-15</vt:lpstr>
      <vt:lpstr>Group Members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P-BLOCK ELEMENTS       GROUP 14 ELEMENTS   </dc:title>
  <dc:creator>Exam Dept</dc:creator>
  <cp:lastModifiedBy>user</cp:lastModifiedBy>
  <cp:revision>64</cp:revision>
  <dcterms:created xsi:type="dcterms:W3CDTF">2006-08-16T00:00:00Z</dcterms:created>
  <dcterms:modified xsi:type="dcterms:W3CDTF">2017-12-30T18:20:59Z</dcterms:modified>
</cp:coreProperties>
</file>