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24"/>
  </p:notesMasterIdLst>
  <p:sldIdLst>
    <p:sldId id="397" r:id="rId2"/>
    <p:sldId id="400" r:id="rId3"/>
    <p:sldId id="394" r:id="rId4"/>
    <p:sldId id="391" r:id="rId5"/>
    <p:sldId id="398" r:id="rId6"/>
    <p:sldId id="392" r:id="rId7"/>
    <p:sldId id="399" r:id="rId8"/>
    <p:sldId id="401" r:id="rId9"/>
    <p:sldId id="377" r:id="rId10"/>
    <p:sldId id="402" r:id="rId11"/>
    <p:sldId id="404" r:id="rId12"/>
    <p:sldId id="405" r:id="rId13"/>
    <p:sldId id="378" r:id="rId14"/>
    <p:sldId id="379" r:id="rId15"/>
    <p:sldId id="380" r:id="rId16"/>
    <p:sldId id="381" r:id="rId17"/>
    <p:sldId id="382" r:id="rId18"/>
    <p:sldId id="383" r:id="rId19"/>
    <p:sldId id="384" r:id="rId20"/>
    <p:sldId id="403" r:id="rId21"/>
    <p:sldId id="385" r:id="rId22"/>
    <p:sldId id="3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3293B-F555-4191-9272-5567BE5A9BD6}" type="datetimeFigureOut">
              <a:rPr lang="en-US" smtClean="0"/>
              <a:pPr/>
              <a:t>12/26/2017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D9E66-710B-4F1F-A58A-7D938E391DFB}" type="slidenum">
              <a:rPr lang="en-US" smtClean="0"/>
              <a:pPr/>
              <a:t>‹#›</a:t>
            </a:fld>
            <a:endParaRPr lang="en-US" dirty="0"/>
          </a:p>
        </p:txBody>
      </p:sp>
    </p:spTree>
    <p:extLst>
      <p:ext uri="{BB962C8B-B14F-4D97-AF65-F5344CB8AC3E}">
        <p14:creationId xmlns:p14="http://schemas.microsoft.com/office/powerpoint/2010/main" val="1376724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miter lim="800000"/>
            <a:headEnd/>
            <a:tailEnd/>
          </a:ln>
        </p:spPr>
        <p:txBody>
          <a:bodyPr/>
          <a:lstStyle/>
          <a:p>
            <a:fld id="{C0FBDF30-51AF-4F7B-B6E4-2F90EE89F5B4}" type="slidenum">
              <a:rPr lang="en-GB" smtClean="0"/>
              <a:pPr/>
              <a:t>2</a:t>
            </a:fld>
            <a:endParaRPr lang="en-GB"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smtClean="0"/>
          </a:p>
        </p:txBody>
      </p:sp>
      <p:sp>
        <p:nvSpPr>
          <p:cNvPr id="18436" name="Slide Number Placeholder 3"/>
          <p:cNvSpPr>
            <a:spLocks noGrp="1"/>
          </p:cNvSpPr>
          <p:nvPr>
            <p:ph type="sldNum" sz="quarter" idx="5"/>
          </p:nvPr>
        </p:nvSpPr>
        <p:spPr>
          <a:noFill/>
          <a:ln>
            <a:miter lim="800000"/>
            <a:headEnd/>
            <a:tailEnd/>
          </a:ln>
        </p:spPr>
        <p:txBody>
          <a:bodyPr/>
          <a:lstStyle/>
          <a:p>
            <a:fld id="{C97733F0-78E7-406F-B1FA-8752BFD6E2E8}" type="slidenum">
              <a:rPr lang="en-GB" smtClean="0"/>
              <a:pPr/>
              <a:t>12</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miter lim="800000"/>
            <a:headEnd/>
            <a:tailEnd/>
          </a:ln>
        </p:spPr>
        <p:txBody>
          <a:bodyPr/>
          <a:lstStyle/>
          <a:p>
            <a:fld id="{7C4CDA7C-4236-4EB7-B91B-CAD4EB088E03}" type="slidenum">
              <a:rPr lang="en-GB" smtClean="0"/>
              <a:pPr/>
              <a:t>20</a:t>
            </a:fld>
            <a:endParaRPr lang="en-GB"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67788CB9-00E9-4700-90D6-52A62E41F9D1}" type="slidenum">
              <a:rPr lang="en-GB" altLang="en-US"/>
              <a:pPr/>
              <a:t>3</a:t>
            </a:fld>
            <a:endParaRPr lang="en-GB" altLang="en-US"/>
          </a:p>
        </p:txBody>
      </p:sp>
      <p:sp>
        <p:nvSpPr>
          <p:cNvPr id="43011" name="Rectangle 8"/>
          <p:cNvSpPr>
            <a:spLocks noGrp="1" noChangeArrowheads="1"/>
          </p:cNvSpPr>
          <p:nvPr>
            <p:ph type="hdr" sz="quarter"/>
          </p:nvPr>
        </p:nvSpPr>
        <p:spPr>
          <a:noFill/>
          <a:ln>
            <a:miter lim="800000"/>
            <a:headEnd/>
            <a:tailEnd/>
          </a:ln>
        </p:spPr>
        <p:txBody>
          <a:bodyPr/>
          <a:lstStyle/>
          <a:p>
            <a:r>
              <a:rPr lang="en-GB" altLang="en-US" smtClean="0">
                <a:latin typeface="Arial" charset="0"/>
              </a:rPr>
              <a:t>Boardworks GCSE Additional Science: Chemistry </a:t>
            </a:r>
          </a:p>
          <a:p>
            <a:r>
              <a:rPr lang="en-GB" altLang="en-US" smtClean="0">
                <a:latin typeface="Arial" charset="0"/>
              </a:rPr>
              <a:t>The Halogens</a:t>
            </a: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p:spPr>
        <p:txBody>
          <a:bodyPr/>
          <a:lstStyle/>
          <a:p>
            <a:endParaRPr lang="en-GB"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57783CC6-6B9B-4993-83AC-C9BF254F97C6}" type="slidenum">
              <a:rPr lang="en-GB" altLang="en-US"/>
              <a:pPr/>
              <a:t>4</a:t>
            </a:fld>
            <a:endParaRPr lang="en-GB" altLang="en-US"/>
          </a:p>
        </p:txBody>
      </p:sp>
      <p:sp>
        <p:nvSpPr>
          <p:cNvPr id="45059" name="Rectangle 8"/>
          <p:cNvSpPr>
            <a:spLocks noGrp="1" noChangeArrowheads="1"/>
          </p:cNvSpPr>
          <p:nvPr>
            <p:ph type="hdr" sz="quarter"/>
          </p:nvPr>
        </p:nvSpPr>
        <p:spPr>
          <a:noFill/>
          <a:ln>
            <a:miter lim="800000"/>
            <a:headEnd/>
            <a:tailEnd/>
          </a:ln>
        </p:spPr>
        <p:txBody>
          <a:bodyPr/>
          <a:lstStyle/>
          <a:p>
            <a:r>
              <a:rPr lang="en-GB" altLang="en-US" smtClean="0">
                <a:latin typeface="Arial" charset="0"/>
              </a:rPr>
              <a:t>Boardworks GCSE Additional Science: Chemistry </a:t>
            </a:r>
          </a:p>
          <a:p>
            <a:r>
              <a:rPr lang="en-GB" altLang="en-US" smtClean="0">
                <a:latin typeface="Arial" charset="0"/>
              </a:rPr>
              <a:t>The Halogens</a:t>
            </a: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r>
              <a:rPr lang="en-GB" altLang="en-US" b="1" smtClean="0">
                <a:latin typeface="Arial" charset="0"/>
              </a:rPr>
              <a:t>Photo credit: </a:t>
            </a:r>
            <a:r>
              <a:rPr lang="en-GB" altLang="en-US" smtClean="0">
                <a:latin typeface="Arial" charset="0"/>
              </a:rPr>
              <a:t>Dr John Mileham</a:t>
            </a:r>
          </a:p>
          <a:p>
            <a:r>
              <a:rPr lang="en-GB" altLang="en-US" smtClean="0">
                <a:latin typeface="Arial" charset="0"/>
              </a:rPr>
              <a:t>Liquid bromine in a jar on the left, iodine on the right.</a:t>
            </a:r>
          </a:p>
          <a:p>
            <a:endParaRPr lang="en-GB"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0E678B02-C744-4F6E-BEEE-BA4974FB22F8}" type="slidenum">
              <a:rPr lang="en-GB" altLang="en-US"/>
              <a:pPr/>
              <a:t>5</a:t>
            </a:fld>
            <a:endParaRPr lang="en-GB" altLang="en-US"/>
          </a:p>
        </p:txBody>
      </p:sp>
      <p:sp>
        <p:nvSpPr>
          <p:cNvPr id="46083" name="Rectangle 8"/>
          <p:cNvSpPr>
            <a:spLocks noGrp="1" noChangeArrowheads="1"/>
          </p:cNvSpPr>
          <p:nvPr>
            <p:ph type="hdr" sz="quarter"/>
          </p:nvPr>
        </p:nvSpPr>
        <p:spPr>
          <a:noFill/>
          <a:ln>
            <a:miter lim="800000"/>
            <a:headEnd/>
            <a:tailEnd/>
          </a:ln>
        </p:spPr>
        <p:txBody>
          <a:bodyPr/>
          <a:lstStyle/>
          <a:p>
            <a:r>
              <a:rPr lang="en-GB" altLang="en-US" smtClean="0">
                <a:latin typeface="Arial" charset="0"/>
              </a:rPr>
              <a:t>Boardworks GCSE Additional Science: Chemistry </a:t>
            </a:r>
          </a:p>
          <a:p>
            <a:r>
              <a:rPr lang="en-GB" altLang="en-US" smtClean="0">
                <a:latin typeface="Arial" charset="0"/>
              </a:rPr>
              <a:t>The Halogens</a:t>
            </a: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p:spPr>
        <p:txBody>
          <a:bodyPr/>
          <a:lstStyle/>
          <a:p>
            <a:endParaRPr lang="en-GB"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66B0B6DC-0D9E-4237-8086-608D0F106AD3}" type="slidenum">
              <a:rPr lang="en-GB" altLang="en-US"/>
              <a:pPr/>
              <a:t>6</a:t>
            </a:fld>
            <a:endParaRPr lang="en-GB" altLang="en-US"/>
          </a:p>
        </p:txBody>
      </p:sp>
      <p:sp>
        <p:nvSpPr>
          <p:cNvPr id="49155" name="Rectangle 8"/>
          <p:cNvSpPr>
            <a:spLocks noGrp="1" noChangeArrowheads="1"/>
          </p:cNvSpPr>
          <p:nvPr>
            <p:ph type="hdr" sz="quarter"/>
          </p:nvPr>
        </p:nvSpPr>
        <p:spPr>
          <a:noFill/>
          <a:ln>
            <a:miter lim="800000"/>
            <a:headEnd/>
            <a:tailEnd/>
          </a:ln>
        </p:spPr>
        <p:txBody>
          <a:bodyPr/>
          <a:lstStyle/>
          <a:p>
            <a:r>
              <a:rPr lang="en-GB" altLang="en-US" smtClean="0">
                <a:latin typeface="Arial" charset="0"/>
              </a:rPr>
              <a:t>Boardworks GCSE Additional Science: Chemistry </a:t>
            </a:r>
          </a:p>
          <a:p>
            <a:r>
              <a:rPr lang="en-GB" altLang="en-US" smtClean="0">
                <a:latin typeface="Arial" charset="0"/>
              </a:rPr>
              <a:t>The Halogens</a:t>
            </a: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endParaRPr lang="en-GB"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5D78280F-DB76-48D9-9BC4-517680738207}" type="slidenum">
              <a:rPr lang="en-GB" altLang="en-US"/>
              <a:pPr/>
              <a:t>7</a:t>
            </a:fld>
            <a:endParaRPr lang="en-GB" altLang="en-US"/>
          </a:p>
        </p:txBody>
      </p:sp>
      <p:sp>
        <p:nvSpPr>
          <p:cNvPr id="50179" name="Rectangle 8"/>
          <p:cNvSpPr>
            <a:spLocks noGrp="1" noChangeArrowheads="1"/>
          </p:cNvSpPr>
          <p:nvPr>
            <p:ph type="hdr" sz="quarter"/>
          </p:nvPr>
        </p:nvSpPr>
        <p:spPr>
          <a:noFill/>
          <a:ln>
            <a:miter lim="800000"/>
            <a:headEnd/>
            <a:tailEnd/>
          </a:ln>
        </p:spPr>
        <p:txBody>
          <a:bodyPr/>
          <a:lstStyle/>
          <a:p>
            <a:r>
              <a:rPr lang="en-GB" altLang="en-US" smtClean="0">
                <a:latin typeface="Arial" charset="0"/>
              </a:rPr>
              <a:t>Boardworks GCSE Additional Science: Chemistry </a:t>
            </a:r>
          </a:p>
          <a:p>
            <a:r>
              <a:rPr lang="en-GB" altLang="en-US" smtClean="0">
                <a:latin typeface="Arial" charset="0"/>
              </a:rPr>
              <a:t>The Halogens</a:t>
            </a: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p:spPr>
        <p:txBody>
          <a:bodyPr/>
          <a:lstStyle/>
          <a:p>
            <a:endParaRPr lang="en-GB"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A02A02E7-C001-4493-8CEC-7A04AE32D192}" type="slidenum">
              <a:rPr lang="en-GB" smtClean="0"/>
              <a:pPr/>
              <a:t>8</a:t>
            </a:fld>
            <a:endParaRPr lang="en-GB"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C1FC0B0D-ACC2-4643-B8A3-D6B03C0B4EAE}" type="slidenum">
              <a:rPr lang="en-GB" smtClean="0"/>
              <a:pPr/>
              <a:t>10</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smtClean="0"/>
          </a:p>
        </p:txBody>
      </p:sp>
      <p:sp>
        <p:nvSpPr>
          <p:cNvPr id="17412" name="Slide Number Placeholder 3"/>
          <p:cNvSpPr>
            <a:spLocks noGrp="1"/>
          </p:cNvSpPr>
          <p:nvPr>
            <p:ph type="sldNum" sz="quarter" idx="5"/>
          </p:nvPr>
        </p:nvSpPr>
        <p:spPr>
          <a:noFill/>
          <a:ln>
            <a:miter lim="800000"/>
            <a:headEnd/>
            <a:tailEnd/>
          </a:ln>
        </p:spPr>
        <p:txBody>
          <a:bodyPr/>
          <a:lstStyle/>
          <a:p>
            <a:fld id="{9AB3C28E-7BAA-440B-9B52-63A540D3DD5F}" type="slidenum">
              <a:rPr lang="en-GB" smtClean="0"/>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12/26/2017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4.png"/><Relationship Id="rId5" Type="http://schemas.openxmlformats.org/officeDocument/2006/relationships/image" Target="../media/image14.png"/><Relationship Id="rId10" Type="http://schemas.openxmlformats.org/officeDocument/2006/relationships/image" Target="../media/image11.png"/><Relationship Id="rId4" Type="http://schemas.openxmlformats.org/officeDocument/2006/relationships/image" Target="../media/image13.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765" y="685800"/>
            <a:ext cx="7068473" cy="5909310"/>
          </a:xfrm>
          <a:prstGeom prst="rect">
            <a:avLst/>
          </a:prstGeom>
          <a:noFill/>
        </p:spPr>
        <p:txBody>
          <a:bodyPr wrap="none" lIns="91440" tIns="45720" rIns="91440" bIns="45720">
            <a:spAutoFit/>
          </a:bodyPr>
          <a:lstStyle/>
          <a:p>
            <a:pPr algn="ctr"/>
            <a:r>
              <a:rPr lang="en-US" sz="5400" u="sng" cap="none" spc="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BY:         P S THAKUR</a:t>
            </a:r>
          </a:p>
          <a:p>
            <a:pPr algn="ctr"/>
            <a:r>
              <a:rPr lang="en-US" sz="5400" u="sng" cap="none" spc="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17</a:t>
            </a:r>
            <a:r>
              <a:rPr lang="en-US" sz="5400" u="sng" cap="none" spc="0" baseline="3000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th</a:t>
            </a:r>
            <a:r>
              <a:rPr lang="en-US" sz="5400" u="sng" cap="none" spc="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group elements</a:t>
            </a:r>
          </a:p>
          <a:p>
            <a:pPr algn="ctr">
              <a:buFont typeface="Wingdings" pitchFamily="2" charset="2"/>
              <a:buChar char="Ø"/>
            </a:pPr>
            <a:r>
              <a:rPr lang="en-US" sz="5400"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INTRODUCTION</a:t>
            </a:r>
          </a:p>
          <a:p>
            <a:pPr algn="ctr">
              <a:buFont typeface="Wingdings" pitchFamily="2" charset="2"/>
              <a:buChar char="Ø"/>
            </a:pPr>
            <a:r>
              <a:rPr lang="en-US" sz="5400"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PHYSICAL PROPERTIES</a:t>
            </a:r>
          </a:p>
          <a:p>
            <a:pPr algn="ctr">
              <a:buFont typeface="Wingdings" pitchFamily="2" charset="2"/>
              <a:buChar char="Ø"/>
            </a:pPr>
            <a:r>
              <a:rPr lang="en-US" sz="5400"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CHEMICAL REACTIONS</a:t>
            </a:r>
          </a:p>
          <a:p>
            <a:pPr algn="ctr">
              <a:buFont typeface="Wingdings" pitchFamily="2" charset="2"/>
              <a:buChar char="Ø"/>
            </a:pPr>
            <a:r>
              <a:rPr lang="en-US" sz="5400"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USES</a:t>
            </a:r>
            <a:endParaRPr lang="en-US" sz="5400" u="sng" cap="none" spc="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a:p>
            <a:pPr algn="ctr"/>
            <a:endParaRPr lang="en-US" sz="5400" u="sng"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3412"/>
          </a:xfrm>
        </p:spPr>
        <p:txBody>
          <a:bodyPr/>
          <a:lstStyle/>
          <a:p>
            <a:pPr eaLnBrk="1" hangingPunct="1"/>
            <a:r>
              <a:rPr lang="en-GB" sz="3200" dirty="0" smtClean="0">
                <a:solidFill>
                  <a:schemeClr val="bg1">
                    <a:lumMod val="95000"/>
                    <a:lumOff val="5000"/>
                  </a:schemeClr>
                </a:solidFill>
                <a:latin typeface="Comic Sans MS" pitchFamily="66" charset="0"/>
              </a:rPr>
              <a:t>Reactions  of the Halogens </a:t>
            </a:r>
          </a:p>
        </p:txBody>
      </p:sp>
      <p:sp>
        <p:nvSpPr>
          <p:cNvPr id="7171" name="Text Box 3"/>
          <p:cNvSpPr txBox="1">
            <a:spLocks noChangeArrowheads="1"/>
          </p:cNvSpPr>
          <p:nvPr/>
        </p:nvSpPr>
        <p:spPr bwMode="auto">
          <a:xfrm>
            <a:off x="323850" y="1052512"/>
            <a:ext cx="8207375" cy="396875"/>
          </a:xfrm>
          <a:prstGeom prst="rect">
            <a:avLst/>
          </a:prstGeom>
          <a:noFill/>
          <a:ln w="9525">
            <a:noFill/>
            <a:miter lim="800000"/>
            <a:headEnd/>
            <a:tailEnd/>
          </a:ln>
          <a:effectLst/>
        </p:spPr>
        <p:txBody>
          <a:bodyPr>
            <a:spAutoFit/>
          </a:bodyPr>
          <a:lstStyle/>
          <a:p>
            <a:pPr>
              <a:spcBef>
                <a:spcPct val="50000"/>
              </a:spcBef>
            </a:pPr>
            <a:r>
              <a:rPr lang="en-GB" sz="2000" dirty="0">
                <a:solidFill>
                  <a:schemeClr val="bg1">
                    <a:lumMod val="95000"/>
                    <a:lumOff val="5000"/>
                  </a:schemeClr>
                </a:solidFill>
                <a:latin typeface="Comic Sans MS" pitchFamily="66" charset="0"/>
              </a:rPr>
              <a:t>All of the halogens will react with </a:t>
            </a:r>
            <a:r>
              <a:rPr lang="en-GB" sz="2000" b="1" dirty="0">
                <a:solidFill>
                  <a:schemeClr val="bg1">
                    <a:lumMod val="95000"/>
                    <a:lumOff val="5000"/>
                  </a:schemeClr>
                </a:solidFill>
                <a:latin typeface="Comic Sans MS" pitchFamily="66" charset="0"/>
              </a:rPr>
              <a:t>water to</a:t>
            </a:r>
            <a:r>
              <a:rPr lang="en-GB" sz="2000" dirty="0">
                <a:solidFill>
                  <a:schemeClr val="bg1">
                    <a:lumMod val="95000"/>
                    <a:lumOff val="5000"/>
                  </a:schemeClr>
                </a:solidFill>
                <a:latin typeface="Comic Sans MS" pitchFamily="66" charset="0"/>
              </a:rPr>
              <a:t> produce </a:t>
            </a:r>
            <a:r>
              <a:rPr lang="en-GB" sz="2000" b="1" dirty="0">
                <a:solidFill>
                  <a:schemeClr val="bg1">
                    <a:lumMod val="95000"/>
                    <a:lumOff val="5000"/>
                  </a:schemeClr>
                </a:solidFill>
                <a:latin typeface="Comic Sans MS" pitchFamily="66" charset="0"/>
              </a:rPr>
              <a:t>2 acids</a:t>
            </a:r>
            <a:endParaRPr lang="en-US" sz="2000" dirty="0">
              <a:solidFill>
                <a:schemeClr val="bg1">
                  <a:lumMod val="95000"/>
                  <a:lumOff val="5000"/>
                </a:schemeClr>
              </a:solidFill>
              <a:latin typeface="Comic Sans MS" pitchFamily="66" charset="0"/>
            </a:endParaRPr>
          </a:p>
        </p:txBody>
      </p:sp>
      <p:grpSp>
        <p:nvGrpSpPr>
          <p:cNvPr id="2" name="Group 20"/>
          <p:cNvGrpSpPr>
            <a:grpSpLocks/>
          </p:cNvGrpSpPr>
          <p:nvPr/>
        </p:nvGrpSpPr>
        <p:grpSpPr bwMode="auto">
          <a:xfrm>
            <a:off x="323850" y="1557338"/>
            <a:ext cx="8497888" cy="406400"/>
            <a:chOff x="204" y="981"/>
            <a:chExt cx="5353" cy="256"/>
          </a:xfrm>
        </p:grpSpPr>
        <p:sp>
          <p:nvSpPr>
            <p:cNvPr id="7181" name="Text Box 5"/>
            <p:cNvSpPr txBox="1">
              <a:spLocks noChangeArrowheads="1"/>
            </p:cNvSpPr>
            <p:nvPr/>
          </p:nvSpPr>
          <p:spPr bwMode="auto">
            <a:xfrm>
              <a:off x="204" y="981"/>
              <a:ext cx="5353" cy="256"/>
            </a:xfrm>
            <a:prstGeom prst="rect">
              <a:avLst/>
            </a:prstGeom>
            <a:solidFill>
              <a:srgbClr val="FFCC00"/>
            </a:solidFill>
            <a:ln w="9525">
              <a:solidFill>
                <a:srgbClr val="FF0000"/>
              </a:solidFill>
              <a:miter lim="800000"/>
              <a:headEnd/>
              <a:tailEnd/>
            </a:ln>
            <a:effectLst/>
          </p:spPr>
          <p:txBody>
            <a:bodyPr>
              <a:spAutoFit/>
            </a:bodyPr>
            <a:lstStyle/>
            <a:p>
              <a:pPr>
                <a:spcBef>
                  <a:spcPct val="50000"/>
                </a:spcBef>
              </a:pPr>
              <a:r>
                <a:rPr lang="en-GB" sz="2000" dirty="0">
                  <a:solidFill>
                    <a:schemeClr val="bg1">
                      <a:lumMod val="95000"/>
                      <a:lumOff val="5000"/>
                    </a:schemeClr>
                  </a:solidFill>
                </a:rPr>
                <a:t>WATER   +  HALOGEN             </a:t>
              </a:r>
              <a:r>
                <a:rPr lang="en-GB" sz="2000" dirty="0" smtClean="0">
                  <a:solidFill>
                    <a:schemeClr val="bg1">
                      <a:lumMod val="95000"/>
                      <a:lumOff val="5000"/>
                    </a:schemeClr>
                  </a:solidFill>
                </a:rPr>
                <a:t>                            </a:t>
              </a:r>
              <a:r>
                <a:rPr lang="en-GB" sz="2000" dirty="0">
                  <a:solidFill>
                    <a:schemeClr val="bg1">
                      <a:lumMod val="95000"/>
                      <a:lumOff val="5000"/>
                    </a:schemeClr>
                  </a:solidFill>
                </a:rPr>
                <a:t>ACID 1       +        ACID 2</a:t>
              </a:r>
              <a:endParaRPr lang="en-US" sz="2000" dirty="0">
                <a:solidFill>
                  <a:schemeClr val="bg1">
                    <a:lumMod val="95000"/>
                    <a:lumOff val="5000"/>
                  </a:schemeClr>
                </a:solidFill>
              </a:endParaRPr>
            </a:p>
          </p:txBody>
        </p:sp>
        <p:sp>
          <p:nvSpPr>
            <p:cNvPr id="7182" name="Line 6"/>
            <p:cNvSpPr>
              <a:spLocks noChangeShapeType="1"/>
            </p:cNvSpPr>
            <p:nvPr/>
          </p:nvSpPr>
          <p:spPr bwMode="auto">
            <a:xfrm>
              <a:off x="2109" y="1117"/>
              <a:ext cx="862" cy="0"/>
            </a:xfrm>
            <a:prstGeom prst="line">
              <a:avLst/>
            </a:prstGeom>
            <a:noFill/>
            <a:ln w="9525">
              <a:solidFill>
                <a:schemeClr val="tx1"/>
              </a:solidFill>
              <a:round/>
              <a:headEnd/>
              <a:tailEnd type="triangle" w="med" len="med"/>
            </a:ln>
            <a:effectLst/>
          </p:spPr>
          <p:txBody>
            <a:bodyPr/>
            <a:lstStyle/>
            <a:p>
              <a:r>
                <a:rPr lang="en-US" dirty="0" smtClean="0"/>
                <a:t>  </a:t>
              </a:r>
              <a:endParaRPr lang="en-IN" dirty="0"/>
            </a:p>
          </p:txBody>
        </p:sp>
      </p:grpSp>
      <p:sp>
        <p:nvSpPr>
          <p:cNvPr id="7173" name="Text Box 7"/>
          <p:cNvSpPr txBox="1">
            <a:spLocks noChangeArrowheads="1"/>
          </p:cNvSpPr>
          <p:nvPr/>
        </p:nvSpPr>
        <p:spPr bwMode="auto">
          <a:xfrm>
            <a:off x="539750" y="2565400"/>
            <a:ext cx="8208963" cy="366713"/>
          </a:xfrm>
          <a:prstGeom prst="rect">
            <a:avLst/>
          </a:prstGeom>
          <a:noFill/>
          <a:ln w="9525">
            <a:noFill/>
            <a:miter lim="800000"/>
            <a:headEnd/>
            <a:tailEnd/>
          </a:ln>
          <a:effectLst/>
        </p:spPr>
        <p:txBody>
          <a:bodyPr>
            <a:spAutoFit/>
          </a:bodyPr>
          <a:lstStyle/>
          <a:p>
            <a:pPr>
              <a:spcBef>
                <a:spcPct val="50000"/>
              </a:spcBef>
            </a:pPr>
            <a:endParaRPr lang="en-US"/>
          </a:p>
        </p:txBody>
      </p:sp>
      <p:grpSp>
        <p:nvGrpSpPr>
          <p:cNvPr id="3" name="Group 21"/>
          <p:cNvGrpSpPr>
            <a:grpSpLocks/>
          </p:cNvGrpSpPr>
          <p:nvPr/>
        </p:nvGrpSpPr>
        <p:grpSpPr bwMode="auto">
          <a:xfrm>
            <a:off x="323850" y="2205038"/>
            <a:ext cx="8497888" cy="842962"/>
            <a:chOff x="204" y="1389"/>
            <a:chExt cx="5353" cy="531"/>
          </a:xfrm>
        </p:grpSpPr>
        <p:sp>
          <p:nvSpPr>
            <p:cNvPr id="7179" name="Text Box 9"/>
            <p:cNvSpPr txBox="1">
              <a:spLocks noChangeArrowheads="1"/>
            </p:cNvSpPr>
            <p:nvPr/>
          </p:nvSpPr>
          <p:spPr bwMode="auto">
            <a:xfrm>
              <a:off x="204" y="1389"/>
              <a:ext cx="5353" cy="531"/>
            </a:xfrm>
            <a:prstGeom prst="rect">
              <a:avLst/>
            </a:prstGeom>
            <a:solidFill>
              <a:srgbClr val="FFCC00"/>
            </a:solidFill>
            <a:ln w="9525">
              <a:solidFill>
                <a:srgbClr val="FF0000"/>
              </a:solidFill>
              <a:miter lim="800000"/>
              <a:headEnd/>
              <a:tailEnd/>
            </a:ln>
            <a:effectLst/>
          </p:spPr>
          <p:txBody>
            <a:bodyPr>
              <a:spAutoFit/>
            </a:bodyPr>
            <a:lstStyle/>
            <a:p>
              <a:pPr>
                <a:lnSpc>
                  <a:spcPct val="75000"/>
                </a:lnSpc>
                <a:spcBef>
                  <a:spcPct val="50000"/>
                </a:spcBef>
              </a:pPr>
              <a:r>
                <a:rPr lang="en-GB" sz="2400" dirty="0">
                  <a:solidFill>
                    <a:schemeClr val="bg1">
                      <a:lumMod val="95000"/>
                      <a:lumOff val="5000"/>
                    </a:schemeClr>
                  </a:solidFill>
                </a:rPr>
                <a:t>Water  +  Chlor</a:t>
              </a:r>
              <a:r>
                <a:rPr lang="en-GB" sz="2400" b="1" dirty="0">
                  <a:solidFill>
                    <a:schemeClr val="bg1">
                      <a:lumMod val="95000"/>
                      <a:lumOff val="5000"/>
                    </a:schemeClr>
                  </a:solidFill>
                </a:rPr>
                <a:t>ine</a:t>
              </a:r>
              <a:r>
                <a:rPr lang="en-GB" sz="2400" dirty="0">
                  <a:solidFill>
                    <a:schemeClr val="bg1">
                      <a:lumMod val="95000"/>
                      <a:lumOff val="5000"/>
                    </a:schemeClr>
                  </a:solidFill>
                </a:rPr>
                <a:t>	</a:t>
              </a:r>
              <a:r>
                <a:rPr lang="en-GB" sz="2400" dirty="0" smtClean="0">
                  <a:solidFill>
                    <a:schemeClr val="bg1">
                      <a:lumMod val="95000"/>
                      <a:lumOff val="5000"/>
                    </a:schemeClr>
                  </a:solidFill>
                </a:rPr>
                <a:t>                     Hydro</a:t>
              </a:r>
              <a:r>
                <a:rPr lang="en-GB" sz="2400" b="1" dirty="0" smtClean="0">
                  <a:solidFill>
                    <a:schemeClr val="bg1">
                      <a:lumMod val="95000"/>
                      <a:lumOff val="5000"/>
                    </a:schemeClr>
                  </a:solidFill>
                </a:rPr>
                <a:t>chloric</a:t>
              </a:r>
              <a:r>
                <a:rPr lang="en-GB" sz="2400" dirty="0" smtClean="0">
                  <a:solidFill>
                    <a:schemeClr val="bg1">
                      <a:lumMod val="95000"/>
                      <a:lumOff val="5000"/>
                    </a:schemeClr>
                  </a:solidFill>
                </a:rPr>
                <a:t> </a:t>
              </a:r>
              <a:r>
                <a:rPr lang="en-GB" sz="2400" dirty="0">
                  <a:solidFill>
                    <a:schemeClr val="bg1">
                      <a:lumMod val="95000"/>
                      <a:lumOff val="5000"/>
                    </a:schemeClr>
                  </a:solidFill>
                </a:rPr>
                <a:t>+ </a:t>
              </a:r>
              <a:r>
                <a:rPr lang="en-GB" sz="2400" dirty="0" err="1">
                  <a:solidFill>
                    <a:schemeClr val="bg1">
                      <a:lumMod val="95000"/>
                      <a:lumOff val="5000"/>
                    </a:schemeClr>
                  </a:solidFill>
                </a:rPr>
                <a:t>Hydro</a:t>
              </a:r>
              <a:r>
                <a:rPr lang="en-GB" sz="2400" b="1" dirty="0" err="1">
                  <a:solidFill>
                    <a:schemeClr val="bg1">
                      <a:lumMod val="95000"/>
                      <a:lumOff val="5000"/>
                    </a:schemeClr>
                  </a:solidFill>
                </a:rPr>
                <a:t>chlorus</a:t>
              </a:r>
              <a:endParaRPr lang="en-GB" sz="2400" b="1" dirty="0">
                <a:solidFill>
                  <a:schemeClr val="bg1">
                    <a:lumMod val="95000"/>
                    <a:lumOff val="5000"/>
                  </a:schemeClr>
                </a:solidFill>
              </a:endParaRPr>
            </a:p>
            <a:p>
              <a:pPr>
                <a:lnSpc>
                  <a:spcPct val="75000"/>
                </a:lnSpc>
                <a:spcBef>
                  <a:spcPct val="50000"/>
                </a:spcBef>
              </a:pPr>
              <a:r>
                <a:rPr lang="en-GB" sz="2400" dirty="0">
                  <a:solidFill>
                    <a:schemeClr val="bg1">
                      <a:lumMod val="95000"/>
                      <a:lumOff val="5000"/>
                    </a:schemeClr>
                  </a:solidFill>
                </a:rPr>
                <a:t>					Acid		        </a:t>
              </a:r>
              <a:r>
                <a:rPr lang="en-GB" sz="2400" dirty="0" err="1">
                  <a:solidFill>
                    <a:schemeClr val="bg1">
                      <a:lumMod val="95000"/>
                      <a:lumOff val="5000"/>
                    </a:schemeClr>
                  </a:solidFill>
                </a:rPr>
                <a:t>Acid</a:t>
              </a:r>
              <a:endParaRPr lang="en-US" sz="2400" b="1" dirty="0">
                <a:solidFill>
                  <a:schemeClr val="bg1">
                    <a:lumMod val="95000"/>
                    <a:lumOff val="5000"/>
                  </a:schemeClr>
                </a:solidFill>
              </a:endParaRPr>
            </a:p>
          </p:txBody>
        </p:sp>
        <p:sp>
          <p:nvSpPr>
            <p:cNvPr id="7180" name="Line 10"/>
            <p:cNvSpPr>
              <a:spLocks noChangeShapeType="1"/>
            </p:cNvSpPr>
            <p:nvPr/>
          </p:nvSpPr>
          <p:spPr bwMode="auto">
            <a:xfrm>
              <a:off x="1973" y="1525"/>
              <a:ext cx="816" cy="0"/>
            </a:xfrm>
            <a:prstGeom prst="line">
              <a:avLst/>
            </a:prstGeom>
            <a:noFill/>
            <a:ln w="9525">
              <a:solidFill>
                <a:schemeClr val="tx1"/>
              </a:solidFill>
              <a:round/>
              <a:headEnd/>
              <a:tailEnd type="triangle" w="med" len="med"/>
            </a:ln>
            <a:effectLst/>
          </p:spPr>
          <p:txBody>
            <a:bodyPr/>
            <a:lstStyle/>
            <a:p>
              <a:endParaRPr lang="en-IN"/>
            </a:p>
          </p:txBody>
        </p:sp>
      </p:grpSp>
      <p:grpSp>
        <p:nvGrpSpPr>
          <p:cNvPr id="4" name="Group 22"/>
          <p:cNvGrpSpPr>
            <a:grpSpLocks/>
          </p:cNvGrpSpPr>
          <p:nvPr/>
        </p:nvGrpSpPr>
        <p:grpSpPr bwMode="auto">
          <a:xfrm>
            <a:off x="323850" y="3357563"/>
            <a:ext cx="8496300" cy="466725"/>
            <a:chOff x="204" y="2115"/>
            <a:chExt cx="5352" cy="294"/>
          </a:xfrm>
        </p:grpSpPr>
        <p:sp>
          <p:nvSpPr>
            <p:cNvPr id="7177" name="Text Box 12"/>
            <p:cNvSpPr txBox="1">
              <a:spLocks noChangeArrowheads="1"/>
            </p:cNvSpPr>
            <p:nvPr/>
          </p:nvSpPr>
          <p:spPr bwMode="auto">
            <a:xfrm>
              <a:off x="204" y="2115"/>
              <a:ext cx="5352" cy="294"/>
            </a:xfrm>
            <a:prstGeom prst="rect">
              <a:avLst/>
            </a:prstGeom>
            <a:solidFill>
              <a:srgbClr val="FFCC00"/>
            </a:solidFill>
            <a:ln w="9525">
              <a:solidFill>
                <a:srgbClr val="FF0000"/>
              </a:solidFill>
              <a:miter lim="800000"/>
              <a:headEnd/>
              <a:tailEnd/>
            </a:ln>
            <a:effectLst/>
          </p:spPr>
          <p:txBody>
            <a:bodyPr>
              <a:spAutoFit/>
            </a:bodyPr>
            <a:lstStyle/>
            <a:p>
              <a:pPr>
                <a:spcBef>
                  <a:spcPct val="50000"/>
                </a:spcBef>
              </a:pPr>
              <a:r>
                <a:rPr lang="en-GB" sz="2400" b="1" dirty="0">
                  <a:solidFill>
                    <a:schemeClr val="bg1">
                      <a:lumMod val="95000"/>
                      <a:lumOff val="5000"/>
                    </a:schemeClr>
                  </a:solidFill>
                </a:rPr>
                <a:t>H</a:t>
              </a:r>
              <a:r>
                <a:rPr lang="en-GB" sz="2400" b="1" baseline="-25000" dirty="0">
                  <a:solidFill>
                    <a:schemeClr val="bg1">
                      <a:lumMod val="95000"/>
                      <a:lumOff val="5000"/>
                    </a:schemeClr>
                  </a:solidFill>
                </a:rPr>
                <a:t>2</a:t>
              </a:r>
              <a:r>
                <a:rPr lang="en-GB" sz="2400" b="1" dirty="0">
                  <a:solidFill>
                    <a:schemeClr val="bg1">
                      <a:lumMod val="95000"/>
                      <a:lumOff val="5000"/>
                    </a:schemeClr>
                  </a:solidFill>
                </a:rPr>
                <a:t>O	 +     Cl</a:t>
              </a:r>
              <a:r>
                <a:rPr lang="en-GB" sz="2400" b="1" baseline="-25000" dirty="0">
                  <a:solidFill>
                    <a:schemeClr val="bg1">
                      <a:lumMod val="95000"/>
                      <a:lumOff val="5000"/>
                    </a:schemeClr>
                  </a:solidFill>
                </a:rPr>
                <a:t>2</a:t>
              </a:r>
              <a:r>
                <a:rPr lang="en-GB" sz="2400" b="1" dirty="0">
                  <a:solidFill>
                    <a:schemeClr val="bg1">
                      <a:lumMod val="95000"/>
                      <a:lumOff val="5000"/>
                    </a:schemeClr>
                  </a:solidFill>
                </a:rPr>
                <a:t>			   </a:t>
              </a:r>
              <a:r>
                <a:rPr lang="en-GB" sz="2400" b="1" dirty="0" smtClean="0">
                  <a:solidFill>
                    <a:schemeClr val="bg1">
                      <a:lumMod val="95000"/>
                      <a:lumOff val="5000"/>
                    </a:schemeClr>
                  </a:solidFill>
                </a:rPr>
                <a:t>             </a:t>
              </a:r>
              <a:r>
                <a:rPr lang="en-GB" sz="2400" b="1" dirty="0" err="1" smtClean="0">
                  <a:solidFill>
                    <a:schemeClr val="bg1">
                      <a:lumMod val="95000"/>
                      <a:lumOff val="5000"/>
                    </a:schemeClr>
                  </a:solidFill>
                </a:rPr>
                <a:t>HCl</a:t>
              </a:r>
              <a:r>
                <a:rPr lang="en-GB" sz="2400" b="1" dirty="0" smtClean="0">
                  <a:solidFill>
                    <a:schemeClr val="bg1">
                      <a:lumMod val="95000"/>
                      <a:lumOff val="5000"/>
                    </a:schemeClr>
                  </a:solidFill>
                </a:rPr>
                <a:t>          </a:t>
              </a:r>
              <a:r>
                <a:rPr lang="en-GB" sz="2400" b="1" dirty="0">
                  <a:solidFill>
                    <a:schemeClr val="bg1">
                      <a:lumMod val="95000"/>
                      <a:lumOff val="5000"/>
                    </a:schemeClr>
                  </a:solidFill>
                </a:rPr>
                <a:t>+       </a:t>
              </a:r>
              <a:r>
                <a:rPr lang="en-GB" sz="2400" b="1" dirty="0" err="1">
                  <a:solidFill>
                    <a:schemeClr val="bg1">
                      <a:lumMod val="95000"/>
                      <a:lumOff val="5000"/>
                    </a:schemeClr>
                  </a:solidFill>
                </a:rPr>
                <a:t>HOCl</a:t>
              </a:r>
              <a:endParaRPr lang="en-US" sz="2400" b="1" dirty="0">
                <a:solidFill>
                  <a:schemeClr val="bg1">
                    <a:lumMod val="95000"/>
                    <a:lumOff val="5000"/>
                  </a:schemeClr>
                </a:solidFill>
              </a:endParaRPr>
            </a:p>
          </p:txBody>
        </p:sp>
        <p:sp>
          <p:nvSpPr>
            <p:cNvPr id="7178" name="Line 13"/>
            <p:cNvSpPr>
              <a:spLocks noChangeShapeType="1"/>
            </p:cNvSpPr>
            <p:nvPr/>
          </p:nvSpPr>
          <p:spPr bwMode="auto">
            <a:xfrm>
              <a:off x="1632" y="2251"/>
              <a:ext cx="953" cy="0"/>
            </a:xfrm>
            <a:prstGeom prst="line">
              <a:avLst/>
            </a:prstGeom>
            <a:noFill/>
            <a:ln w="9525">
              <a:solidFill>
                <a:schemeClr val="tx1"/>
              </a:solidFill>
              <a:round/>
              <a:headEnd/>
              <a:tailEnd type="triangle" w="med" len="med"/>
            </a:ln>
            <a:effectLst/>
          </p:spPr>
          <p:txBody>
            <a:bodyPr/>
            <a:lstStyle/>
            <a:p>
              <a:r>
                <a:rPr lang="en-US" dirty="0" smtClean="0"/>
                <a:t>                             </a:t>
              </a:r>
              <a:endParaRPr lang="en-IN" dirty="0"/>
            </a:p>
          </p:txBody>
        </p:sp>
      </p:grpSp>
      <p:sp>
        <p:nvSpPr>
          <p:cNvPr id="9231" name="Text Box 15"/>
          <p:cNvSpPr txBox="1">
            <a:spLocks noChangeArrowheads="1"/>
          </p:cNvSpPr>
          <p:nvPr/>
        </p:nvSpPr>
        <p:spPr bwMode="auto">
          <a:xfrm>
            <a:off x="323850" y="4365625"/>
            <a:ext cx="8424863" cy="1006475"/>
          </a:xfrm>
          <a:prstGeom prst="rect">
            <a:avLst/>
          </a:prstGeom>
          <a:noFill/>
          <a:ln w="9525">
            <a:noFill/>
            <a:miter lim="800000"/>
            <a:headEnd/>
            <a:tailEnd/>
          </a:ln>
          <a:effectLst/>
        </p:spPr>
        <p:txBody>
          <a:bodyPr>
            <a:spAutoFit/>
          </a:bodyPr>
          <a:lstStyle/>
          <a:p>
            <a:pPr>
              <a:lnSpc>
                <a:spcPct val="150000"/>
              </a:lnSpc>
              <a:spcBef>
                <a:spcPct val="50000"/>
              </a:spcBef>
            </a:pPr>
            <a:r>
              <a:rPr lang="en-GB" sz="2000" dirty="0">
                <a:solidFill>
                  <a:schemeClr val="bg1">
                    <a:lumMod val="95000"/>
                    <a:lumOff val="5000"/>
                  </a:schemeClr>
                </a:solidFill>
                <a:latin typeface="Comic Sans MS" pitchFamily="66" charset="0"/>
              </a:rPr>
              <a:t>This also happens with Bromine and Iodine and the acids formed are much stronger!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Oxo acids Of Chlorine</a:t>
            </a:r>
          </a:p>
        </p:txBody>
      </p:sp>
      <p:pic>
        <p:nvPicPr>
          <p:cNvPr id="8195" name="Picture 5" descr="Image result for oxoacids of halogens structure"/>
          <p:cNvPicPr>
            <a:picLocks noChangeAspect="1" noChangeArrowheads="1"/>
          </p:cNvPicPr>
          <p:nvPr/>
        </p:nvPicPr>
        <p:blipFill>
          <a:blip r:embed="rId3" cstate="print"/>
          <a:srcRect/>
          <a:stretch>
            <a:fillRect/>
          </a:stretch>
        </p:blipFill>
        <p:spPr bwMode="auto">
          <a:xfrm>
            <a:off x="1619250" y="2420938"/>
            <a:ext cx="6192838" cy="27717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err="1" smtClean="0">
                <a:solidFill>
                  <a:schemeClr val="bg1">
                    <a:lumMod val="95000"/>
                    <a:lumOff val="5000"/>
                  </a:schemeClr>
                </a:solidFill>
              </a:rPr>
              <a:t>Interhalogen</a:t>
            </a:r>
            <a:r>
              <a:rPr lang="en-US" dirty="0" smtClean="0">
                <a:solidFill>
                  <a:schemeClr val="bg1">
                    <a:lumMod val="95000"/>
                    <a:lumOff val="5000"/>
                  </a:schemeClr>
                </a:solidFill>
              </a:rPr>
              <a:t> compounds</a:t>
            </a:r>
          </a:p>
        </p:txBody>
      </p:sp>
      <p:sp>
        <p:nvSpPr>
          <p:cNvPr id="9219" name="Rectangle 3"/>
          <p:cNvSpPr>
            <a:spLocks noChangeArrowheads="1"/>
          </p:cNvSpPr>
          <p:nvPr/>
        </p:nvSpPr>
        <p:spPr bwMode="auto">
          <a:xfrm>
            <a:off x="1476375" y="1341438"/>
            <a:ext cx="6119813" cy="1754187"/>
          </a:xfrm>
          <a:prstGeom prst="rect">
            <a:avLst/>
          </a:prstGeom>
          <a:noFill/>
          <a:ln w="9525">
            <a:noFill/>
            <a:miter lim="800000"/>
            <a:headEnd/>
            <a:tailEnd/>
          </a:ln>
        </p:spPr>
        <p:txBody>
          <a:bodyPr>
            <a:spAutoFit/>
          </a:bodyPr>
          <a:lstStyle/>
          <a:p>
            <a:r>
              <a:rPr lang="en-US">
                <a:solidFill>
                  <a:srgbClr val="C00000"/>
                </a:solidFill>
              </a:rPr>
              <a:t>Interhalogen compounds are compounds formed between the halogens themselves. Examples being ICl5, ClF3 etc. The element with the bigger size and lesser electronegativity forms the electron pair acceptor. Fluorine doesn’t form interhalogen compounds since it lacks vacant orbitals for electron pair acceptance</a:t>
            </a:r>
          </a:p>
        </p:txBody>
      </p:sp>
      <p:pic>
        <p:nvPicPr>
          <p:cNvPr id="9222" name="Picture 6" descr="Image result for interhalogen comp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429000"/>
            <a:ext cx="6453295" cy="2221608"/>
          </a:xfrm>
          <a:prstGeom prst="rect">
            <a:avLst/>
          </a:prstGeom>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6858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Commercial preparation</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1 </a:t>
            </a: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Times New Roman" pitchFamily="18" charset="0"/>
              </a:rPr>
              <a:t>oxygwn</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 is passed through HCl in presence of CuCl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2</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 chlorine gas is liberated. </a:t>
            </a: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Times New Roman" pitchFamily="18" charset="0"/>
              </a:rPr>
              <a:t>Decaeon’s</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 process.</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4HCl +O</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2    </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CuCl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2</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2H</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O+4Cl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 electrolysis of brine </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Brine solution contains </a:t>
            </a: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NaCl</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which on electrolysis liberates chlorine gas</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NaCl</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a:r>
            <a:r>
              <a:rPr kumimoji="0" lang="en-GB" sz="2800" b="0" i="0" u="none" strike="noStrike" cap="none" normalizeH="0" baseline="3000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electro</a:t>
            </a: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→Na</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8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anode :- 2Cl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+2e</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cathode :- Na</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+ 1e</a:t>
            </a:r>
            <a:r>
              <a:rPr kumimoji="0" lang="en-GB" sz="28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8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→Na(s)</a:t>
            </a:r>
            <a:endParaRPr kumimoji="0" lang="en-GB" sz="28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49"/>
                                        </p:tgtEl>
                                        <p:attrNameLst>
                                          <p:attrName>style.visibility</p:attrName>
                                        </p:attrNameLst>
                                      </p:cBhvr>
                                      <p:to>
                                        <p:strVal val="visible"/>
                                      </p:to>
                                    </p:set>
                                    <p:anim calcmode="discrete" valueType="clr">
                                      <p:cBhvr override="childStyle">
                                        <p:cTn id="7" dur="80"/>
                                        <p:tgtEl>
                                          <p:spTgt spid="2764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49"/>
                                        </p:tgtEl>
                                        <p:attrNameLst>
                                          <p:attrName>fillcolor</p:attrName>
                                        </p:attrNameLst>
                                      </p:cBhvr>
                                      <p:tavLst>
                                        <p:tav tm="0">
                                          <p:val>
                                            <p:clrVal>
                                              <a:schemeClr val="accent2"/>
                                            </p:clrVal>
                                          </p:val>
                                        </p:tav>
                                        <p:tav tm="50000">
                                          <p:val>
                                            <p:clrVal>
                                              <a:schemeClr val="hlink"/>
                                            </p:clrVal>
                                          </p:val>
                                        </p:tav>
                                      </p:tavLst>
                                    </p:anim>
                                    <p:set>
                                      <p:cBhvr>
                                        <p:cTn id="9" dur="80"/>
                                        <p:tgtEl>
                                          <p:spTgt spid="2764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228600"/>
            <a:ext cx="2903039"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Physical properties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1 greenish yellow gas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 soluble in water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3 heavier than air</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
        <p:nvSpPr>
          <p:cNvPr id="28674" name="Rectangle 2"/>
          <p:cNvSpPr>
            <a:spLocks noChangeArrowheads="1"/>
          </p:cNvSpPr>
          <p:nvPr/>
        </p:nvSpPr>
        <p:spPr bwMode="auto">
          <a:xfrm>
            <a:off x="0" y="2286000"/>
            <a:ext cx="6567247" cy="34163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Chemical properties :-</a:t>
            </a:r>
            <a:endParaRPr kumimoji="0" lang="en-GB" sz="2400" b="1" i="0" u="sng"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1 chlorine reacts with metals forming metal halides</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2Na+Cl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→2NaCl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Mg+Cl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→MgCl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2Al +3Cl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→2AlCl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 chlorine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rteacts</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with non metals</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P</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+3Cl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→4PCl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2S+Cl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checkerboard(across)">
                                      <p:cBhvr>
                                        <p:cTn id="7" dur="500"/>
                                        <p:tgtEl>
                                          <p:spTgt spid="2867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8674"/>
                                        </p:tgtEl>
                                        <p:attrNameLst>
                                          <p:attrName>style.visibility</p:attrName>
                                        </p:attrNameLst>
                                      </p:cBhvr>
                                      <p:to>
                                        <p:strVal val="visible"/>
                                      </p:to>
                                    </p:set>
                                    <p:anim calcmode="discrete" valueType="clr">
                                      <p:cBhvr override="childStyle">
                                        <p:cTn id="12" dur="80"/>
                                        <p:tgtEl>
                                          <p:spTgt spid="2867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8674"/>
                                        </p:tgtEl>
                                        <p:attrNameLst>
                                          <p:attrName>fillcolor</p:attrName>
                                        </p:attrNameLst>
                                      </p:cBhvr>
                                      <p:tavLst>
                                        <p:tav tm="0">
                                          <p:val>
                                            <p:clrVal>
                                              <a:schemeClr val="accent2"/>
                                            </p:clrVal>
                                          </p:val>
                                        </p:tav>
                                        <p:tav tm="50000">
                                          <p:val>
                                            <p:clrVal>
                                              <a:schemeClr val="hlink"/>
                                            </p:clrVal>
                                          </p:val>
                                        </p:tav>
                                      </p:tavLst>
                                    </p:anim>
                                    <p:set>
                                      <p:cBhvr>
                                        <p:cTn id="14" dur="80"/>
                                        <p:tgtEl>
                                          <p:spTgt spid="286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 y="38100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3 chlorine reacts with compounds like ammonia and hydrocarbon like C</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10</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16</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8NH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→6NH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Cl+N</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+3Cl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excess</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+ 3HCl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10</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16</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+8Cl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→10C+16HCl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Chlorinating agent:-</a:t>
            </a:r>
            <a:endParaRPr kumimoji="0" lang="en-GB" sz="2400" b="1" i="0" u="sng"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Chlorine reacts with hydrocarbon in presence of sunlight to form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haloalkanes</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dirty="0" smtClean="0">
                <a:ln>
                  <a:noFill/>
                </a:ln>
                <a:solidFill>
                  <a:schemeClr val="bg1">
                    <a:lumMod val="95000"/>
                    <a:lumOff val="5000"/>
                  </a:schemeClr>
                </a:solidFill>
                <a:effectLst/>
                <a:latin typeface="Calibri" pitchFamily="34" charset="0"/>
                <a:ea typeface="Times New Roman" pitchFamily="18" charset="0"/>
                <a:cs typeface="Calibri" pitchFamily="34" charset="0"/>
              </a:rPr>
              <a:t>   +</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sunlight</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
        <p:nvSpPr>
          <p:cNvPr id="29698" name="Rectangle 2"/>
          <p:cNvSpPr>
            <a:spLocks noChangeArrowheads="1"/>
          </p:cNvSpPr>
          <p:nvPr/>
        </p:nvSpPr>
        <p:spPr bwMode="auto">
          <a:xfrm>
            <a:off x="0" y="3733800"/>
            <a:ext cx="8839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Oxidising agent</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Chlorine is a very good oxidising agent.</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1 ferrous sulphate to ferric sulphate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2FeSO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→Fe</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 it oxidises Na sulphite to sodium sulphate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 </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3 it oxidises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ulphur</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dioxide to sulphuric oxide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blinds(horizontal)">
                                      <p:cBhvr>
                                        <p:cTn id="7" dur="500"/>
                                        <p:tgtEl>
                                          <p:spTgt spid="296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linds(horizontal)">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2969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4 it oxidises iodine to hydrochloric acid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I</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+6H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O+5Cl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→2HIO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+10HCl</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Bleaching agent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5 chlorine is a good bleaching agent .it undergoes reaction to give nascent oxygen .this bleaching action is due to oxidation and it is a permanent bleaching agent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→2HCl+[O]</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Colouring matter +[o]→decolourise</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[bleaching]</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blinds(horizontal)">
                                      <p:cBhvr>
                                        <p:cTn id="7" dur="5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 y="99060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Chlorine reacts with cold and dilute </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NaOH</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to form sodium hypochlorite</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2NaOH+Cl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→Nacl + NaClO+H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Sod.hypochlorite</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Chlorine reacts with hot and conc. </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NaOH</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to give sodium Chlorate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6NaOH+3Cl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→5NaCl+NaClO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+3H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Sod.chlorate</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Cl</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reacts with slaked lime to form bleaching powder</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2Ca(OH)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+6Cl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→Ca(</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OCl</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+CaCl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 </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Bleaching powder</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Bleaching powder is good source of chlorine .this is used for the preparation of chloroform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CaOCl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O→Ca(OH)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+Cl</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45"/>
                                        </p:tgtEl>
                                        <p:attrNameLst>
                                          <p:attrName>style.visibility</p:attrName>
                                        </p:attrNameLst>
                                      </p:cBhvr>
                                      <p:to>
                                        <p:strVal val="visible"/>
                                      </p:to>
                                    </p:set>
                                    <p:anim calcmode="discrete" valueType="clr">
                                      <p:cBhvr override="childStyle">
                                        <p:cTn id="7" dur="80"/>
                                        <p:tgtEl>
                                          <p:spTgt spid="3174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5"/>
                                        </p:tgtEl>
                                        <p:attrNameLst>
                                          <p:attrName>fillcolor</p:attrName>
                                        </p:attrNameLst>
                                      </p:cBhvr>
                                      <p:tavLst>
                                        <p:tav tm="0">
                                          <p:val>
                                            <p:clrVal>
                                              <a:schemeClr val="accent2"/>
                                            </p:clrVal>
                                          </p:val>
                                        </p:tav>
                                        <p:tav tm="50000">
                                          <p:val>
                                            <p:clrVal>
                                              <a:schemeClr val="hlink"/>
                                            </p:clrVal>
                                          </p:val>
                                        </p:tav>
                                      </p:tavLst>
                                    </p:anim>
                                    <p:set>
                                      <p:cBhvr>
                                        <p:cTn id="9" dur="80"/>
                                        <p:tgtEl>
                                          <p:spTgt spid="317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solidFill>
                <a:effectLst/>
                <a:latin typeface="Calibri" pitchFamily="34" charset="0"/>
                <a:ea typeface="Times New Roman" pitchFamily="18" charset="0"/>
                <a:cs typeface="Calibri" pitchFamily="34" charset="0"/>
              </a:rPr>
              <a:t>Uses of chlorine :-</a:t>
            </a:r>
            <a:endParaRPr kumimoji="0" lang="en-GB" sz="2400" b="1" i="0" u="sng"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Clis</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 used as </a:t>
            </a:r>
            <a:r>
              <a:rPr kumimoji="0" lang="en-GB" sz="2400" i="0"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ableaching</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 agent in wood pulp</a:t>
            </a:r>
            <a:endParaRPr kumimoji="0" lang="en-GB" sz="2400" i="0"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It is used for manufacturing of dyes and drugs like DDT.</a:t>
            </a:r>
            <a:endParaRPr kumimoji="0" lang="en-GB" sz="2400" i="0"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It is used for preparing poisonous gases like phosgene COCl</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,tear gas CCl</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3</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NO</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endParaRPr kumimoji="0" lang="en-GB" sz="2400" i="0"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Mustard gas →</a:t>
            </a:r>
            <a:endParaRPr kumimoji="0" lang="en-GB" sz="2400" i="0"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                                   ClCH</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CH</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-S- CH</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CH</a:t>
            </a:r>
            <a:r>
              <a:rPr kumimoji="0" lang="en-GB" sz="2400" i="0"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i="0" strike="noStrike" cap="none" normalizeH="0" baseline="0" dirty="0" smtClean="0">
                <a:ln>
                  <a:noFill/>
                </a:ln>
                <a:solidFill>
                  <a:schemeClr val="bg1"/>
                </a:solidFill>
                <a:effectLst/>
                <a:latin typeface="Calibri" pitchFamily="34" charset="0"/>
                <a:ea typeface="Times New Roman" pitchFamily="18" charset="0"/>
                <a:cs typeface="Calibri" pitchFamily="34" charset="0"/>
              </a:rPr>
              <a:t>Cl</a:t>
            </a:r>
            <a:endParaRPr kumimoji="0" lang="en-GB" sz="2400" i="0"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i="0" strike="noStrike" cap="none" normalizeH="0" baseline="0" dirty="0" smtClean="0">
              <a:ln>
                <a:noFill/>
              </a:ln>
              <a:solidFill>
                <a:schemeClr val="bg1"/>
              </a:solidFill>
              <a:effectLst/>
              <a:latin typeface="Arial" pitchFamily="34" charset="0"/>
              <a:cs typeface="Arial" pitchFamily="34" charset="0"/>
            </a:endParaRPr>
          </a:p>
        </p:txBody>
      </p:sp>
      <p:sp>
        <p:nvSpPr>
          <p:cNvPr id="32770" name="Rectangle 2"/>
          <p:cNvSpPr>
            <a:spLocks noChangeArrowheads="1"/>
          </p:cNvSpPr>
          <p:nvPr/>
        </p:nvSpPr>
        <p:spPr bwMode="auto">
          <a:xfrm>
            <a:off x="0" y="32766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solidFill>
                <a:effectLst/>
                <a:latin typeface="Calibri" pitchFamily="34" charset="0"/>
                <a:ea typeface="Times New Roman" pitchFamily="18" charset="0"/>
                <a:cs typeface="Calibri" pitchFamily="34" charset="0"/>
              </a:rPr>
              <a:t>Lab </a:t>
            </a:r>
            <a:r>
              <a:rPr kumimoji="0" lang="en-GB" sz="2400" b="1" i="0" u="sng"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preraration</a:t>
            </a:r>
            <a:r>
              <a:rPr kumimoji="0" lang="en-GB" sz="2400" b="1" i="0" u="sng" strike="noStrike" cap="none" normalizeH="0" baseline="0" dirty="0" smtClean="0">
                <a:ln>
                  <a:noFill/>
                </a:ln>
                <a:solidFill>
                  <a:schemeClr val="bg1"/>
                </a:solidFill>
                <a:effectLst/>
                <a:latin typeface="Calibri" pitchFamily="34" charset="0"/>
                <a:ea typeface="Times New Roman" pitchFamily="18" charset="0"/>
                <a:cs typeface="Calibri" pitchFamily="34" charset="0"/>
              </a:rPr>
              <a:t> of HCl:-</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HCl is prepared in lab by treating sodium chloride with sulphuric acid </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NaCl+H</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→NaHSO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+HCl</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Hcl</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is prepared by treating bisulphates  with </a:t>
            </a:r>
            <a:r>
              <a:rPr kumimoji="0" lang="en-GB" sz="2400" b="0" i="0" u="none" strike="noStrike" cap="none" normalizeH="0" baseline="0" dirty="0" err="1" smtClean="0">
                <a:ln>
                  <a:noFill/>
                </a:ln>
                <a:solidFill>
                  <a:schemeClr val="bg1"/>
                </a:solidFill>
                <a:effectLst/>
                <a:latin typeface="Calibri" pitchFamily="34" charset="0"/>
                <a:ea typeface="Times New Roman" pitchFamily="18" charset="0"/>
                <a:cs typeface="Calibri" pitchFamily="34" charset="0"/>
              </a:rPr>
              <a:t>NaCl</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NaHSO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NaCl→Na</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SO</a:t>
            </a:r>
            <a:r>
              <a:rPr kumimoji="0" lang="en-GB" sz="2400" b="0" i="0" u="none" strike="noStrike" cap="none" normalizeH="0" baseline="-30000" dirty="0" smtClean="0">
                <a:ln>
                  <a:noFill/>
                </a:ln>
                <a:solidFill>
                  <a:schemeClr val="bg1"/>
                </a:solidFill>
                <a:effectLst/>
                <a:latin typeface="Calibri" pitchFamily="34" charset="0"/>
                <a:ea typeface="Times New Roman" pitchFamily="18" charset="0"/>
                <a:cs typeface="Calibri" pitchFamily="34" charset="0"/>
              </a:rPr>
              <a:t>4</a:t>
            </a:r>
            <a:r>
              <a:rPr kumimoji="0" lang="en-GB" sz="2400" b="0"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HCl</a:t>
            </a:r>
            <a:endParaRPr kumimoji="0" lang="en-GB"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blinds(horizontal)">
                                      <p:cBhvr>
                                        <p:cTn id="7" dur="500"/>
                                        <p:tgtEl>
                                          <p:spTgt spid="32769"/>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2770"/>
                                        </p:tgtEl>
                                        <p:attrNameLst>
                                          <p:attrName>style.visibility</p:attrName>
                                        </p:attrNameLst>
                                      </p:cBhvr>
                                      <p:to>
                                        <p:strVal val="visible"/>
                                      </p:to>
                                    </p:set>
                                    <p:anim calcmode="discrete" valueType="clr">
                                      <p:cBhvr override="childStyle">
                                        <p:cTn id="12" dur="80"/>
                                        <p:tgtEl>
                                          <p:spTgt spid="3277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2770"/>
                                        </p:tgtEl>
                                        <p:attrNameLst>
                                          <p:attrName>fillcolor</p:attrName>
                                        </p:attrNameLst>
                                      </p:cBhvr>
                                      <p:tavLst>
                                        <p:tav tm="0">
                                          <p:val>
                                            <p:clrVal>
                                              <a:schemeClr val="accent2"/>
                                            </p:clrVal>
                                          </p:val>
                                        </p:tav>
                                        <p:tav tm="50000">
                                          <p:val>
                                            <p:clrVal>
                                              <a:schemeClr val="hlink"/>
                                            </p:clrVal>
                                          </p:val>
                                        </p:tav>
                                      </p:tavLst>
                                    </p:anim>
                                    <p:set>
                                      <p:cBhvr>
                                        <p:cTn id="14" dur="80"/>
                                        <p:tgtEl>
                                          <p:spTgt spid="327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Physical properties :-</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 is a pungent smelling gas which is very irritating.</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It is highly soluble in water </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0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Chemical properties :-</a:t>
            </a:r>
            <a:endParaRPr kumimoji="0" lang="en-GB" sz="2000" b="1" i="0" u="sng"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Zinc reacts with HCl</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Zn+2HCl→ZnCl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 reacts with non metals in presence of CuCl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4HCl+O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CuCl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→2 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O+2Cl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 reacts with carbonates ,bicarbonates and sulphide to liberate SO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and CO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gas </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+2HCl→NaCl+H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O+CO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NaHCO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+HCl→NaCl+H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O+CO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HCl→NaCl+H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O+SO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 reacts with ammonia to form dense fumes of ammonium chloride</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+HCl→NH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4</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Aqua </a:t>
            </a:r>
            <a:r>
              <a:rPr kumimoji="0" lang="en-GB" sz="20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regia</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Conc. →HCl:HNO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3:1</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HCl→H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0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Cl</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HNO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H</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+NO</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0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Aqua </a:t>
            </a:r>
            <a:r>
              <a:rPr kumimoji="0" lang="en-GB" sz="20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regia</a:t>
            </a:r>
            <a:r>
              <a:rPr kumimoji="0" lang="en-GB" sz="20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dissolves gold, silver and platinum </a:t>
            </a:r>
            <a:endParaRPr kumimoji="0" lang="en-GB"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blinds(horizontal)">
                                      <p:cBhvr>
                                        <p:cTn id="7" dur="500"/>
                                        <p:tgtEl>
                                          <p:spTgt spid="3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9750" y="333375"/>
            <a:ext cx="8229600" cy="1143000"/>
          </a:xfrm>
        </p:spPr>
        <p:txBody>
          <a:bodyPr/>
          <a:lstStyle/>
          <a:p>
            <a:pPr eaLnBrk="1" hangingPunct="1"/>
            <a:r>
              <a:rPr lang="en-GB" smtClean="0">
                <a:solidFill>
                  <a:srgbClr val="C00000"/>
                </a:solidFill>
                <a:latin typeface="Arial Black" pitchFamily="34" charset="0"/>
              </a:rPr>
              <a:t>Group 17 – The Halogens</a:t>
            </a:r>
          </a:p>
        </p:txBody>
      </p:sp>
      <p:pic>
        <p:nvPicPr>
          <p:cNvPr id="2051" name="Picture 179" descr="Image result for group 17 elements"/>
          <p:cNvPicPr>
            <a:picLocks noChangeAspect="1" noChangeArrowheads="1"/>
          </p:cNvPicPr>
          <p:nvPr/>
        </p:nvPicPr>
        <p:blipFill>
          <a:blip r:embed="rId3" cstate="print"/>
          <a:srcRect/>
          <a:stretch>
            <a:fillRect/>
          </a:stretch>
        </p:blipFill>
        <p:spPr bwMode="auto">
          <a:xfrm>
            <a:off x="966788" y="2636838"/>
            <a:ext cx="6773862" cy="2952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633412"/>
          </a:xfrm>
        </p:spPr>
        <p:txBody>
          <a:bodyPr/>
          <a:lstStyle/>
          <a:p>
            <a:pPr eaLnBrk="1" hangingPunct="1"/>
            <a:r>
              <a:rPr lang="en-GB" sz="3200" dirty="0" smtClean="0">
                <a:solidFill>
                  <a:schemeClr val="bg1">
                    <a:lumMod val="95000"/>
                    <a:lumOff val="5000"/>
                  </a:schemeClr>
                </a:solidFill>
                <a:latin typeface="Comic Sans MS" pitchFamily="66" charset="0"/>
              </a:rPr>
              <a:t>Uses of the Halogens</a:t>
            </a:r>
          </a:p>
        </p:txBody>
      </p:sp>
      <p:sp>
        <p:nvSpPr>
          <p:cNvPr id="4099" name="Text Box 4"/>
          <p:cNvSpPr txBox="1">
            <a:spLocks noChangeArrowheads="1"/>
          </p:cNvSpPr>
          <p:nvPr/>
        </p:nvSpPr>
        <p:spPr bwMode="auto">
          <a:xfrm>
            <a:off x="539750" y="1196975"/>
            <a:ext cx="1439863" cy="457200"/>
          </a:xfrm>
          <a:prstGeom prst="rect">
            <a:avLst/>
          </a:prstGeom>
          <a:noFill/>
          <a:ln w="9525">
            <a:noFill/>
            <a:miter lim="800000"/>
            <a:headEnd/>
            <a:tailEnd/>
          </a:ln>
          <a:effectLst/>
        </p:spPr>
        <p:txBody>
          <a:bodyPr>
            <a:spAutoFit/>
          </a:bodyPr>
          <a:lstStyle/>
          <a:p>
            <a:pPr>
              <a:spcBef>
                <a:spcPct val="50000"/>
              </a:spcBef>
            </a:pPr>
            <a:r>
              <a:rPr lang="en-GB" sz="2400" b="1" dirty="0">
                <a:solidFill>
                  <a:schemeClr val="bg1">
                    <a:lumMod val="95000"/>
                    <a:lumOff val="5000"/>
                  </a:schemeClr>
                </a:solidFill>
                <a:latin typeface="Comic Sans MS" pitchFamily="66" charset="0"/>
              </a:rPr>
              <a:t>Fluorine</a:t>
            </a:r>
            <a:endParaRPr lang="en-US" sz="2400" b="1" dirty="0">
              <a:solidFill>
                <a:schemeClr val="bg1">
                  <a:lumMod val="95000"/>
                  <a:lumOff val="5000"/>
                </a:schemeClr>
              </a:solidFill>
              <a:latin typeface="Comic Sans MS" pitchFamily="66" charset="0"/>
            </a:endParaRPr>
          </a:p>
        </p:txBody>
      </p:sp>
      <p:sp>
        <p:nvSpPr>
          <p:cNvPr id="4100" name="Text Box 5"/>
          <p:cNvSpPr txBox="1">
            <a:spLocks noChangeArrowheads="1"/>
          </p:cNvSpPr>
          <p:nvPr/>
        </p:nvSpPr>
        <p:spPr bwMode="auto">
          <a:xfrm>
            <a:off x="6659563" y="1196975"/>
            <a:ext cx="1439862" cy="457200"/>
          </a:xfrm>
          <a:prstGeom prst="rect">
            <a:avLst/>
          </a:prstGeom>
          <a:noFill/>
          <a:ln w="9525">
            <a:noFill/>
            <a:miter lim="800000"/>
            <a:headEnd/>
            <a:tailEnd/>
          </a:ln>
          <a:effectLst/>
        </p:spPr>
        <p:txBody>
          <a:bodyPr>
            <a:spAutoFit/>
          </a:bodyPr>
          <a:lstStyle/>
          <a:p>
            <a:pPr>
              <a:spcBef>
                <a:spcPct val="50000"/>
              </a:spcBef>
            </a:pPr>
            <a:r>
              <a:rPr lang="en-GB" sz="2400" b="1" dirty="0">
                <a:solidFill>
                  <a:schemeClr val="bg1">
                    <a:lumMod val="95000"/>
                    <a:lumOff val="5000"/>
                  </a:schemeClr>
                </a:solidFill>
                <a:latin typeface="Comic Sans MS" pitchFamily="66" charset="0"/>
              </a:rPr>
              <a:t>Iodine</a:t>
            </a:r>
            <a:endParaRPr lang="en-US" sz="2400" b="1" dirty="0">
              <a:solidFill>
                <a:schemeClr val="bg1">
                  <a:lumMod val="95000"/>
                  <a:lumOff val="5000"/>
                </a:schemeClr>
              </a:solidFill>
              <a:latin typeface="Comic Sans MS" pitchFamily="66" charset="0"/>
            </a:endParaRPr>
          </a:p>
        </p:txBody>
      </p:sp>
      <p:sp>
        <p:nvSpPr>
          <p:cNvPr id="4101" name="Text Box 6"/>
          <p:cNvSpPr txBox="1">
            <a:spLocks noChangeArrowheads="1"/>
          </p:cNvSpPr>
          <p:nvPr/>
        </p:nvSpPr>
        <p:spPr bwMode="auto">
          <a:xfrm>
            <a:off x="4572000" y="1196975"/>
            <a:ext cx="1439863" cy="457200"/>
          </a:xfrm>
          <a:prstGeom prst="rect">
            <a:avLst/>
          </a:prstGeom>
          <a:noFill/>
          <a:ln w="9525">
            <a:noFill/>
            <a:miter lim="800000"/>
            <a:headEnd/>
            <a:tailEnd/>
          </a:ln>
          <a:effectLst/>
        </p:spPr>
        <p:txBody>
          <a:bodyPr>
            <a:spAutoFit/>
          </a:bodyPr>
          <a:lstStyle/>
          <a:p>
            <a:pPr>
              <a:spcBef>
                <a:spcPct val="50000"/>
              </a:spcBef>
            </a:pPr>
            <a:r>
              <a:rPr lang="en-GB" sz="2400" b="1" dirty="0">
                <a:solidFill>
                  <a:schemeClr val="bg1">
                    <a:lumMod val="95000"/>
                    <a:lumOff val="5000"/>
                  </a:schemeClr>
                </a:solidFill>
                <a:latin typeface="Comic Sans MS" pitchFamily="66" charset="0"/>
              </a:rPr>
              <a:t>Bromine</a:t>
            </a:r>
            <a:endParaRPr lang="en-US" sz="2400" b="1" dirty="0">
              <a:solidFill>
                <a:schemeClr val="bg1">
                  <a:lumMod val="95000"/>
                  <a:lumOff val="5000"/>
                </a:schemeClr>
              </a:solidFill>
              <a:latin typeface="Comic Sans MS" pitchFamily="66" charset="0"/>
            </a:endParaRPr>
          </a:p>
        </p:txBody>
      </p:sp>
      <p:sp>
        <p:nvSpPr>
          <p:cNvPr id="4102" name="Text Box 7"/>
          <p:cNvSpPr txBox="1">
            <a:spLocks noChangeArrowheads="1"/>
          </p:cNvSpPr>
          <p:nvPr/>
        </p:nvSpPr>
        <p:spPr bwMode="auto">
          <a:xfrm>
            <a:off x="2555875" y="1196975"/>
            <a:ext cx="1439863" cy="457200"/>
          </a:xfrm>
          <a:prstGeom prst="rect">
            <a:avLst/>
          </a:prstGeom>
          <a:noFill/>
          <a:ln w="9525">
            <a:noFill/>
            <a:miter lim="800000"/>
            <a:headEnd/>
            <a:tailEnd/>
          </a:ln>
          <a:effectLst/>
        </p:spPr>
        <p:txBody>
          <a:bodyPr>
            <a:spAutoFit/>
          </a:bodyPr>
          <a:lstStyle/>
          <a:p>
            <a:pPr>
              <a:spcBef>
                <a:spcPct val="50000"/>
              </a:spcBef>
            </a:pPr>
            <a:r>
              <a:rPr lang="en-GB" sz="2400" b="1" dirty="0">
                <a:solidFill>
                  <a:schemeClr val="bg1">
                    <a:lumMod val="95000"/>
                    <a:lumOff val="5000"/>
                  </a:schemeClr>
                </a:solidFill>
                <a:latin typeface="Comic Sans MS" pitchFamily="66" charset="0"/>
              </a:rPr>
              <a:t>Chlorine</a:t>
            </a:r>
            <a:endParaRPr lang="en-US" sz="2400" b="1" dirty="0">
              <a:solidFill>
                <a:schemeClr val="bg1">
                  <a:lumMod val="95000"/>
                  <a:lumOff val="5000"/>
                </a:schemeClr>
              </a:solidFill>
              <a:latin typeface="Comic Sans MS" pitchFamily="66" charset="0"/>
            </a:endParaRPr>
          </a:p>
        </p:txBody>
      </p:sp>
      <p:sp>
        <p:nvSpPr>
          <p:cNvPr id="6152" name="Text Box 8"/>
          <p:cNvSpPr txBox="1">
            <a:spLocks noChangeArrowheads="1"/>
          </p:cNvSpPr>
          <p:nvPr/>
        </p:nvSpPr>
        <p:spPr bwMode="auto">
          <a:xfrm>
            <a:off x="468313" y="1844675"/>
            <a:ext cx="1873250" cy="4492625"/>
          </a:xfrm>
          <a:prstGeom prst="rect">
            <a:avLst/>
          </a:prstGeom>
          <a:noFill/>
          <a:ln w="9525">
            <a:noFill/>
            <a:miter lim="800000"/>
            <a:headEnd/>
            <a:tailEnd/>
          </a:ln>
          <a:effectLst/>
        </p:spPr>
        <p:txBody>
          <a:bodyPr>
            <a:spAutoFit/>
          </a:bodyPr>
          <a:lstStyle/>
          <a:p>
            <a:pPr>
              <a:spcBef>
                <a:spcPct val="50000"/>
              </a:spcBef>
            </a:pPr>
            <a:r>
              <a:rPr lang="en-GB">
                <a:solidFill>
                  <a:srgbClr val="C00000"/>
                </a:solidFill>
              </a:rPr>
              <a:t>Toothpaste</a:t>
            </a:r>
          </a:p>
          <a:p>
            <a:pPr>
              <a:spcBef>
                <a:spcPct val="50000"/>
              </a:spcBef>
            </a:pPr>
            <a:r>
              <a:rPr lang="en-GB">
                <a:solidFill>
                  <a:srgbClr val="C00000"/>
                </a:solidFill>
              </a:rPr>
              <a:t>Water treatment</a:t>
            </a:r>
          </a:p>
          <a:p>
            <a:pPr>
              <a:spcBef>
                <a:spcPct val="50000"/>
              </a:spcBef>
            </a:pPr>
            <a:r>
              <a:rPr lang="en-GB">
                <a:solidFill>
                  <a:srgbClr val="C00000"/>
                </a:solidFill>
              </a:rPr>
              <a:t>Extraction of Aluminium</a:t>
            </a:r>
          </a:p>
          <a:p>
            <a:pPr>
              <a:spcBef>
                <a:spcPct val="50000"/>
              </a:spcBef>
            </a:pPr>
            <a:r>
              <a:rPr lang="en-GB">
                <a:solidFill>
                  <a:srgbClr val="C00000"/>
                </a:solidFill>
              </a:rPr>
              <a:t>Non stick coatings</a:t>
            </a:r>
          </a:p>
          <a:p>
            <a:pPr>
              <a:spcBef>
                <a:spcPct val="50000"/>
              </a:spcBef>
            </a:pPr>
            <a:r>
              <a:rPr lang="en-GB">
                <a:solidFill>
                  <a:srgbClr val="C00000"/>
                </a:solidFill>
              </a:rPr>
              <a:t>Enrichment of Uranium</a:t>
            </a:r>
          </a:p>
          <a:p>
            <a:pPr>
              <a:spcBef>
                <a:spcPct val="50000"/>
              </a:spcBef>
            </a:pPr>
            <a:endParaRPr lang="en-GB">
              <a:solidFill>
                <a:srgbClr val="C00000"/>
              </a:solidFill>
            </a:endParaRPr>
          </a:p>
          <a:p>
            <a:pPr>
              <a:spcBef>
                <a:spcPct val="50000"/>
              </a:spcBef>
            </a:pPr>
            <a:endParaRPr lang="en-GB">
              <a:solidFill>
                <a:srgbClr val="C00000"/>
              </a:solidFill>
            </a:endParaRPr>
          </a:p>
          <a:p>
            <a:pPr>
              <a:spcBef>
                <a:spcPct val="50000"/>
              </a:spcBef>
            </a:pPr>
            <a:endParaRPr lang="en-GB">
              <a:solidFill>
                <a:srgbClr val="C00000"/>
              </a:solidFill>
            </a:endParaRPr>
          </a:p>
          <a:p>
            <a:pPr>
              <a:spcBef>
                <a:spcPct val="50000"/>
              </a:spcBef>
            </a:pPr>
            <a:endParaRPr lang="en-US">
              <a:solidFill>
                <a:srgbClr val="C00000"/>
              </a:solidFill>
            </a:endParaRPr>
          </a:p>
        </p:txBody>
      </p:sp>
      <p:sp>
        <p:nvSpPr>
          <p:cNvPr id="6153" name="Text Box 9"/>
          <p:cNvSpPr txBox="1">
            <a:spLocks noChangeArrowheads="1"/>
          </p:cNvSpPr>
          <p:nvPr/>
        </p:nvSpPr>
        <p:spPr bwMode="auto">
          <a:xfrm>
            <a:off x="2484438" y="1844675"/>
            <a:ext cx="1873250" cy="3805238"/>
          </a:xfrm>
          <a:prstGeom prst="rect">
            <a:avLst/>
          </a:prstGeom>
          <a:noFill/>
          <a:ln w="9525">
            <a:noFill/>
            <a:miter lim="800000"/>
            <a:headEnd/>
            <a:tailEnd/>
          </a:ln>
          <a:effectLst/>
        </p:spPr>
        <p:txBody>
          <a:bodyPr>
            <a:spAutoFit/>
          </a:bodyPr>
          <a:lstStyle/>
          <a:p>
            <a:pPr>
              <a:spcBef>
                <a:spcPct val="50000"/>
              </a:spcBef>
            </a:pPr>
            <a:r>
              <a:rPr lang="en-GB">
                <a:solidFill>
                  <a:srgbClr val="C00000"/>
                </a:solidFill>
              </a:rPr>
              <a:t>Water disinfection</a:t>
            </a:r>
          </a:p>
          <a:p>
            <a:pPr>
              <a:spcBef>
                <a:spcPct val="50000"/>
              </a:spcBef>
            </a:pPr>
            <a:r>
              <a:rPr lang="en-GB">
                <a:solidFill>
                  <a:srgbClr val="C00000"/>
                </a:solidFill>
              </a:rPr>
              <a:t>Hydrochloric acid</a:t>
            </a:r>
          </a:p>
          <a:p>
            <a:pPr>
              <a:spcBef>
                <a:spcPct val="50000"/>
              </a:spcBef>
            </a:pPr>
            <a:r>
              <a:rPr lang="en-GB">
                <a:solidFill>
                  <a:srgbClr val="C00000"/>
                </a:solidFill>
              </a:rPr>
              <a:t>Plastics</a:t>
            </a:r>
          </a:p>
          <a:p>
            <a:pPr>
              <a:spcBef>
                <a:spcPct val="50000"/>
              </a:spcBef>
            </a:pPr>
            <a:r>
              <a:rPr lang="en-GB">
                <a:solidFill>
                  <a:srgbClr val="C00000"/>
                </a:solidFill>
              </a:rPr>
              <a:t>Bleaches</a:t>
            </a:r>
          </a:p>
          <a:p>
            <a:pPr>
              <a:spcBef>
                <a:spcPct val="50000"/>
              </a:spcBef>
            </a:pPr>
            <a:endParaRPr lang="en-GB">
              <a:solidFill>
                <a:srgbClr val="C00000"/>
              </a:solidFill>
            </a:endParaRPr>
          </a:p>
          <a:p>
            <a:pPr>
              <a:spcBef>
                <a:spcPct val="50000"/>
              </a:spcBef>
            </a:pPr>
            <a:endParaRPr lang="en-GB"/>
          </a:p>
          <a:p>
            <a:pPr>
              <a:spcBef>
                <a:spcPct val="50000"/>
              </a:spcBef>
            </a:pPr>
            <a:endParaRPr lang="en-GB"/>
          </a:p>
          <a:p>
            <a:pPr>
              <a:spcBef>
                <a:spcPct val="50000"/>
              </a:spcBef>
            </a:pPr>
            <a:endParaRPr lang="en-US"/>
          </a:p>
        </p:txBody>
      </p:sp>
      <p:sp>
        <p:nvSpPr>
          <p:cNvPr id="6154" name="Text Box 10"/>
          <p:cNvSpPr txBox="1">
            <a:spLocks noChangeArrowheads="1"/>
          </p:cNvSpPr>
          <p:nvPr/>
        </p:nvSpPr>
        <p:spPr bwMode="auto">
          <a:xfrm>
            <a:off x="4572000" y="1836738"/>
            <a:ext cx="1873250" cy="3392487"/>
          </a:xfrm>
          <a:prstGeom prst="rect">
            <a:avLst/>
          </a:prstGeom>
          <a:noFill/>
          <a:ln w="9525">
            <a:noFill/>
            <a:miter lim="800000"/>
            <a:headEnd/>
            <a:tailEnd/>
          </a:ln>
          <a:effectLst/>
        </p:spPr>
        <p:txBody>
          <a:bodyPr>
            <a:spAutoFit/>
          </a:bodyPr>
          <a:lstStyle/>
          <a:p>
            <a:pPr>
              <a:spcBef>
                <a:spcPct val="50000"/>
              </a:spcBef>
            </a:pPr>
            <a:r>
              <a:rPr lang="en-GB">
                <a:solidFill>
                  <a:srgbClr val="C00000"/>
                </a:solidFill>
              </a:rPr>
              <a:t>Photographic film</a:t>
            </a:r>
          </a:p>
          <a:p>
            <a:pPr>
              <a:spcBef>
                <a:spcPct val="50000"/>
              </a:spcBef>
            </a:pPr>
            <a:r>
              <a:rPr lang="en-GB">
                <a:solidFill>
                  <a:srgbClr val="C00000"/>
                </a:solidFill>
              </a:rPr>
              <a:t>Tear gas</a:t>
            </a:r>
          </a:p>
          <a:p>
            <a:pPr>
              <a:spcBef>
                <a:spcPct val="50000"/>
              </a:spcBef>
            </a:pPr>
            <a:r>
              <a:rPr lang="en-GB">
                <a:solidFill>
                  <a:srgbClr val="C00000"/>
                </a:solidFill>
              </a:rPr>
              <a:t>Flame retardants</a:t>
            </a:r>
          </a:p>
          <a:p>
            <a:pPr>
              <a:spcBef>
                <a:spcPct val="50000"/>
              </a:spcBef>
            </a:pPr>
            <a:r>
              <a:rPr lang="en-GB">
                <a:solidFill>
                  <a:srgbClr val="C00000"/>
                </a:solidFill>
              </a:rPr>
              <a:t>Pharmaceuticals</a:t>
            </a:r>
          </a:p>
          <a:p>
            <a:pPr>
              <a:spcBef>
                <a:spcPct val="50000"/>
              </a:spcBef>
            </a:pPr>
            <a:endParaRPr lang="en-GB">
              <a:solidFill>
                <a:srgbClr val="FF0000"/>
              </a:solidFill>
            </a:endParaRPr>
          </a:p>
          <a:p>
            <a:pPr>
              <a:spcBef>
                <a:spcPct val="50000"/>
              </a:spcBef>
            </a:pPr>
            <a:endParaRPr lang="en-GB">
              <a:solidFill>
                <a:srgbClr val="FF0000"/>
              </a:solidFill>
            </a:endParaRPr>
          </a:p>
          <a:p>
            <a:pPr>
              <a:spcBef>
                <a:spcPct val="50000"/>
              </a:spcBef>
            </a:pPr>
            <a:endParaRPr lang="en-US"/>
          </a:p>
        </p:txBody>
      </p:sp>
      <p:sp>
        <p:nvSpPr>
          <p:cNvPr id="6155" name="Text Box 11"/>
          <p:cNvSpPr txBox="1">
            <a:spLocks noChangeArrowheads="1"/>
          </p:cNvSpPr>
          <p:nvPr/>
        </p:nvSpPr>
        <p:spPr bwMode="auto">
          <a:xfrm>
            <a:off x="6732588" y="1773238"/>
            <a:ext cx="1873250" cy="3392487"/>
          </a:xfrm>
          <a:prstGeom prst="rect">
            <a:avLst/>
          </a:prstGeom>
          <a:noFill/>
          <a:ln w="9525">
            <a:noFill/>
            <a:miter lim="800000"/>
            <a:headEnd/>
            <a:tailEnd/>
          </a:ln>
          <a:effectLst/>
        </p:spPr>
        <p:txBody>
          <a:bodyPr>
            <a:spAutoFit/>
          </a:bodyPr>
          <a:lstStyle/>
          <a:p>
            <a:pPr>
              <a:spcBef>
                <a:spcPct val="50000"/>
              </a:spcBef>
            </a:pPr>
            <a:r>
              <a:rPr lang="en-GB">
                <a:solidFill>
                  <a:srgbClr val="C00000"/>
                </a:solidFill>
              </a:rPr>
              <a:t>Disinfectant</a:t>
            </a:r>
          </a:p>
          <a:p>
            <a:pPr>
              <a:spcBef>
                <a:spcPct val="50000"/>
              </a:spcBef>
            </a:pPr>
            <a:r>
              <a:rPr lang="en-GB">
                <a:solidFill>
                  <a:srgbClr val="C00000"/>
                </a:solidFill>
              </a:rPr>
              <a:t>Halogen lamps</a:t>
            </a:r>
          </a:p>
          <a:p>
            <a:pPr>
              <a:spcBef>
                <a:spcPct val="50000"/>
              </a:spcBef>
            </a:pPr>
            <a:r>
              <a:rPr lang="en-GB">
                <a:solidFill>
                  <a:srgbClr val="C00000"/>
                </a:solidFill>
              </a:rPr>
              <a:t>X ray diagnosis</a:t>
            </a:r>
          </a:p>
          <a:p>
            <a:pPr>
              <a:spcBef>
                <a:spcPct val="50000"/>
              </a:spcBef>
            </a:pPr>
            <a:r>
              <a:rPr lang="en-GB">
                <a:solidFill>
                  <a:srgbClr val="C00000"/>
                </a:solidFill>
              </a:rPr>
              <a:t>Salt additive</a:t>
            </a:r>
          </a:p>
          <a:p>
            <a:pPr>
              <a:spcBef>
                <a:spcPct val="50000"/>
              </a:spcBef>
            </a:pPr>
            <a:r>
              <a:rPr lang="en-GB">
                <a:solidFill>
                  <a:srgbClr val="C00000"/>
                </a:solidFill>
              </a:rPr>
              <a:t>Thyroid treatment</a:t>
            </a:r>
          </a:p>
          <a:p>
            <a:pPr>
              <a:spcBef>
                <a:spcPct val="50000"/>
              </a:spcBef>
            </a:pPr>
            <a:r>
              <a:rPr lang="en-GB">
                <a:solidFill>
                  <a:srgbClr val="C00000"/>
                </a:solidFill>
              </a:rPr>
              <a:t>Cancer treatment</a:t>
            </a:r>
          </a:p>
          <a:p>
            <a:pPr>
              <a:spcBef>
                <a:spcPct val="50000"/>
              </a:spcBef>
            </a:pPr>
            <a:endParaRPr lang="en-US">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152"/>
                                        </p:tgtEl>
                                        <p:attrNameLst>
                                          <p:attrName>style.visibility</p:attrName>
                                        </p:attrNameLst>
                                      </p:cBhvr>
                                      <p:to>
                                        <p:strVal val="visible"/>
                                      </p:to>
                                    </p:set>
                                    <p:animEffect transition="in" filter="fade">
                                      <p:cBhvr>
                                        <p:cTn id="7" dur="1000"/>
                                        <p:tgtEl>
                                          <p:spTgt spid="6152"/>
                                        </p:tgtEl>
                                      </p:cBhvr>
                                    </p:animEffect>
                                    <p:anim calcmode="lin" valueType="num">
                                      <p:cBhvr>
                                        <p:cTn id="8" dur="1000" fill="hold"/>
                                        <p:tgtEl>
                                          <p:spTgt spid="6152"/>
                                        </p:tgtEl>
                                        <p:attrNameLst>
                                          <p:attrName>ppt_x</p:attrName>
                                        </p:attrNameLst>
                                      </p:cBhvr>
                                      <p:tavLst>
                                        <p:tav tm="0">
                                          <p:val>
                                            <p:strVal val="#ppt_x-.1"/>
                                          </p:val>
                                        </p:tav>
                                        <p:tav tm="100000">
                                          <p:val>
                                            <p:strVal val="#ppt_x"/>
                                          </p:val>
                                        </p:tav>
                                      </p:tavLst>
                                    </p:anim>
                                    <p:anim calcmode="lin" valueType="num">
                                      <p:cBhvr>
                                        <p:cTn id="9" dur="10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6153"/>
                                        </p:tgtEl>
                                        <p:attrNameLst>
                                          <p:attrName>style.visibility</p:attrName>
                                        </p:attrNameLst>
                                      </p:cBhvr>
                                      <p:to>
                                        <p:strVal val="visible"/>
                                      </p:to>
                                    </p:set>
                                    <p:animEffect transition="in" filter="fade">
                                      <p:cBhvr>
                                        <p:cTn id="14" dur="1000"/>
                                        <p:tgtEl>
                                          <p:spTgt spid="6153"/>
                                        </p:tgtEl>
                                      </p:cBhvr>
                                    </p:animEffect>
                                    <p:anim calcmode="lin" valueType="num">
                                      <p:cBhvr>
                                        <p:cTn id="15" dur="1000" fill="hold"/>
                                        <p:tgtEl>
                                          <p:spTgt spid="6153"/>
                                        </p:tgtEl>
                                        <p:attrNameLst>
                                          <p:attrName>ppt_x</p:attrName>
                                        </p:attrNameLst>
                                      </p:cBhvr>
                                      <p:tavLst>
                                        <p:tav tm="0">
                                          <p:val>
                                            <p:strVal val="#ppt_x-.1"/>
                                          </p:val>
                                        </p:tav>
                                        <p:tav tm="100000">
                                          <p:val>
                                            <p:strVal val="#ppt_x"/>
                                          </p:val>
                                        </p:tav>
                                      </p:tavLst>
                                    </p:anim>
                                    <p:anim calcmode="lin" valueType="num">
                                      <p:cBhvr>
                                        <p:cTn id="16" dur="10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154"/>
                                        </p:tgtEl>
                                        <p:attrNameLst>
                                          <p:attrName>style.visibility</p:attrName>
                                        </p:attrNameLst>
                                      </p:cBhvr>
                                      <p:to>
                                        <p:strVal val="visible"/>
                                      </p:to>
                                    </p:set>
                                    <p:animEffect transition="in" filter="fade">
                                      <p:cBhvr>
                                        <p:cTn id="21" dur="1000"/>
                                        <p:tgtEl>
                                          <p:spTgt spid="6154"/>
                                        </p:tgtEl>
                                      </p:cBhvr>
                                    </p:animEffect>
                                    <p:anim calcmode="lin" valueType="num">
                                      <p:cBhvr>
                                        <p:cTn id="22" dur="1000" fill="hold"/>
                                        <p:tgtEl>
                                          <p:spTgt spid="6154"/>
                                        </p:tgtEl>
                                        <p:attrNameLst>
                                          <p:attrName>ppt_x</p:attrName>
                                        </p:attrNameLst>
                                      </p:cBhvr>
                                      <p:tavLst>
                                        <p:tav tm="0">
                                          <p:val>
                                            <p:strVal val="#ppt_x-.1"/>
                                          </p:val>
                                        </p:tav>
                                        <p:tav tm="100000">
                                          <p:val>
                                            <p:strVal val="#ppt_x"/>
                                          </p:val>
                                        </p:tav>
                                      </p:tavLst>
                                    </p:anim>
                                    <p:anim calcmode="lin" valueType="num">
                                      <p:cBhvr>
                                        <p:cTn id="23" dur="10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6155"/>
                                        </p:tgtEl>
                                        <p:attrNameLst>
                                          <p:attrName>style.visibility</p:attrName>
                                        </p:attrNameLst>
                                      </p:cBhvr>
                                      <p:to>
                                        <p:strVal val="visible"/>
                                      </p:to>
                                    </p:set>
                                    <p:animEffect transition="in" filter="fade">
                                      <p:cBhvr>
                                        <p:cTn id="28" dur="1000"/>
                                        <p:tgtEl>
                                          <p:spTgt spid="6155"/>
                                        </p:tgtEl>
                                      </p:cBhvr>
                                    </p:animEffect>
                                    <p:anim calcmode="lin" valueType="num">
                                      <p:cBhvr>
                                        <p:cTn id="29" dur="1000" fill="hold"/>
                                        <p:tgtEl>
                                          <p:spTgt spid="6155"/>
                                        </p:tgtEl>
                                        <p:attrNameLst>
                                          <p:attrName>ppt_x</p:attrName>
                                        </p:attrNameLst>
                                      </p:cBhvr>
                                      <p:tavLst>
                                        <p:tav tm="0">
                                          <p:val>
                                            <p:strVal val="#ppt_x-.1"/>
                                          </p:val>
                                        </p:tav>
                                        <p:tav tm="100000">
                                          <p:val>
                                            <p:strVal val="#ppt_x"/>
                                          </p:val>
                                        </p:tav>
                                      </p:tavLst>
                                    </p:anim>
                                    <p:anim calcmode="lin" valueType="num">
                                      <p:cBhvr>
                                        <p:cTn id="30" dur="1000" fill="hold"/>
                                        <p:tgtEl>
                                          <p:spTgt spid="6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p:bldP spid="6154" grpId="0"/>
      <p:bldP spid="61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Textbook </a:t>
            </a:r>
            <a:endParaRPr kumimoji="0" lang="en-GB" sz="2400" b="1" i="0" u="sng"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Q7.17) write the balanced chemical equation for the reaction with conc. Hot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NaOH</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it is a disproportion:</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Ans:-6NaOH+3Cl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→NaClO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+5NaCl+3H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the reaction is as follows .this is a disproportion reaction because the product obtained has two</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Different product with two different oxidation state.</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18" name="Rectangle 2"/>
          <p:cNvSpPr>
            <a:spLocks noChangeArrowheads="1"/>
          </p:cNvSpPr>
          <p:nvPr/>
        </p:nvSpPr>
        <p:spPr bwMode="auto">
          <a:xfrm>
            <a:off x="0" y="30480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Q7.29)  Give reason for bleaching action of 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Ans:-  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O+Cl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→2HCl+[O]</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Colouring matter +[o]→decolourise</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[bleaching]</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chlorine is a good bleaching agent .it undergoes reaction to give nascent oxygen .this bleaching action is due to oxidation and it is a permanent bleaching agent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animEffect transition="in" filter="checkerboard(across)">
                                      <p:cBhvr>
                                        <p:cTn id="7" dur="500"/>
                                        <p:tgtEl>
                                          <p:spTgt spid="348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8"/>
                                        </p:tgtEl>
                                        <p:attrNameLst>
                                          <p:attrName>style.visibility</p:attrName>
                                        </p:attrNameLst>
                                      </p:cBhvr>
                                      <p:to>
                                        <p:strVal val="visible"/>
                                      </p:to>
                                    </p:set>
                                    <p:animEffect transition="in" filter="checkerboard(across)">
                                      <p:cBhvr>
                                        <p:cTn id="12"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P spid="348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Q7.30) name two poisonous gas which can be prepared by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Tear gas →CCl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3</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NO</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Phosgen</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→CoCl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Mustard gas →</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ClCH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-S- 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Cl</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
        <p:nvSpPr>
          <p:cNvPr id="35842" name="Rectangle 2"/>
          <p:cNvSpPr>
            <a:spLocks noChangeArrowheads="1"/>
          </p:cNvSpPr>
          <p:nvPr/>
        </p:nvSpPr>
        <p:spPr bwMode="auto">
          <a:xfrm>
            <a:off x="0" y="23622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Q)when HCl reacts with powder iron it forms ferrous chloride and not ferric chloride</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Fe+2HCl→FeCl</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Hydrogen which is liberated ,prevent ferrous to get converted to ferric.</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Q) why is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ICl</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more reactive than I</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Ans:-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ICl</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is an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interhalogen</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compound .it has a weaker bond with low bond dissociation energy so </a:t>
            </a:r>
            <a:r>
              <a:rPr kumimoji="0" lang="en-GB" sz="2400" b="0" i="0" u="none" strike="noStrike" cap="none" normalizeH="0" baseline="0" dirty="0" err="1" smtClean="0">
                <a:ln>
                  <a:noFill/>
                </a:ln>
                <a:solidFill>
                  <a:schemeClr val="bg1">
                    <a:lumMod val="95000"/>
                    <a:lumOff val="5000"/>
                  </a:schemeClr>
                </a:solidFill>
                <a:effectLst/>
                <a:latin typeface="Calibri" pitchFamily="34" charset="0"/>
                <a:ea typeface="Times New Roman" pitchFamily="18" charset="0"/>
                <a:cs typeface="Calibri" pitchFamily="34" charset="0"/>
              </a:rPr>
              <a:t>ICl</a:t>
            </a:r>
            <a:r>
              <a:rPr kumimoji="0" lang="en-GB" sz="2400" b="0"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Calibri" pitchFamily="34" charset="0"/>
              </a:rPr>
              <a:t> is more reactive than I</a:t>
            </a:r>
            <a:r>
              <a:rPr kumimoji="0" lang="en-GB" sz="2400" b="0" i="0" u="none" strike="noStrike" cap="none" normalizeH="0" baseline="-30000" dirty="0" smtClean="0">
                <a:ln>
                  <a:noFill/>
                </a:ln>
                <a:solidFill>
                  <a:schemeClr val="bg1">
                    <a:lumMod val="95000"/>
                    <a:lumOff val="5000"/>
                  </a:schemeClr>
                </a:solidFill>
                <a:effectLst/>
                <a:latin typeface="Calibri" pitchFamily="34" charset="0"/>
                <a:ea typeface="Times New Roman" pitchFamily="18" charset="0"/>
                <a:cs typeface="Calibri" pitchFamily="34" charset="0"/>
              </a:rPr>
              <a:t>2</a:t>
            </a:r>
            <a:endParaRPr kumimoji="0" lang="en-GB" sz="24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1"/>
                                        </p:tgtEl>
                                        <p:attrNameLst>
                                          <p:attrName>style.visibility</p:attrName>
                                        </p:attrNameLst>
                                      </p:cBhvr>
                                      <p:to>
                                        <p:strVal val="visible"/>
                                      </p:to>
                                    </p:set>
                                    <p:animEffect transition="in" filter="box(in)">
                                      <p:cBhvr>
                                        <p:cTn id="7" dur="500"/>
                                        <p:tgtEl>
                                          <p:spTgt spid="3584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842"/>
                                        </p:tgtEl>
                                        <p:attrNameLst>
                                          <p:attrName>style.visibility</p:attrName>
                                        </p:attrNameLst>
                                      </p:cBhvr>
                                      <p:to>
                                        <p:strVal val="visible"/>
                                      </p:to>
                                    </p:set>
                                    <p:animEffect transition="in" filter="box(in)">
                                      <p:cBhvr>
                                        <p:cTn id="12"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3584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88"/>
          <p:cNvSpPr>
            <a:spLocks noGrp="1" noChangeArrowheads="1"/>
          </p:cNvSpPr>
          <p:nvPr>
            <p:ph type="title"/>
          </p:nvPr>
        </p:nvSpPr>
        <p:spPr>
          <a:xfrm>
            <a:off x="557213" y="-33818"/>
            <a:ext cx="6516687" cy="723275"/>
          </a:xfrm>
          <a:noFill/>
        </p:spPr>
        <p:txBody>
          <a:bodyPr>
            <a:spAutoFit/>
          </a:bodyPr>
          <a:lstStyle/>
          <a:p>
            <a:pPr eaLnBrk="1" hangingPunct="1"/>
            <a:r>
              <a:rPr lang="en-GB" altLang="en-US" dirty="0" smtClean="0"/>
              <a:t>Group 17 – the halogens</a:t>
            </a:r>
          </a:p>
        </p:txBody>
      </p:sp>
      <p:sp>
        <p:nvSpPr>
          <p:cNvPr id="20483" name="Text Box 389"/>
          <p:cNvSpPr txBox="1">
            <a:spLocks noChangeArrowheads="1"/>
          </p:cNvSpPr>
          <p:nvPr/>
        </p:nvSpPr>
        <p:spPr bwMode="auto">
          <a:xfrm>
            <a:off x="563563" y="784225"/>
            <a:ext cx="8308975" cy="822325"/>
          </a:xfrm>
          <a:prstGeom prst="rect">
            <a:avLst/>
          </a:prstGeom>
          <a:noFill/>
          <a:ln w="9525">
            <a:noFill/>
            <a:miter lim="800000"/>
            <a:headEnd/>
            <a:tailEnd/>
          </a:ln>
        </p:spPr>
        <p:txBody>
          <a:bodyPr>
            <a:spAutoFit/>
          </a:bodyPr>
          <a:lstStyle/>
          <a:p>
            <a:r>
              <a:rPr lang="en-GB" altLang="en-US">
                <a:solidFill>
                  <a:srgbClr val="010066"/>
                </a:solidFill>
              </a:rPr>
              <a:t>The elements in group 7 of the periodic table, on the right, are called the </a:t>
            </a:r>
            <a:r>
              <a:rPr lang="en-GB" altLang="en-US" b="1">
                <a:solidFill>
                  <a:srgbClr val="FF6600"/>
                </a:solidFill>
              </a:rPr>
              <a:t>halogens</a:t>
            </a:r>
            <a:r>
              <a:rPr lang="en-GB" altLang="en-US">
                <a:solidFill>
                  <a:srgbClr val="010066"/>
                </a:solidFill>
              </a:rPr>
              <a:t>.</a:t>
            </a:r>
          </a:p>
        </p:txBody>
      </p:sp>
      <p:pic>
        <p:nvPicPr>
          <p:cNvPr id="19132" name="Picture 700" descr="periodic table blocks colour3"/>
          <p:cNvPicPr>
            <a:picLocks noChangeAspect="1" noChangeArrowheads="1"/>
          </p:cNvPicPr>
          <p:nvPr/>
        </p:nvPicPr>
        <p:blipFill>
          <a:blip r:embed="rId3" cstate="print"/>
          <a:srcRect/>
          <a:stretch>
            <a:fillRect/>
          </a:stretch>
        </p:blipFill>
        <p:spPr bwMode="auto">
          <a:xfrm>
            <a:off x="190500" y="1951038"/>
            <a:ext cx="5878513" cy="3082925"/>
          </a:xfrm>
          <a:prstGeom prst="rect">
            <a:avLst/>
          </a:prstGeom>
          <a:noFill/>
          <a:ln w="9525">
            <a:noFill/>
            <a:miter lim="800000"/>
            <a:headEnd/>
            <a:tailEnd/>
          </a:ln>
        </p:spPr>
      </p:pic>
      <p:grpSp>
        <p:nvGrpSpPr>
          <p:cNvPr id="2" name="Group 735"/>
          <p:cNvGrpSpPr>
            <a:grpSpLocks/>
          </p:cNvGrpSpPr>
          <p:nvPr/>
        </p:nvGrpSpPr>
        <p:grpSpPr bwMode="auto">
          <a:xfrm>
            <a:off x="6643688" y="1697038"/>
            <a:ext cx="2022475" cy="457200"/>
            <a:chOff x="4185" y="1069"/>
            <a:chExt cx="1274" cy="288"/>
          </a:xfrm>
        </p:grpSpPr>
        <p:sp>
          <p:nvSpPr>
            <p:cNvPr id="20521" name="Line 718"/>
            <p:cNvSpPr>
              <a:spLocks noChangeShapeType="1"/>
            </p:cNvSpPr>
            <p:nvPr/>
          </p:nvSpPr>
          <p:spPr bwMode="auto">
            <a:xfrm flipH="1">
              <a:off x="4185" y="1223"/>
              <a:ext cx="403" cy="0"/>
            </a:xfrm>
            <a:prstGeom prst="line">
              <a:avLst/>
            </a:prstGeom>
            <a:noFill/>
            <a:ln w="38100">
              <a:solidFill>
                <a:schemeClr val="tx1"/>
              </a:solidFill>
              <a:round/>
              <a:headEnd type="oval" w="med" len="med"/>
              <a:tailEnd type="triangle" w="lg" len="lg"/>
            </a:ln>
          </p:spPr>
          <p:txBody>
            <a:bodyPr>
              <a:spAutoFit/>
            </a:bodyPr>
            <a:lstStyle/>
            <a:p>
              <a:endParaRPr lang="en-IN"/>
            </a:p>
          </p:txBody>
        </p:sp>
        <p:sp>
          <p:nvSpPr>
            <p:cNvPr id="20522" name="Text Box 719"/>
            <p:cNvSpPr txBox="1">
              <a:spLocks noChangeArrowheads="1"/>
            </p:cNvSpPr>
            <p:nvPr/>
          </p:nvSpPr>
          <p:spPr bwMode="auto">
            <a:xfrm>
              <a:off x="4640" y="1069"/>
              <a:ext cx="819" cy="288"/>
            </a:xfrm>
            <a:prstGeom prst="rect">
              <a:avLst/>
            </a:prstGeom>
            <a:noFill/>
            <a:ln w="12700" algn="ctr">
              <a:noFill/>
              <a:miter lim="800000"/>
              <a:headEnd/>
              <a:tailEnd/>
            </a:ln>
          </p:spPr>
          <p:txBody>
            <a:bodyPr wrap="none">
              <a:spAutoFit/>
            </a:bodyPr>
            <a:lstStyle/>
            <a:p>
              <a:pPr>
                <a:spcBef>
                  <a:spcPct val="50000"/>
                </a:spcBef>
              </a:pPr>
              <a:r>
                <a:rPr lang="en-GB" altLang="en-US" b="1">
                  <a:solidFill>
                    <a:srgbClr val="010066"/>
                  </a:solidFill>
                </a:rPr>
                <a:t>fluorine</a:t>
              </a:r>
            </a:p>
          </p:txBody>
        </p:sp>
      </p:grpSp>
      <p:grpSp>
        <p:nvGrpSpPr>
          <p:cNvPr id="3" name="Group 736"/>
          <p:cNvGrpSpPr>
            <a:grpSpLocks/>
          </p:cNvGrpSpPr>
          <p:nvPr/>
        </p:nvGrpSpPr>
        <p:grpSpPr bwMode="auto">
          <a:xfrm>
            <a:off x="6640513" y="2447925"/>
            <a:ext cx="2230437" cy="457200"/>
            <a:chOff x="4183" y="1542"/>
            <a:chExt cx="1405" cy="288"/>
          </a:xfrm>
        </p:grpSpPr>
        <p:sp>
          <p:nvSpPr>
            <p:cNvPr id="20519" name="Text Box 720"/>
            <p:cNvSpPr txBox="1">
              <a:spLocks noChangeArrowheads="1"/>
            </p:cNvSpPr>
            <p:nvPr/>
          </p:nvSpPr>
          <p:spPr bwMode="auto">
            <a:xfrm>
              <a:off x="4640" y="1542"/>
              <a:ext cx="948" cy="288"/>
            </a:xfrm>
            <a:prstGeom prst="rect">
              <a:avLst/>
            </a:prstGeom>
            <a:noFill/>
            <a:ln w="12700" algn="ctr">
              <a:noFill/>
              <a:miter lim="800000"/>
              <a:headEnd/>
              <a:tailEnd/>
            </a:ln>
          </p:spPr>
          <p:txBody>
            <a:bodyPr>
              <a:spAutoFit/>
            </a:bodyPr>
            <a:lstStyle/>
            <a:p>
              <a:pPr>
                <a:spcBef>
                  <a:spcPct val="50000"/>
                </a:spcBef>
              </a:pPr>
              <a:r>
                <a:rPr lang="en-GB" altLang="en-US" b="1">
                  <a:solidFill>
                    <a:srgbClr val="010066"/>
                  </a:solidFill>
                </a:rPr>
                <a:t>chlorine</a:t>
              </a:r>
            </a:p>
          </p:txBody>
        </p:sp>
        <p:sp>
          <p:nvSpPr>
            <p:cNvPr id="20520" name="Line 725"/>
            <p:cNvSpPr>
              <a:spLocks noChangeShapeType="1"/>
            </p:cNvSpPr>
            <p:nvPr/>
          </p:nvSpPr>
          <p:spPr bwMode="auto">
            <a:xfrm flipH="1">
              <a:off x="4183" y="1713"/>
              <a:ext cx="403" cy="0"/>
            </a:xfrm>
            <a:prstGeom prst="line">
              <a:avLst/>
            </a:prstGeom>
            <a:noFill/>
            <a:ln w="38100">
              <a:solidFill>
                <a:schemeClr val="tx1"/>
              </a:solidFill>
              <a:round/>
              <a:headEnd type="oval" w="med" len="med"/>
              <a:tailEnd type="triangle" w="lg" len="lg"/>
            </a:ln>
          </p:spPr>
          <p:txBody>
            <a:bodyPr>
              <a:spAutoFit/>
            </a:bodyPr>
            <a:lstStyle/>
            <a:p>
              <a:endParaRPr lang="en-IN"/>
            </a:p>
          </p:txBody>
        </p:sp>
      </p:grpSp>
      <p:grpSp>
        <p:nvGrpSpPr>
          <p:cNvPr id="4" name="Group 737"/>
          <p:cNvGrpSpPr>
            <a:grpSpLocks/>
          </p:cNvGrpSpPr>
          <p:nvPr/>
        </p:nvGrpSpPr>
        <p:grpSpPr bwMode="auto">
          <a:xfrm>
            <a:off x="6640513" y="3249613"/>
            <a:ext cx="2111375" cy="457200"/>
            <a:chOff x="4183" y="2047"/>
            <a:chExt cx="1330" cy="288"/>
          </a:xfrm>
        </p:grpSpPr>
        <p:sp>
          <p:nvSpPr>
            <p:cNvPr id="20517" name="Text Box 721"/>
            <p:cNvSpPr txBox="1">
              <a:spLocks noChangeArrowheads="1"/>
            </p:cNvSpPr>
            <p:nvPr/>
          </p:nvSpPr>
          <p:spPr bwMode="auto">
            <a:xfrm>
              <a:off x="4640" y="2047"/>
              <a:ext cx="873" cy="288"/>
            </a:xfrm>
            <a:prstGeom prst="rect">
              <a:avLst/>
            </a:prstGeom>
            <a:noFill/>
            <a:ln w="12700" algn="ctr">
              <a:noFill/>
              <a:miter lim="800000"/>
              <a:headEnd/>
              <a:tailEnd/>
            </a:ln>
          </p:spPr>
          <p:txBody>
            <a:bodyPr wrap="none">
              <a:spAutoFit/>
            </a:bodyPr>
            <a:lstStyle/>
            <a:p>
              <a:pPr>
                <a:spcBef>
                  <a:spcPct val="50000"/>
                </a:spcBef>
              </a:pPr>
              <a:r>
                <a:rPr lang="en-GB" altLang="en-US" b="1">
                  <a:solidFill>
                    <a:srgbClr val="010066"/>
                  </a:solidFill>
                </a:rPr>
                <a:t>bromine</a:t>
              </a:r>
            </a:p>
          </p:txBody>
        </p:sp>
        <p:sp>
          <p:nvSpPr>
            <p:cNvPr id="20518" name="Line 726"/>
            <p:cNvSpPr>
              <a:spLocks noChangeShapeType="1"/>
            </p:cNvSpPr>
            <p:nvPr/>
          </p:nvSpPr>
          <p:spPr bwMode="auto">
            <a:xfrm flipH="1">
              <a:off x="4183" y="2211"/>
              <a:ext cx="403" cy="0"/>
            </a:xfrm>
            <a:prstGeom prst="line">
              <a:avLst/>
            </a:prstGeom>
            <a:noFill/>
            <a:ln w="38100">
              <a:solidFill>
                <a:schemeClr val="tx1"/>
              </a:solidFill>
              <a:round/>
              <a:headEnd type="oval" w="med" len="med"/>
              <a:tailEnd type="triangle" w="lg" len="lg"/>
            </a:ln>
          </p:spPr>
          <p:txBody>
            <a:bodyPr>
              <a:spAutoFit/>
            </a:bodyPr>
            <a:lstStyle/>
            <a:p>
              <a:endParaRPr lang="en-IN"/>
            </a:p>
          </p:txBody>
        </p:sp>
      </p:grpSp>
      <p:grpSp>
        <p:nvGrpSpPr>
          <p:cNvPr id="5" name="Group 738"/>
          <p:cNvGrpSpPr>
            <a:grpSpLocks/>
          </p:cNvGrpSpPr>
          <p:nvPr/>
        </p:nvGrpSpPr>
        <p:grpSpPr bwMode="auto">
          <a:xfrm>
            <a:off x="6640513" y="3992563"/>
            <a:ext cx="1804987" cy="457200"/>
            <a:chOff x="4183" y="2515"/>
            <a:chExt cx="1137" cy="288"/>
          </a:xfrm>
        </p:grpSpPr>
        <p:sp>
          <p:nvSpPr>
            <p:cNvPr id="20515" name="Text Box 722"/>
            <p:cNvSpPr txBox="1">
              <a:spLocks noChangeArrowheads="1"/>
            </p:cNvSpPr>
            <p:nvPr/>
          </p:nvSpPr>
          <p:spPr bwMode="auto">
            <a:xfrm>
              <a:off x="4640" y="2515"/>
              <a:ext cx="680" cy="288"/>
            </a:xfrm>
            <a:prstGeom prst="rect">
              <a:avLst/>
            </a:prstGeom>
            <a:noFill/>
            <a:ln w="12700" algn="ctr">
              <a:noFill/>
              <a:miter lim="800000"/>
              <a:headEnd/>
              <a:tailEnd/>
            </a:ln>
          </p:spPr>
          <p:txBody>
            <a:bodyPr wrap="none">
              <a:spAutoFit/>
            </a:bodyPr>
            <a:lstStyle/>
            <a:p>
              <a:pPr>
                <a:spcBef>
                  <a:spcPct val="50000"/>
                </a:spcBef>
              </a:pPr>
              <a:r>
                <a:rPr lang="en-GB" altLang="en-US" b="1">
                  <a:solidFill>
                    <a:srgbClr val="010066"/>
                  </a:solidFill>
                </a:rPr>
                <a:t>iodine</a:t>
              </a:r>
            </a:p>
          </p:txBody>
        </p:sp>
        <p:sp>
          <p:nvSpPr>
            <p:cNvPr id="20516" name="Line 727"/>
            <p:cNvSpPr>
              <a:spLocks noChangeShapeType="1"/>
            </p:cNvSpPr>
            <p:nvPr/>
          </p:nvSpPr>
          <p:spPr bwMode="auto">
            <a:xfrm flipH="1">
              <a:off x="4183" y="2679"/>
              <a:ext cx="403" cy="0"/>
            </a:xfrm>
            <a:prstGeom prst="line">
              <a:avLst/>
            </a:prstGeom>
            <a:noFill/>
            <a:ln w="38100">
              <a:solidFill>
                <a:schemeClr val="tx1"/>
              </a:solidFill>
              <a:round/>
              <a:headEnd type="oval" w="med" len="med"/>
              <a:tailEnd type="triangle" w="lg" len="lg"/>
            </a:ln>
          </p:spPr>
          <p:txBody>
            <a:bodyPr>
              <a:spAutoFit/>
            </a:bodyPr>
            <a:lstStyle/>
            <a:p>
              <a:endParaRPr lang="en-IN"/>
            </a:p>
          </p:txBody>
        </p:sp>
      </p:grpSp>
      <p:grpSp>
        <p:nvGrpSpPr>
          <p:cNvPr id="6" name="Group 739"/>
          <p:cNvGrpSpPr>
            <a:grpSpLocks/>
          </p:cNvGrpSpPr>
          <p:nvPr/>
        </p:nvGrpSpPr>
        <p:grpSpPr bwMode="auto">
          <a:xfrm>
            <a:off x="6640513" y="4792663"/>
            <a:ext cx="2062162" cy="457200"/>
            <a:chOff x="4183" y="3019"/>
            <a:chExt cx="1299" cy="288"/>
          </a:xfrm>
        </p:grpSpPr>
        <p:sp>
          <p:nvSpPr>
            <p:cNvPr id="20513" name="Text Box 723"/>
            <p:cNvSpPr txBox="1">
              <a:spLocks noChangeArrowheads="1"/>
            </p:cNvSpPr>
            <p:nvPr/>
          </p:nvSpPr>
          <p:spPr bwMode="auto">
            <a:xfrm>
              <a:off x="4640" y="3019"/>
              <a:ext cx="842" cy="288"/>
            </a:xfrm>
            <a:prstGeom prst="rect">
              <a:avLst/>
            </a:prstGeom>
            <a:noFill/>
            <a:ln w="12700" algn="ctr">
              <a:noFill/>
              <a:miter lim="800000"/>
              <a:headEnd/>
              <a:tailEnd/>
            </a:ln>
          </p:spPr>
          <p:txBody>
            <a:bodyPr wrap="none">
              <a:spAutoFit/>
            </a:bodyPr>
            <a:lstStyle/>
            <a:p>
              <a:pPr>
                <a:spcBef>
                  <a:spcPct val="50000"/>
                </a:spcBef>
              </a:pPr>
              <a:r>
                <a:rPr lang="en-GB" altLang="en-US" b="1">
                  <a:solidFill>
                    <a:srgbClr val="010066"/>
                  </a:solidFill>
                </a:rPr>
                <a:t>astatine</a:t>
              </a:r>
            </a:p>
          </p:txBody>
        </p:sp>
        <p:sp>
          <p:nvSpPr>
            <p:cNvPr id="20514" name="Line 728"/>
            <p:cNvSpPr>
              <a:spLocks noChangeShapeType="1"/>
            </p:cNvSpPr>
            <p:nvPr/>
          </p:nvSpPr>
          <p:spPr bwMode="auto">
            <a:xfrm flipH="1">
              <a:off x="4183" y="3183"/>
              <a:ext cx="403" cy="0"/>
            </a:xfrm>
            <a:prstGeom prst="line">
              <a:avLst/>
            </a:prstGeom>
            <a:noFill/>
            <a:ln w="38100">
              <a:solidFill>
                <a:schemeClr val="tx1"/>
              </a:solidFill>
              <a:round/>
              <a:headEnd type="oval" w="med" len="med"/>
              <a:tailEnd type="triangle" w="lg" len="lg"/>
            </a:ln>
          </p:spPr>
          <p:txBody>
            <a:bodyPr>
              <a:spAutoFit/>
            </a:bodyPr>
            <a:lstStyle/>
            <a:p>
              <a:endParaRPr lang="en-IN"/>
            </a:p>
          </p:txBody>
        </p:sp>
      </p:grpSp>
      <p:grpSp>
        <p:nvGrpSpPr>
          <p:cNvPr id="7" name="Group 734"/>
          <p:cNvGrpSpPr>
            <a:grpSpLocks/>
          </p:cNvGrpSpPr>
          <p:nvPr/>
        </p:nvGrpSpPr>
        <p:grpSpPr bwMode="auto">
          <a:xfrm>
            <a:off x="5314950" y="1606550"/>
            <a:ext cx="1303338" cy="3862388"/>
            <a:chOff x="3348" y="1012"/>
            <a:chExt cx="821" cy="2433"/>
          </a:xfrm>
        </p:grpSpPr>
        <p:sp>
          <p:nvSpPr>
            <p:cNvPr id="20492" name="Line 730"/>
            <p:cNvSpPr>
              <a:spLocks noChangeShapeType="1"/>
            </p:cNvSpPr>
            <p:nvPr/>
          </p:nvSpPr>
          <p:spPr bwMode="auto">
            <a:xfrm flipH="1">
              <a:off x="3348" y="1026"/>
              <a:ext cx="483" cy="605"/>
            </a:xfrm>
            <a:prstGeom prst="line">
              <a:avLst/>
            </a:prstGeom>
            <a:noFill/>
            <a:ln w="25400">
              <a:solidFill>
                <a:srgbClr val="9900CC"/>
              </a:solidFill>
              <a:round/>
              <a:headEnd/>
              <a:tailEnd/>
            </a:ln>
          </p:spPr>
          <p:txBody>
            <a:bodyPr>
              <a:spAutoFit/>
            </a:bodyPr>
            <a:lstStyle/>
            <a:p>
              <a:endParaRPr lang="en-IN"/>
            </a:p>
          </p:txBody>
        </p:sp>
        <p:sp>
          <p:nvSpPr>
            <p:cNvPr id="20493" name="Line 731"/>
            <p:cNvSpPr>
              <a:spLocks noChangeShapeType="1"/>
            </p:cNvSpPr>
            <p:nvPr/>
          </p:nvSpPr>
          <p:spPr bwMode="auto">
            <a:xfrm flipH="1">
              <a:off x="3521" y="1031"/>
              <a:ext cx="617" cy="597"/>
            </a:xfrm>
            <a:prstGeom prst="line">
              <a:avLst/>
            </a:prstGeom>
            <a:noFill/>
            <a:ln w="25400">
              <a:solidFill>
                <a:srgbClr val="9900CC"/>
              </a:solidFill>
              <a:round/>
              <a:headEnd/>
              <a:tailEnd/>
            </a:ln>
          </p:spPr>
          <p:txBody>
            <a:bodyPr>
              <a:spAutoFit/>
            </a:bodyPr>
            <a:lstStyle/>
            <a:p>
              <a:endParaRPr lang="en-IN"/>
            </a:p>
          </p:txBody>
        </p:sp>
        <p:sp>
          <p:nvSpPr>
            <p:cNvPr id="20494" name="Line 732"/>
            <p:cNvSpPr>
              <a:spLocks noChangeShapeType="1"/>
            </p:cNvSpPr>
            <p:nvPr/>
          </p:nvSpPr>
          <p:spPr bwMode="auto">
            <a:xfrm flipH="1" flipV="1">
              <a:off x="3349" y="3102"/>
              <a:ext cx="485" cy="331"/>
            </a:xfrm>
            <a:prstGeom prst="line">
              <a:avLst/>
            </a:prstGeom>
            <a:noFill/>
            <a:ln w="25400">
              <a:solidFill>
                <a:srgbClr val="9900CC"/>
              </a:solidFill>
              <a:round/>
              <a:headEnd/>
              <a:tailEnd/>
            </a:ln>
          </p:spPr>
          <p:txBody>
            <a:bodyPr>
              <a:spAutoFit/>
            </a:bodyPr>
            <a:lstStyle/>
            <a:p>
              <a:endParaRPr lang="en-IN"/>
            </a:p>
          </p:txBody>
        </p:sp>
        <p:sp>
          <p:nvSpPr>
            <p:cNvPr id="20495" name="Line 733"/>
            <p:cNvSpPr>
              <a:spLocks noChangeShapeType="1"/>
            </p:cNvSpPr>
            <p:nvPr/>
          </p:nvSpPr>
          <p:spPr bwMode="auto">
            <a:xfrm flipH="1" flipV="1">
              <a:off x="3519" y="3112"/>
              <a:ext cx="611" cy="299"/>
            </a:xfrm>
            <a:prstGeom prst="line">
              <a:avLst/>
            </a:prstGeom>
            <a:noFill/>
            <a:ln w="25400">
              <a:solidFill>
                <a:srgbClr val="9900CC"/>
              </a:solidFill>
              <a:round/>
              <a:headEnd/>
              <a:tailEnd/>
            </a:ln>
          </p:spPr>
          <p:txBody>
            <a:bodyPr>
              <a:spAutoFit/>
            </a:bodyPr>
            <a:lstStyle/>
            <a:p>
              <a:endParaRPr lang="en-IN"/>
            </a:p>
          </p:txBody>
        </p:sp>
        <p:grpSp>
          <p:nvGrpSpPr>
            <p:cNvPr id="8" name="Group 701"/>
            <p:cNvGrpSpPr>
              <a:grpSpLocks/>
            </p:cNvGrpSpPr>
            <p:nvPr/>
          </p:nvGrpSpPr>
          <p:grpSpPr bwMode="auto">
            <a:xfrm>
              <a:off x="3802" y="1012"/>
              <a:ext cx="367" cy="2433"/>
              <a:chOff x="604" y="1444"/>
              <a:chExt cx="295" cy="1956"/>
            </a:xfrm>
          </p:grpSpPr>
          <p:grpSp>
            <p:nvGrpSpPr>
              <p:cNvPr id="9" name="Group 702"/>
              <p:cNvGrpSpPr>
                <a:grpSpLocks/>
              </p:cNvGrpSpPr>
              <p:nvPr/>
            </p:nvGrpSpPr>
            <p:grpSpPr bwMode="auto">
              <a:xfrm>
                <a:off x="604" y="1444"/>
                <a:ext cx="293" cy="1556"/>
                <a:chOff x="760" y="1738"/>
                <a:chExt cx="293" cy="1556"/>
              </a:xfrm>
            </p:grpSpPr>
            <p:grpSp>
              <p:nvGrpSpPr>
                <p:cNvPr id="10" name="Group 703"/>
                <p:cNvGrpSpPr>
                  <a:grpSpLocks/>
                </p:cNvGrpSpPr>
                <p:nvPr/>
              </p:nvGrpSpPr>
              <p:grpSpPr bwMode="auto">
                <a:xfrm>
                  <a:off x="760" y="2918"/>
                  <a:ext cx="293" cy="376"/>
                  <a:chOff x="4686" y="2578"/>
                  <a:chExt cx="293" cy="376"/>
                </a:xfrm>
              </p:grpSpPr>
              <p:sp>
                <p:nvSpPr>
                  <p:cNvPr id="20511" name="AutoShape 704"/>
                  <p:cNvSpPr>
                    <a:spLocks noChangeArrowheads="1"/>
                  </p:cNvSpPr>
                  <p:nvPr/>
                </p:nvSpPr>
                <p:spPr bwMode="auto">
                  <a:xfrm>
                    <a:off x="4687" y="2578"/>
                    <a:ext cx="290" cy="376"/>
                  </a:xfrm>
                  <a:prstGeom prst="roundRect">
                    <a:avLst>
                      <a:gd name="adj" fmla="val 16667"/>
                    </a:avLst>
                  </a:prstGeom>
                  <a:solidFill>
                    <a:srgbClr val="E1B7F7"/>
                  </a:solidFill>
                  <a:ln w="9525">
                    <a:solidFill>
                      <a:srgbClr val="9900CC"/>
                    </a:solidFill>
                    <a:round/>
                    <a:headEnd/>
                    <a:tailEnd/>
                  </a:ln>
                </p:spPr>
                <p:txBody>
                  <a:bodyPr wrap="none" anchor="ctr"/>
                  <a:lstStyle/>
                  <a:p>
                    <a:endParaRPr lang="en-US" altLang="en-US"/>
                  </a:p>
                </p:txBody>
              </p:sp>
              <p:sp>
                <p:nvSpPr>
                  <p:cNvPr id="20512" name="Text Box 705"/>
                  <p:cNvSpPr txBox="1">
                    <a:spLocks noChangeArrowheads="1"/>
                  </p:cNvSpPr>
                  <p:nvPr/>
                </p:nvSpPr>
                <p:spPr bwMode="auto">
                  <a:xfrm>
                    <a:off x="4686" y="2651"/>
                    <a:ext cx="293" cy="185"/>
                  </a:xfrm>
                  <a:prstGeom prst="rect">
                    <a:avLst/>
                  </a:prstGeom>
                  <a:noFill/>
                  <a:ln w="9525">
                    <a:noFill/>
                    <a:miter lim="800000"/>
                    <a:headEnd/>
                    <a:tailEnd/>
                  </a:ln>
                </p:spPr>
                <p:txBody>
                  <a:bodyPr lIns="0" tIns="0" rIns="0" bIns="0">
                    <a:spAutoFit/>
                  </a:bodyPr>
                  <a:lstStyle/>
                  <a:p>
                    <a:pPr algn="ctr">
                      <a:spcBef>
                        <a:spcPct val="50000"/>
                      </a:spcBef>
                    </a:pPr>
                    <a:r>
                      <a:rPr lang="en-GB" altLang="en-US" b="1">
                        <a:solidFill>
                          <a:srgbClr val="010066"/>
                        </a:solidFill>
                      </a:rPr>
                      <a:t>I</a:t>
                    </a:r>
                  </a:p>
                </p:txBody>
              </p:sp>
            </p:grpSp>
            <p:grpSp>
              <p:nvGrpSpPr>
                <p:cNvPr id="11" name="Group 706"/>
                <p:cNvGrpSpPr>
                  <a:grpSpLocks/>
                </p:cNvGrpSpPr>
                <p:nvPr/>
              </p:nvGrpSpPr>
              <p:grpSpPr bwMode="auto">
                <a:xfrm>
                  <a:off x="760" y="2524"/>
                  <a:ext cx="293" cy="376"/>
                  <a:chOff x="4686" y="2184"/>
                  <a:chExt cx="293" cy="376"/>
                </a:xfrm>
              </p:grpSpPr>
              <p:sp>
                <p:nvSpPr>
                  <p:cNvPr id="20509" name="AutoShape 707"/>
                  <p:cNvSpPr>
                    <a:spLocks noChangeArrowheads="1"/>
                  </p:cNvSpPr>
                  <p:nvPr/>
                </p:nvSpPr>
                <p:spPr bwMode="auto">
                  <a:xfrm>
                    <a:off x="4687" y="2184"/>
                    <a:ext cx="290" cy="376"/>
                  </a:xfrm>
                  <a:prstGeom prst="roundRect">
                    <a:avLst>
                      <a:gd name="adj" fmla="val 16667"/>
                    </a:avLst>
                  </a:prstGeom>
                  <a:solidFill>
                    <a:srgbClr val="E1B7F7"/>
                  </a:solidFill>
                  <a:ln w="9525">
                    <a:solidFill>
                      <a:srgbClr val="9900CC"/>
                    </a:solidFill>
                    <a:round/>
                    <a:headEnd/>
                    <a:tailEnd/>
                  </a:ln>
                </p:spPr>
                <p:txBody>
                  <a:bodyPr wrap="none" anchor="ctr"/>
                  <a:lstStyle/>
                  <a:p>
                    <a:endParaRPr lang="en-US" altLang="en-US"/>
                  </a:p>
                </p:txBody>
              </p:sp>
              <p:sp>
                <p:nvSpPr>
                  <p:cNvPr id="20510" name="Text Box 708"/>
                  <p:cNvSpPr txBox="1">
                    <a:spLocks noChangeArrowheads="1"/>
                  </p:cNvSpPr>
                  <p:nvPr/>
                </p:nvSpPr>
                <p:spPr bwMode="auto">
                  <a:xfrm>
                    <a:off x="4686" y="2257"/>
                    <a:ext cx="293" cy="185"/>
                  </a:xfrm>
                  <a:prstGeom prst="rect">
                    <a:avLst/>
                  </a:prstGeom>
                  <a:noFill/>
                  <a:ln w="9525">
                    <a:noFill/>
                    <a:miter lim="800000"/>
                    <a:headEnd/>
                    <a:tailEnd/>
                  </a:ln>
                </p:spPr>
                <p:txBody>
                  <a:bodyPr lIns="0" tIns="0" rIns="0" bIns="0">
                    <a:spAutoFit/>
                  </a:bodyPr>
                  <a:lstStyle/>
                  <a:p>
                    <a:pPr algn="ctr">
                      <a:spcBef>
                        <a:spcPct val="50000"/>
                      </a:spcBef>
                    </a:pPr>
                    <a:r>
                      <a:rPr lang="en-GB" altLang="en-US" b="1">
                        <a:solidFill>
                          <a:srgbClr val="010066"/>
                        </a:solidFill>
                      </a:rPr>
                      <a:t>Br</a:t>
                    </a:r>
                  </a:p>
                </p:txBody>
              </p:sp>
            </p:grpSp>
            <p:grpSp>
              <p:nvGrpSpPr>
                <p:cNvPr id="12" name="Group 709"/>
                <p:cNvGrpSpPr>
                  <a:grpSpLocks/>
                </p:cNvGrpSpPr>
                <p:nvPr/>
              </p:nvGrpSpPr>
              <p:grpSpPr bwMode="auto">
                <a:xfrm>
                  <a:off x="760" y="2132"/>
                  <a:ext cx="293" cy="376"/>
                  <a:chOff x="4686" y="1792"/>
                  <a:chExt cx="293" cy="376"/>
                </a:xfrm>
              </p:grpSpPr>
              <p:sp>
                <p:nvSpPr>
                  <p:cNvPr id="20507" name="AutoShape 710"/>
                  <p:cNvSpPr>
                    <a:spLocks noChangeArrowheads="1"/>
                  </p:cNvSpPr>
                  <p:nvPr/>
                </p:nvSpPr>
                <p:spPr bwMode="auto">
                  <a:xfrm>
                    <a:off x="4687" y="1792"/>
                    <a:ext cx="290" cy="376"/>
                  </a:xfrm>
                  <a:prstGeom prst="roundRect">
                    <a:avLst>
                      <a:gd name="adj" fmla="val 16667"/>
                    </a:avLst>
                  </a:prstGeom>
                  <a:solidFill>
                    <a:srgbClr val="E1B7F7"/>
                  </a:solidFill>
                  <a:ln w="9525">
                    <a:solidFill>
                      <a:srgbClr val="9900CC"/>
                    </a:solidFill>
                    <a:round/>
                    <a:headEnd/>
                    <a:tailEnd/>
                  </a:ln>
                </p:spPr>
                <p:txBody>
                  <a:bodyPr wrap="none" anchor="ctr"/>
                  <a:lstStyle/>
                  <a:p>
                    <a:endParaRPr lang="en-US" altLang="en-US"/>
                  </a:p>
                </p:txBody>
              </p:sp>
              <p:sp>
                <p:nvSpPr>
                  <p:cNvPr id="20508" name="Text Box 711"/>
                  <p:cNvSpPr txBox="1">
                    <a:spLocks noChangeArrowheads="1"/>
                  </p:cNvSpPr>
                  <p:nvPr/>
                </p:nvSpPr>
                <p:spPr bwMode="auto">
                  <a:xfrm>
                    <a:off x="4686" y="1865"/>
                    <a:ext cx="293" cy="185"/>
                  </a:xfrm>
                  <a:prstGeom prst="rect">
                    <a:avLst/>
                  </a:prstGeom>
                  <a:noFill/>
                  <a:ln w="9525">
                    <a:noFill/>
                    <a:miter lim="800000"/>
                    <a:headEnd/>
                    <a:tailEnd/>
                  </a:ln>
                </p:spPr>
                <p:txBody>
                  <a:bodyPr lIns="0" tIns="0" rIns="0" bIns="0">
                    <a:spAutoFit/>
                  </a:bodyPr>
                  <a:lstStyle/>
                  <a:p>
                    <a:pPr algn="ctr">
                      <a:spcBef>
                        <a:spcPct val="50000"/>
                      </a:spcBef>
                    </a:pPr>
                    <a:r>
                      <a:rPr lang="en-GB" altLang="en-US" b="1">
                        <a:solidFill>
                          <a:srgbClr val="010066"/>
                        </a:solidFill>
                      </a:rPr>
                      <a:t>Cl</a:t>
                    </a:r>
                  </a:p>
                </p:txBody>
              </p:sp>
            </p:grpSp>
            <p:grpSp>
              <p:nvGrpSpPr>
                <p:cNvPr id="13" name="Group 712"/>
                <p:cNvGrpSpPr>
                  <a:grpSpLocks/>
                </p:cNvGrpSpPr>
                <p:nvPr/>
              </p:nvGrpSpPr>
              <p:grpSpPr bwMode="auto">
                <a:xfrm>
                  <a:off x="760" y="1738"/>
                  <a:ext cx="293" cy="376"/>
                  <a:chOff x="4686" y="1398"/>
                  <a:chExt cx="293" cy="376"/>
                </a:xfrm>
              </p:grpSpPr>
              <p:sp>
                <p:nvSpPr>
                  <p:cNvPr id="20505" name="AutoShape 713"/>
                  <p:cNvSpPr>
                    <a:spLocks noChangeArrowheads="1"/>
                  </p:cNvSpPr>
                  <p:nvPr/>
                </p:nvSpPr>
                <p:spPr bwMode="auto">
                  <a:xfrm>
                    <a:off x="4687" y="1398"/>
                    <a:ext cx="290" cy="376"/>
                  </a:xfrm>
                  <a:prstGeom prst="roundRect">
                    <a:avLst>
                      <a:gd name="adj" fmla="val 16667"/>
                    </a:avLst>
                  </a:prstGeom>
                  <a:solidFill>
                    <a:srgbClr val="E1B7F7"/>
                  </a:solidFill>
                  <a:ln w="9525">
                    <a:solidFill>
                      <a:srgbClr val="9900CC"/>
                    </a:solidFill>
                    <a:round/>
                    <a:headEnd/>
                    <a:tailEnd/>
                  </a:ln>
                </p:spPr>
                <p:txBody>
                  <a:bodyPr wrap="none" anchor="ctr"/>
                  <a:lstStyle/>
                  <a:p>
                    <a:endParaRPr lang="en-US" altLang="en-US"/>
                  </a:p>
                </p:txBody>
              </p:sp>
              <p:sp>
                <p:nvSpPr>
                  <p:cNvPr id="20506" name="Text Box 714"/>
                  <p:cNvSpPr txBox="1">
                    <a:spLocks noChangeArrowheads="1"/>
                  </p:cNvSpPr>
                  <p:nvPr/>
                </p:nvSpPr>
                <p:spPr bwMode="auto">
                  <a:xfrm>
                    <a:off x="4686" y="1471"/>
                    <a:ext cx="293" cy="185"/>
                  </a:xfrm>
                  <a:prstGeom prst="rect">
                    <a:avLst/>
                  </a:prstGeom>
                  <a:noFill/>
                  <a:ln w="9525">
                    <a:noFill/>
                    <a:miter lim="800000"/>
                    <a:headEnd/>
                    <a:tailEnd/>
                  </a:ln>
                </p:spPr>
                <p:txBody>
                  <a:bodyPr lIns="0" tIns="0" rIns="0" bIns="0">
                    <a:spAutoFit/>
                  </a:bodyPr>
                  <a:lstStyle/>
                  <a:p>
                    <a:pPr algn="ctr">
                      <a:spcBef>
                        <a:spcPct val="50000"/>
                      </a:spcBef>
                    </a:pPr>
                    <a:r>
                      <a:rPr lang="en-GB" altLang="en-US" b="1">
                        <a:solidFill>
                          <a:srgbClr val="010066"/>
                        </a:solidFill>
                      </a:rPr>
                      <a:t>F</a:t>
                    </a:r>
                  </a:p>
                </p:txBody>
              </p:sp>
            </p:grpSp>
          </p:grpSp>
          <p:grpSp>
            <p:nvGrpSpPr>
              <p:cNvPr id="14" name="Group 715"/>
              <p:cNvGrpSpPr>
                <a:grpSpLocks/>
              </p:cNvGrpSpPr>
              <p:nvPr/>
            </p:nvGrpSpPr>
            <p:grpSpPr bwMode="auto">
              <a:xfrm>
                <a:off x="606" y="3024"/>
                <a:ext cx="293" cy="376"/>
                <a:chOff x="752" y="3163"/>
                <a:chExt cx="293" cy="376"/>
              </a:xfrm>
            </p:grpSpPr>
            <p:sp>
              <p:nvSpPr>
                <p:cNvPr id="20499" name="AutoShape 716"/>
                <p:cNvSpPr>
                  <a:spLocks noChangeArrowheads="1"/>
                </p:cNvSpPr>
                <p:nvPr/>
              </p:nvSpPr>
              <p:spPr bwMode="auto">
                <a:xfrm>
                  <a:off x="753" y="3163"/>
                  <a:ext cx="290" cy="376"/>
                </a:xfrm>
                <a:prstGeom prst="roundRect">
                  <a:avLst>
                    <a:gd name="adj" fmla="val 16667"/>
                  </a:avLst>
                </a:prstGeom>
                <a:solidFill>
                  <a:srgbClr val="E1B7F7"/>
                </a:solidFill>
                <a:ln w="9525">
                  <a:solidFill>
                    <a:srgbClr val="9900CC"/>
                  </a:solidFill>
                  <a:round/>
                  <a:headEnd/>
                  <a:tailEnd/>
                </a:ln>
              </p:spPr>
              <p:txBody>
                <a:bodyPr wrap="none" anchor="ctr"/>
                <a:lstStyle/>
                <a:p>
                  <a:endParaRPr lang="en-US" altLang="en-US"/>
                </a:p>
              </p:txBody>
            </p:sp>
            <p:sp>
              <p:nvSpPr>
                <p:cNvPr id="20500" name="Text Box 717"/>
                <p:cNvSpPr txBox="1">
                  <a:spLocks noChangeArrowheads="1"/>
                </p:cNvSpPr>
                <p:nvPr/>
              </p:nvSpPr>
              <p:spPr bwMode="auto">
                <a:xfrm>
                  <a:off x="752" y="3236"/>
                  <a:ext cx="293" cy="185"/>
                </a:xfrm>
                <a:prstGeom prst="rect">
                  <a:avLst/>
                </a:prstGeom>
                <a:noFill/>
                <a:ln w="9525">
                  <a:noFill/>
                  <a:miter lim="800000"/>
                  <a:headEnd/>
                  <a:tailEnd/>
                </a:ln>
              </p:spPr>
              <p:txBody>
                <a:bodyPr lIns="0" tIns="0" rIns="0" bIns="0">
                  <a:spAutoFit/>
                </a:bodyPr>
                <a:lstStyle/>
                <a:p>
                  <a:pPr algn="ctr">
                    <a:spcBef>
                      <a:spcPct val="50000"/>
                    </a:spcBef>
                  </a:pPr>
                  <a:r>
                    <a:rPr lang="en-GB" altLang="en-US" b="1">
                      <a:solidFill>
                        <a:srgbClr val="010066"/>
                      </a:solidFill>
                    </a:rPr>
                    <a:t>At</a:t>
                  </a:r>
                </a:p>
              </p:txBody>
            </p:sp>
          </p:grpSp>
        </p:grpSp>
      </p:grpSp>
      <p:pic>
        <p:nvPicPr>
          <p:cNvPr id="19172" name="Picture 740" descr="forward_arrow_colour">
            <a:hlinkClick r:id="" action="ppaction://hlinkshowjump?jump=nextslide"/>
          </p:cNvPr>
          <p:cNvPicPr>
            <a:picLocks noChangeAspect="1" noChangeArrowheads="1"/>
          </p:cNvPicPr>
          <p:nvPr/>
        </p:nvPicPr>
        <p:blipFill>
          <a:blip r:embed="rId4" cstate="print"/>
          <a:srcRect/>
          <a:stretch>
            <a:fillRect/>
          </a:stretch>
        </p:blipFill>
        <p:spPr bwMode="auto">
          <a:xfrm>
            <a:off x="8447088" y="6167438"/>
            <a:ext cx="630237" cy="5746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132"/>
                                        </p:tgtEl>
                                        <p:attrNameLst>
                                          <p:attrName>style.visibility</p:attrName>
                                        </p:attrNameLst>
                                      </p:cBhvr>
                                      <p:to>
                                        <p:strVal val="visible"/>
                                      </p:to>
                                    </p:set>
                                    <p:animEffect transition="in" filter="wipe(left)">
                                      <p:cBhvr>
                                        <p:cTn id="7" dur="500"/>
                                        <p:tgtEl>
                                          <p:spTgt spid="1913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right)">
                                      <p:cBhvr>
                                        <p:cTn id="15" dur="500"/>
                                        <p:tgtEl>
                                          <p:spTgt spid="2"/>
                                        </p:tgtEl>
                                      </p:cBhvr>
                                    </p:animEffect>
                                  </p:childTnLst>
                                </p:cTn>
                              </p:par>
                            </p:childTnLst>
                          </p:cTn>
                        </p:par>
                        <p:par>
                          <p:cTn id="16" fill="hold" nodeType="afterGroup">
                            <p:stCondLst>
                              <p:cond delay="1500"/>
                            </p:stCondLst>
                            <p:childTnLst>
                              <p:par>
                                <p:cTn id="17" presetID="22" presetClass="entr" presetSubtype="2"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500"/>
                                        <p:tgtEl>
                                          <p:spTgt spid="3"/>
                                        </p:tgtEl>
                                      </p:cBhvr>
                                    </p:animEffect>
                                  </p:childTnLst>
                                </p:cTn>
                              </p:par>
                            </p:childTnLst>
                          </p:cTn>
                        </p:par>
                        <p:par>
                          <p:cTn id="20" fill="hold" nodeType="afterGroup">
                            <p:stCondLst>
                              <p:cond delay="2000"/>
                            </p:stCondLst>
                            <p:childTnLst>
                              <p:par>
                                <p:cTn id="21" presetID="22" presetClass="entr" presetSubtype="2"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500"/>
                                        <p:tgtEl>
                                          <p:spTgt spid="4"/>
                                        </p:tgtEl>
                                      </p:cBhvr>
                                    </p:animEffect>
                                  </p:childTnLst>
                                </p:cTn>
                              </p:par>
                            </p:childTnLst>
                          </p:cTn>
                        </p:par>
                        <p:par>
                          <p:cTn id="24" fill="hold" nodeType="afterGroup">
                            <p:stCondLst>
                              <p:cond delay="2500"/>
                            </p:stCondLst>
                            <p:childTnLst>
                              <p:par>
                                <p:cTn id="25" presetID="2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nodeType="afterGroup">
                            <p:stCondLst>
                              <p:cond delay="3500"/>
                            </p:stCondLst>
                            <p:childTnLst>
                              <p:par>
                                <p:cTn id="33" presetID="1" presetClass="entr" presetSubtype="0" fill="hold" nodeType="afterEffect">
                                  <p:stCondLst>
                                    <p:cond delay="0"/>
                                  </p:stCondLst>
                                  <p:childTnLst>
                                    <p:set>
                                      <p:cBhvr>
                                        <p:cTn id="34" dur="1" fill="hold">
                                          <p:stCondLst>
                                            <p:cond delay="0"/>
                                          </p:stCondLst>
                                        </p:cTn>
                                        <p:tgtEl>
                                          <p:spTgt spid="19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dirty="0" smtClean="0"/>
              <a:t>Why are they called the ‘halogens’?</a:t>
            </a:r>
          </a:p>
        </p:txBody>
      </p:sp>
      <p:sp>
        <p:nvSpPr>
          <p:cNvPr id="21507" name="Text Box 24"/>
          <p:cNvSpPr txBox="1">
            <a:spLocks noChangeArrowheads="1"/>
          </p:cNvSpPr>
          <p:nvPr/>
        </p:nvSpPr>
        <p:spPr bwMode="auto">
          <a:xfrm>
            <a:off x="762000" y="784225"/>
            <a:ext cx="7069138" cy="2446824"/>
          </a:xfrm>
          <a:prstGeom prst="rect">
            <a:avLst/>
          </a:prstGeom>
          <a:noFill/>
          <a:ln w="9525">
            <a:noFill/>
            <a:miter lim="800000"/>
            <a:headEnd/>
            <a:tailEnd/>
          </a:ln>
        </p:spPr>
        <p:txBody>
          <a:bodyPr wrap="square">
            <a:spAutoFit/>
          </a:bodyPr>
          <a:lstStyle/>
          <a:p>
            <a:pPr marL="361950" indent="-361950">
              <a:spcBef>
                <a:spcPct val="50000"/>
              </a:spcBef>
              <a:buClr>
                <a:srgbClr val="FF6600"/>
              </a:buClr>
              <a:buFont typeface="Wingdings" pitchFamily="2" charset="2"/>
              <a:buNone/>
            </a:pPr>
            <a:endParaRPr lang="en-GB" altLang="en-US" dirty="0" smtClean="0">
              <a:solidFill>
                <a:srgbClr val="010066"/>
              </a:solidFill>
            </a:endParaRPr>
          </a:p>
          <a:p>
            <a:pPr marL="361950" indent="-361950">
              <a:spcBef>
                <a:spcPct val="50000"/>
              </a:spcBef>
              <a:buClr>
                <a:srgbClr val="FF6600"/>
              </a:buClr>
              <a:buFont typeface="Wingdings" pitchFamily="2" charset="2"/>
              <a:buNone/>
            </a:pPr>
            <a:endParaRPr lang="en-GB" altLang="en-US" dirty="0" smtClean="0">
              <a:solidFill>
                <a:srgbClr val="010066"/>
              </a:solidFill>
            </a:endParaRPr>
          </a:p>
          <a:p>
            <a:pPr marL="361950" indent="-361950">
              <a:spcBef>
                <a:spcPct val="50000"/>
              </a:spcBef>
              <a:buClr>
                <a:srgbClr val="FF6600"/>
              </a:buClr>
              <a:buFont typeface="Wingdings" pitchFamily="2" charset="2"/>
              <a:buNone/>
            </a:pPr>
            <a:endParaRPr lang="en-GB" altLang="en-US" dirty="0" smtClean="0">
              <a:solidFill>
                <a:srgbClr val="010066"/>
              </a:solidFill>
            </a:endParaRPr>
          </a:p>
          <a:p>
            <a:pPr marL="361950" indent="-361950">
              <a:spcBef>
                <a:spcPct val="50000"/>
              </a:spcBef>
              <a:buClr>
                <a:srgbClr val="FF6600"/>
              </a:buClr>
              <a:buFont typeface="Wingdings" pitchFamily="2" charset="2"/>
              <a:buNone/>
            </a:pPr>
            <a:endParaRPr lang="en-GB" altLang="en-US" dirty="0" smtClean="0">
              <a:solidFill>
                <a:srgbClr val="010066"/>
              </a:solidFill>
            </a:endParaRPr>
          </a:p>
          <a:p>
            <a:pPr marL="361950" indent="-361950">
              <a:spcBef>
                <a:spcPct val="50000"/>
              </a:spcBef>
              <a:buClr>
                <a:srgbClr val="FF6600"/>
              </a:buClr>
              <a:buFont typeface="Wingdings" pitchFamily="2" charset="2"/>
              <a:buNone/>
            </a:pPr>
            <a:endParaRPr lang="en-GB" altLang="en-US" dirty="0" smtClean="0">
              <a:solidFill>
                <a:srgbClr val="010066"/>
              </a:solidFill>
            </a:endParaRPr>
          </a:p>
          <a:p>
            <a:pPr marL="361950" indent="-361950">
              <a:spcBef>
                <a:spcPct val="50000"/>
              </a:spcBef>
              <a:buClr>
                <a:srgbClr val="FF6600"/>
              </a:buClr>
              <a:buFont typeface="Wingdings" pitchFamily="2" charset="2"/>
              <a:buNone/>
            </a:pPr>
            <a:r>
              <a:rPr lang="en-GB" altLang="en-US" dirty="0" smtClean="0">
                <a:solidFill>
                  <a:srgbClr val="010066"/>
                </a:solidFill>
              </a:rPr>
              <a:t>Halogens </a:t>
            </a:r>
            <a:r>
              <a:rPr lang="en-GB" altLang="en-US" dirty="0">
                <a:solidFill>
                  <a:srgbClr val="010066"/>
                </a:solidFill>
              </a:rPr>
              <a:t>are</a:t>
            </a:r>
            <a:r>
              <a:rPr lang="en-GB" altLang="en-US" dirty="0">
                <a:solidFill>
                  <a:srgbClr val="1C025E"/>
                </a:solidFill>
              </a:rPr>
              <a:t> very reactive non metals.</a:t>
            </a:r>
          </a:p>
        </p:txBody>
      </p:sp>
      <p:sp>
        <p:nvSpPr>
          <p:cNvPr id="185370" name="Text Box 26"/>
          <p:cNvSpPr txBox="1">
            <a:spLocks noChangeArrowheads="1"/>
          </p:cNvSpPr>
          <p:nvPr/>
        </p:nvSpPr>
        <p:spPr bwMode="auto">
          <a:xfrm>
            <a:off x="563563" y="1446213"/>
            <a:ext cx="4610100" cy="2282825"/>
          </a:xfrm>
          <a:prstGeom prst="rect">
            <a:avLst/>
          </a:prstGeom>
          <a:noFill/>
          <a:ln w="9525">
            <a:noFill/>
            <a:miter lim="800000"/>
            <a:headEnd/>
            <a:tailEnd/>
          </a:ln>
        </p:spPr>
        <p:txBody>
          <a:bodyPr>
            <a:spAutoFit/>
          </a:bodyPr>
          <a:lstStyle/>
          <a:p>
            <a:pPr>
              <a:spcBef>
                <a:spcPct val="50000"/>
              </a:spcBef>
              <a:buClr>
                <a:srgbClr val="FF6600"/>
              </a:buClr>
              <a:buFont typeface="Wingdings" pitchFamily="2" charset="2"/>
              <a:buNone/>
            </a:pPr>
            <a:r>
              <a:rPr lang="en-GB" altLang="en-US" dirty="0">
                <a:solidFill>
                  <a:srgbClr val="010066"/>
                </a:solidFill>
              </a:rPr>
              <a:t>They are all toxic or harmful because they are so reactive. Before antiseptics, iodine was used to clean wounds as it is harmful to all things, including bacteria.</a:t>
            </a:r>
            <a:endParaRPr lang="en-GB" altLang="en-US" dirty="0">
              <a:solidFill>
                <a:srgbClr val="1C025E"/>
              </a:solidFill>
            </a:endParaRPr>
          </a:p>
        </p:txBody>
      </p:sp>
      <p:sp>
        <p:nvSpPr>
          <p:cNvPr id="185371" name="Text Box 27"/>
          <p:cNvSpPr txBox="1">
            <a:spLocks noChangeArrowheads="1"/>
          </p:cNvSpPr>
          <p:nvPr/>
        </p:nvSpPr>
        <p:spPr bwMode="auto">
          <a:xfrm>
            <a:off x="563563" y="3970338"/>
            <a:ext cx="8410575" cy="822325"/>
          </a:xfrm>
          <a:prstGeom prst="rect">
            <a:avLst/>
          </a:prstGeom>
          <a:noFill/>
          <a:ln w="9525">
            <a:noFill/>
            <a:miter lim="800000"/>
            <a:headEnd/>
            <a:tailEnd/>
          </a:ln>
        </p:spPr>
        <p:txBody>
          <a:bodyPr>
            <a:spAutoFit/>
          </a:bodyPr>
          <a:lstStyle/>
          <a:p>
            <a:pPr>
              <a:spcBef>
                <a:spcPct val="50000"/>
              </a:spcBef>
              <a:buClr>
                <a:srgbClr val="FF6600"/>
              </a:buClr>
              <a:buFont typeface="Wingdings" pitchFamily="2" charset="2"/>
              <a:buNone/>
            </a:pPr>
            <a:r>
              <a:rPr lang="en-GB" altLang="en-US" dirty="0">
                <a:solidFill>
                  <a:srgbClr val="010066"/>
                </a:solidFill>
              </a:rPr>
              <a:t>They are also never found free in nature because of their reactivity – they are found as compounds with metals.</a:t>
            </a:r>
            <a:endParaRPr lang="en-GB" altLang="en-US" dirty="0">
              <a:solidFill>
                <a:srgbClr val="1C025E"/>
              </a:solidFill>
            </a:endParaRPr>
          </a:p>
        </p:txBody>
      </p:sp>
      <p:sp>
        <p:nvSpPr>
          <p:cNvPr id="185372" name="Text Box 28"/>
          <p:cNvSpPr txBox="1">
            <a:spLocks noChangeArrowheads="1"/>
          </p:cNvSpPr>
          <p:nvPr/>
        </p:nvSpPr>
        <p:spPr bwMode="auto">
          <a:xfrm>
            <a:off x="563563" y="5065713"/>
            <a:ext cx="8343900" cy="822325"/>
          </a:xfrm>
          <a:prstGeom prst="rect">
            <a:avLst/>
          </a:prstGeom>
          <a:noFill/>
          <a:ln w="9525">
            <a:noFill/>
            <a:miter lim="800000"/>
            <a:headEnd/>
            <a:tailEnd/>
          </a:ln>
        </p:spPr>
        <p:txBody>
          <a:bodyPr>
            <a:spAutoFit/>
          </a:bodyPr>
          <a:lstStyle/>
          <a:p>
            <a:pPr>
              <a:spcBef>
                <a:spcPct val="50000"/>
              </a:spcBef>
              <a:buClr>
                <a:srgbClr val="FF6600"/>
              </a:buClr>
              <a:buFont typeface="Wingdings" pitchFamily="2" charset="2"/>
              <a:buNone/>
            </a:pPr>
            <a:r>
              <a:rPr lang="en-GB" altLang="en-US" dirty="0">
                <a:solidFill>
                  <a:srgbClr val="010066"/>
                </a:solidFill>
              </a:rPr>
              <a:t>These halogen-metal compounds are salts, which give halogens their name – ‘halo-gen’ means ‘salt-former’.</a:t>
            </a:r>
            <a:endParaRPr lang="en-GB" altLang="en-US" dirty="0">
              <a:solidFill>
                <a:srgbClr val="1C025E"/>
              </a:solidFill>
            </a:endParaRPr>
          </a:p>
        </p:txBody>
      </p:sp>
      <p:pic>
        <p:nvPicPr>
          <p:cNvPr id="185649" name="Picture 305" descr="forward_arrow_colour">
            <a:hlinkClick r:id="" action="ppaction://hlinkshowjump?jump=nextslide"/>
          </p:cNvPr>
          <p:cNvPicPr>
            <a:picLocks noChangeAspect="1" noChangeArrowheads="1"/>
          </p:cNvPicPr>
          <p:nvPr/>
        </p:nvPicPr>
        <p:blipFill>
          <a:blip r:embed="rId3" cstate="print"/>
          <a:srcRect/>
          <a:stretch>
            <a:fillRect/>
          </a:stretch>
        </p:blipFill>
        <p:spPr bwMode="auto">
          <a:xfrm>
            <a:off x="8447088" y="6167438"/>
            <a:ext cx="630237" cy="574675"/>
          </a:xfrm>
          <a:prstGeom prst="rect">
            <a:avLst/>
          </a:prstGeom>
          <a:noFill/>
          <a:ln w="9525">
            <a:noFill/>
            <a:miter lim="800000"/>
            <a:headEnd/>
            <a:tailEnd/>
          </a:ln>
        </p:spPr>
      </p:pic>
      <p:pic>
        <p:nvPicPr>
          <p:cNvPr id="21512" name="Picture 306" descr="Bromine and iodine"/>
          <p:cNvPicPr>
            <a:picLocks noChangeAspect="1" noChangeArrowheads="1"/>
          </p:cNvPicPr>
          <p:nvPr/>
        </p:nvPicPr>
        <p:blipFill>
          <a:blip r:embed="rId4" cstate="print"/>
          <a:srcRect/>
          <a:stretch>
            <a:fillRect/>
          </a:stretch>
        </p:blipFill>
        <p:spPr bwMode="auto">
          <a:xfrm>
            <a:off x="5791200" y="1241425"/>
            <a:ext cx="3198813" cy="2018549"/>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5370"/>
                                        </p:tgtEl>
                                        <p:attrNameLst>
                                          <p:attrName>style.visibility</p:attrName>
                                        </p:attrNameLst>
                                      </p:cBhvr>
                                      <p:to>
                                        <p:strVal val="visible"/>
                                      </p:to>
                                    </p:set>
                                    <p:animEffect transition="in" filter="dissolve">
                                      <p:cBhvr>
                                        <p:cTn id="7" dur="500"/>
                                        <p:tgtEl>
                                          <p:spTgt spid="185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5371"/>
                                        </p:tgtEl>
                                        <p:attrNameLst>
                                          <p:attrName>style.visibility</p:attrName>
                                        </p:attrNameLst>
                                      </p:cBhvr>
                                      <p:to>
                                        <p:strVal val="visible"/>
                                      </p:to>
                                    </p:set>
                                    <p:animEffect transition="in" filter="dissolve">
                                      <p:cBhvr>
                                        <p:cTn id="12" dur="500"/>
                                        <p:tgtEl>
                                          <p:spTgt spid="185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5372"/>
                                        </p:tgtEl>
                                        <p:attrNameLst>
                                          <p:attrName>style.visibility</p:attrName>
                                        </p:attrNameLst>
                                      </p:cBhvr>
                                      <p:to>
                                        <p:strVal val="visible"/>
                                      </p:to>
                                    </p:set>
                                    <p:animEffect transition="in" filter="dissolve">
                                      <p:cBhvr>
                                        <p:cTn id="17" dur="500"/>
                                        <p:tgtEl>
                                          <p:spTgt spid="185372"/>
                                        </p:tgtEl>
                                      </p:cBhvr>
                                    </p:animEffec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1856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70" grpId="0"/>
      <p:bldP spid="185371" grpId="0"/>
      <p:bldP spid="18537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AutoShape 196"/>
          <p:cNvSpPr>
            <a:spLocks noChangeArrowheads="1"/>
          </p:cNvSpPr>
          <p:nvPr/>
        </p:nvSpPr>
        <p:spPr bwMode="auto">
          <a:xfrm>
            <a:off x="4629150" y="1285875"/>
            <a:ext cx="3824288" cy="5153025"/>
          </a:xfrm>
          <a:prstGeom prst="roundRect">
            <a:avLst>
              <a:gd name="adj" fmla="val 6343"/>
            </a:avLst>
          </a:prstGeom>
          <a:solidFill>
            <a:srgbClr val="FFFFCC"/>
          </a:solidFill>
          <a:ln w="38100">
            <a:solidFill>
              <a:srgbClr val="FF6600"/>
            </a:solidFill>
            <a:round/>
            <a:headEnd/>
            <a:tailEnd/>
          </a:ln>
        </p:spPr>
        <p:txBody>
          <a:bodyPr wrap="none" anchor="ctr"/>
          <a:lstStyle/>
          <a:p>
            <a:endParaRPr lang="en-US" altLang="en-US"/>
          </a:p>
        </p:txBody>
      </p:sp>
      <p:sp>
        <p:nvSpPr>
          <p:cNvPr id="22531" name="Text Box 54"/>
          <p:cNvSpPr txBox="1">
            <a:spLocks noChangeArrowheads="1"/>
          </p:cNvSpPr>
          <p:nvPr/>
        </p:nvSpPr>
        <p:spPr bwMode="auto">
          <a:xfrm>
            <a:off x="563563" y="784225"/>
            <a:ext cx="8156575" cy="457200"/>
          </a:xfrm>
          <a:prstGeom prst="rect">
            <a:avLst/>
          </a:prstGeom>
          <a:noFill/>
          <a:ln w="9525">
            <a:noFill/>
            <a:miter lim="800000"/>
            <a:headEnd/>
            <a:tailEnd/>
          </a:ln>
        </p:spPr>
        <p:txBody>
          <a:bodyPr>
            <a:spAutoFit/>
          </a:bodyPr>
          <a:lstStyle/>
          <a:p>
            <a:r>
              <a:rPr lang="en-GB" altLang="en-US">
                <a:solidFill>
                  <a:srgbClr val="010066"/>
                </a:solidFill>
              </a:rPr>
              <a:t>All halogens have </a:t>
            </a:r>
            <a:r>
              <a:rPr lang="en-GB" altLang="en-US" b="1">
                <a:solidFill>
                  <a:srgbClr val="FF6600"/>
                </a:solidFill>
              </a:rPr>
              <a:t>seven electrons</a:t>
            </a:r>
            <a:r>
              <a:rPr lang="en-GB" altLang="en-US">
                <a:solidFill>
                  <a:srgbClr val="010066"/>
                </a:solidFill>
              </a:rPr>
              <a:t> in their outer shell.</a:t>
            </a:r>
          </a:p>
        </p:txBody>
      </p:sp>
      <p:sp>
        <p:nvSpPr>
          <p:cNvPr id="22532" name="Rectangle 56"/>
          <p:cNvSpPr>
            <a:spLocks noGrp="1" noChangeArrowheads="1"/>
          </p:cNvSpPr>
          <p:nvPr>
            <p:ph type="title"/>
          </p:nvPr>
        </p:nvSpPr>
        <p:spPr>
          <a:xfrm>
            <a:off x="557213" y="53975"/>
            <a:ext cx="7764462" cy="549275"/>
          </a:xfrm>
        </p:spPr>
        <p:txBody>
          <a:bodyPr/>
          <a:lstStyle/>
          <a:p>
            <a:pPr eaLnBrk="1" hangingPunct="1"/>
            <a:r>
              <a:rPr lang="en-GB" altLang="en-US" sz="2400" smtClean="0"/>
              <a:t>What is the electron structure of the halogens?</a:t>
            </a:r>
          </a:p>
        </p:txBody>
      </p:sp>
      <p:sp>
        <p:nvSpPr>
          <p:cNvPr id="22533" name="Text Box 104"/>
          <p:cNvSpPr txBox="1">
            <a:spLocks noChangeArrowheads="1"/>
          </p:cNvSpPr>
          <p:nvPr/>
        </p:nvSpPr>
        <p:spPr bwMode="auto">
          <a:xfrm>
            <a:off x="6981825" y="1508125"/>
            <a:ext cx="1377950" cy="822325"/>
          </a:xfrm>
          <a:prstGeom prst="rect">
            <a:avLst/>
          </a:prstGeom>
          <a:noFill/>
          <a:ln w="9525">
            <a:noFill/>
            <a:miter lim="800000"/>
            <a:headEnd/>
            <a:tailEnd/>
          </a:ln>
        </p:spPr>
        <p:txBody>
          <a:bodyPr>
            <a:spAutoFit/>
          </a:bodyPr>
          <a:lstStyle/>
          <a:p>
            <a:r>
              <a:rPr lang="en-GB" altLang="en-US" b="1">
                <a:solidFill>
                  <a:srgbClr val="010066"/>
                </a:solidFill>
              </a:rPr>
              <a:t>fluorine</a:t>
            </a:r>
          </a:p>
          <a:p>
            <a:r>
              <a:rPr lang="en-GB" altLang="en-US" b="1">
                <a:solidFill>
                  <a:srgbClr val="010066"/>
                </a:solidFill>
              </a:rPr>
              <a:t>2,7</a:t>
            </a:r>
          </a:p>
        </p:txBody>
      </p:sp>
      <p:sp>
        <p:nvSpPr>
          <p:cNvPr id="22534" name="Text Box 105"/>
          <p:cNvSpPr txBox="1">
            <a:spLocks noChangeArrowheads="1"/>
          </p:cNvSpPr>
          <p:nvPr/>
        </p:nvSpPr>
        <p:spPr bwMode="auto">
          <a:xfrm>
            <a:off x="6981825" y="3046413"/>
            <a:ext cx="1433513" cy="822325"/>
          </a:xfrm>
          <a:prstGeom prst="rect">
            <a:avLst/>
          </a:prstGeom>
          <a:noFill/>
          <a:ln w="9525">
            <a:noFill/>
            <a:miter lim="800000"/>
            <a:headEnd/>
            <a:tailEnd/>
          </a:ln>
        </p:spPr>
        <p:txBody>
          <a:bodyPr>
            <a:spAutoFit/>
          </a:bodyPr>
          <a:lstStyle/>
          <a:p>
            <a:r>
              <a:rPr lang="en-GB" altLang="en-US" b="1">
                <a:solidFill>
                  <a:srgbClr val="010066"/>
                </a:solidFill>
              </a:rPr>
              <a:t>chlorine</a:t>
            </a:r>
          </a:p>
          <a:p>
            <a:r>
              <a:rPr lang="en-GB" altLang="en-US" b="1">
                <a:solidFill>
                  <a:srgbClr val="010066"/>
                </a:solidFill>
              </a:rPr>
              <a:t>2,8,7</a:t>
            </a:r>
          </a:p>
        </p:txBody>
      </p:sp>
      <p:sp>
        <p:nvSpPr>
          <p:cNvPr id="22535" name="Text Box 106"/>
          <p:cNvSpPr txBox="1">
            <a:spLocks noChangeArrowheads="1"/>
          </p:cNvSpPr>
          <p:nvPr/>
        </p:nvSpPr>
        <p:spPr bwMode="auto">
          <a:xfrm>
            <a:off x="6981825" y="4967288"/>
            <a:ext cx="1476375" cy="822325"/>
          </a:xfrm>
          <a:prstGeom prst="rect">
            <a:avLst/>
          </a:prstGeom>
          <a:noFill/>
          <a:ln w="9525">
            <a:noFill/>
            <a:miter lim="800000"/>
            <a:headEnd/>
            <a:tailEnd/>
          </a:ln>
        </p:spPr>
        <p:txBody>
          <a:bodyPr>
            <a:spAutoFit/>
          </a:bodyPr>
          <a:lstStyle/>
          <a:p>
            <a:r>
              <a:rPr lang="en-GB" altLang="en-US" b="1">
                <a:solidFill>
                  <a:srgbClr val="010066"/>
                </a:solidFill>
              </a:rPr>
              <a:t>bromine</a:t>
            </a:r>
          </a:p>
          <a:p>
            <a:r>
              <a:rPr lang="en-GB" altLang="en-US" b="1">
                <a:solidFill>
                  <a:srgbClr val="010066"/>
                </a:solidFill>
              </a:rPr>
              <a:t>2,8,8,7</a:t>
            </a:r>
          </a:p>
        </p:txBody>
      </p:sp>
      <p:sp>
        <p:nvSpPr>
          <p:cNvPr id="19563" name="Rectangle 107"/>
          <p:cNvSpPr>
            <a:spLocks noChangeArrowheads="1"/>
          </p:cNvSpPr>
          <p:nvPr/>
        </p:nvSpPr>
        <p:spPr bwMode="auto">
          <a:xfrm>
            <a:off x="563563" y="1784350"/>
            <a:ext cx="4092575" cy="1187450"/>
          </a:xfrm>
          <a:prstGeom prst="rect">
            <a:avLst/>
          </a:prstGeom>
          <a:noFill/>
          <a:ln w="9525" algn="ctr">
            <a:noFill/>
            <a:miter lim="800000"/>
            <a:headEnd/>
            <a:tailEnd/>
          </a:ln>
        </p:spPr>
        <p:txBody>
          <a:bodyPr>
            <a:spAutoFit/>
          </a:bodyPr>
          <a:lstStyle/>
          <a:p>
            <a:pPr marL="360363" indent="-360363">
              <a:spcBef>
                <a:spcPct val="50000"/>
              </a:spcBef>
              <a:buClr>
                <a:srgbClr val="FF6600"/>
              </a:buClr>
              <a:buFont typeface="Wingdings" pitchFamily="2" charset="2"/>
              <a:buChar char="l"/>
            </a:pPr>
            <a:r>
              <a:rPr lang="en-GB" altLang="en-US">
                <a:solidFill>
                  <a:srgbClr val="010066"/>
                </a:solidFill>
              </a:rPr>
              <a:t>They can easily obtain a full outer shell by gaining one electron.</a:t>
            </a:r>
          </a:p>
        </p:txBody>
      </p:sp>
      <p:sp>
        <p:nvSpPr>
          <p:cNvPr id="19564" name="Text Box 108"/>
          <p:cNvSpPr txBox="1">
            <a:spLocks noChangeArrowheads="1"/>
          </p:cNvSpPr>
          <p:nvPr/>
        </p:nvSpPr>
        <p:spPr bwMode="auto">
          <a:xfrm>
            <a:off x="563563" y="5097463"/>
            <a:ext cx="3906837" cy="822325"/>
          </a:xfrm>
          <a:prstGeom prst="rect">
            <a:avLst/>
          </a:prstGeom>
          <a:noFill/>
          <a:ln w="9525" algn="ctr">
            <a:noFill/>
            <a:miter lim="800000"/>
            <a:headEnd/>
            <a:tailEnd/>
          </a:ln>
        </p:spPr>
        <p:txBody>
          <a:bodyPr>
            <a:spAutoFit/>
          </a:bodyPr>
          <a:lstStyle/>
          <a:p>
            <a:pPr marL="360363" indent="-360363">
              <a:spcBef>
                <a:spcPct val="50000"/>
              </a:spcBef>
              <a:buClr>
                <a:srgbClr val="FF6600"/>
              </a:buClr>
              <a:buFont typeface="Wingdings" pitchFamily="2" charset="2"/>
              <a:buChar char="l"/>
            </a:pPr>
            <a:r>
              <a:rPr lang="en-GB" altLang="en-US">
                <a:solidFill>
                  <a:srgbClr val="010066"/>
                </a:solidFill>
              </a:rPr>
              <a:t>They have similar chemical properties.</a:t>
            </a:r>
          </a:p>
        </p:txBody>
      </p:sp>
      <p:sp>
        <p:nvSpPr>
          <p:cNvPr id="19565" name="Text Box 109"/>
          <p:cNvSpPr txBox="1">
            <a:spLocks noChangeArrowheads="1"/>
          </p:cNvSpPr>
          <p:nvPr/>
        </p:nvSpPr>
        <p:spPr bwMode="auto">
          <a:xfrm>
            <a:off x="563563" y="3265488"/>
            <a:ext cx="3981450" cy="1552575"/>
          </a:xfrm>
          <a:prstGeom prst="rect">
            <a:avLst/>
          </a:prstGeom>
          <a:noFill/>
          <a:ln w="9525" algn="ctr">
            <a:noFill/>
            <a:miter lim="800000"/>
            <a:headEnd/>
            <a:tailEnd/>
          </a:ln>
        </p:spPr>
        <p:txBody>
          <a:bodyPr>
            <a:spAutoFit/>
          </a:bodyPr>
          <a:lstStyle/>
          <a:p>
            <a:pPr marL="360363" indent="-360363">
              <a:spcBef>
                <a:spcPct val="50000"/>
              </a:spcBef>
              <a:buClr>
                <a:srgbClr val="FF6600"/>
              </a:buClr>
              <a:buFont typeface="Wingdings" pitchFamily="2" charset="2"/>
              <a:buChar char="l"/>
            </a:pPr>
            <a:r>
              <a:rPr lang="en-GB" altLang="en-US" dirty="0">
                <a:solidFill>
                  <a:srgbClr val="010066"/>
                </a:solidFill>
              </a:rPr>
              <a:t>They all gain an electron in reactions to form </a:t>
            </a:r>
            <a:r>
              <a:rPr lang="en-GB" altLang="en-US" b="1" dirty="0">
                <a:solidFill>
                  <a:srgbClr val="010066"/>
                </a:solidFill>
              </a:rPr>
              <a:t>negative ions</a:t>
            </a:r>
            <a:r>
              <a:rPr lang="en-GB" altLang="en-US" dirty="0">
                <a:solidFill>
                  <a:srgbClr val="010066"/>
                </a:solidFill>
              </a:rPr>
              <a:t> with a -1 charge.</a:t>
            </a:r>
          </a:p>
        </p:txBody>
      </p:sp>
      <p:sp>
        <p:nvSpPr>
          <p:cNvPr id="19624" name="Rectangle 168"/>
          <p:cNvSpPr>
            <a:spLocks noChangeArrowheads="1"/>
          </p:cNvSpPr>
          <p:nvPr/>
        </p:nvSpPr>
        <p:spPr bwMode="auto">
          <a:xfrm>
            <a:off x="563563" y="1238250"/>
            <a:ext cx="2436812" cy="457200"/>
          </a:xfrm>
          <a:prstGeom prst="rect">
            <a:avLst/>
          </a:prstGeom>
          <a:noFill/>
          <a:ln w="9525">
            <a:noFill/>
            <a:miter lim="800000"/>
            <a:headEnd/>
            <a:tailEnd/>
          </a:ln>
        </p:spPr>
        <p:txBody>
          <a:bodyPr wrap="none">
            <a:spAutoFit/>
          </a:bodyPr>
          <a:lstStyle/>
          <a:p>
            <a:r>
              <a:rPr lang="en-GB" altLang="en-US">
                <a:solidFill>
                  <a:srgbClr val="010066"/>
                </a:solidFill>
              </a:rPr>
              <a:t>This means that:</a:t>
            </a:r>
          </a:p>
        </p:txBody>
      </p:sp>
      <p:grpSp>
        <p:nvGrpSpPr>
          <p:cNvPr id="2" name="Group 197"/>
          <p:cNvGrpSpPr>
            <a:grpSpLocks/>
          </p:cNvGrpSpPr>
          <p:nvPr/>
        </p:nvGrpSpPr>
        <p:grpSpPr bwMode="auto">
          <a:xfrm>
            <a:off x="4721225" y="4346575"/>
            <a:ext cx="2060575" cy="2057400"/>
            <a:chOff x="838" y="2726"/>
            <a:chExt cx="1298" cy="1296"/>
          </a:xfrm>
        </p:grpSpPr>
        <p:sp>
          <p:nvSpPr>
            <p:cNvPr id="22577" name="Oval 198"/>
            <p:cNvSpPr>
              <a:spLocks noChangeAspect="1" noChangeArrowheads="1"/>
            </p:cNvSpPr>
            <p:nvPr/>
          </p:nvSpPr>
          <p:spPr bwMode="auto">
            <a:xfrm>
              <a:off x="918" y="2795"/>
              <a:ext cx="1154" cy="1154"/>
            </a:xfrm>
            <a:prstGeom prst="ellipse">
              <a:avLst/>
            </a:prstGeom>
            <a:solidFill>
              <a:schemeClr val="bg1"/>
            </a:solidFill>
            <a:ln w="12700">
              <a:solidFill>
                <a:schemeClr val="tx1"/>
              </a:solidFill>
              <a:round/>
              <a:headEnd/>
              <a:tailEnd/>
            </a:ln>
          </p:spPr>
          <p:txBody>
            <a:bodyPr wrap="none" anchor="ctr"/>
            <a:lstStyle/>
            <a:p>
              <a:endParaRPr lang="en-US" altLang="en-US"/>
            </a:p>
          </p:txBody>
        </p:sp>
        <p:sp>
          <p:nvSpPr>
            <p:cNvPr id="22578" name="Oval 199"/>
            <p:cNvSpPr>
              <a:spLocks noChangeAspect="1" noChangeArrowheads="1"/>
            </p:cNvSpPr>
            <p:nvPr/>
          </p:nvSpPr>
          <p:spPr bwMode="auto">
            <a:xfrm>
              <a:off x="1050" y="2928"/>
              <a:ext cx="889" cy="889"/>
            </a:xfrm>
            <a:prstGeom prst="ellipse">
              <a:avLst/>
            </a:prstGeom>
            <a:solidFill>
              <a:schemeClr val="bg1"/>
            </a:solidFill>
            <a:ln w="12700">
              <a:solidFill>
                <a:schemeClr val="tx1"/>
              </a:solidFill>
              <a:round/>
              <a:headEnd/>
              <a:tailEnd/>
            </a:ln>
          </p:spPr>
          <p:txBody>
            <a:bodyPr wrap="none" anchor="ctr"/>
            <a:lstStyle/>
            <a:p>
              <a:endParaRPr lang="en-US" altLang="en-US"/>
            </a:p>
          </p:txBody>
        </p:sp>
        <p:sp>
          <p:nvSpPr>
            <p:cNvPr id="22579" name="Oval 200"/>
            <p:cNvSpPr>
              <a:spLocks noChangeAspect="1" noChangeArrowheads="1"/>
            </p:cNvSpPr>
            <p:nvPr/>
          </p:nvSpPr>
          <p:spPr bwMode="auto">
            <a:xfrm>
              <a:off x="1179" y="3068"/>
              <a:ext cx="631" cy="631"/>
            </a:xfrm>
            <a:prstGeom prst="ellipse">
              <a:avLst/>
            </a:prstGeom>
            <a:solidFill>
              <a:schemeClr val="bg1"/>
            </a:solidFill>
            <a:ln w="12700">
              <a:solidFill>
                <a:srgbClr val="000000"/>
              </a:solidFill>
              <a:round/>
              <a:headEnd/>
              <a:tailEnd/>
            </a:ln>
          </p:spPr>
          <p:txBody>
            <a:bodyPr wrap="none" anchor="ctr"/>
            <a:lstStyle/>
            <a:p>
              <a:endParaRPr lang="en-US" altLang="en-US"/>
            </a:p>
          </p:txBody>
        </p:sp>
        <p:sp>
          <p:nvSpPr>
            <p:cNvPr id="22580" name="Oval 201"/>
            <p:cNvSpPr>
              <a:spLocks noChangeAspect="1" noChangeArrowheads="1"/>
            </p:cNvSpPr>
            <p:nvPr/>
          </p:nvSpPr>
          <p:spPr bwMode="auto">
            <a:xfrm>
              <a:off x="1307" y="3195"/>
              <a:ext cx="375" cy="375"/>
            </a:xfrm>
            <a:prstGeom prst="ellipse">
              <a:avLst/>
            </a:prstGeom>
            <a:solidFill>
              <a:schemeClr val="bg1"/>
            </a:solidFill>
            <a:ln w="12700">
              <a:solidFill>
                <a:srgbClr val="000000"/>
              </a:solidFill>
              <a:round/>
              <a:headEnd/>
              <a:tailEnd/>
            </a:ln>
          </p:spPr>
          <p:txBody>
            <a:bodyPr wrap="none" anchor="ctr"/>
            <a:lstStyle/>
            <a:p>
              <a:endParaRPr lang="en-US" altLang="en-US"/>
            </a:p>
          </p:txBody>
        </p:sp>
        <p:sp>
          <p:nvSpPr>
            <p:cNvPr id="22581" name="Oval 202"/>
            <p:cNvSpPr>
              <a:spLocks noChangeAspect="1" noChangeArrowheads="1"/>
            </p:cNvSpPr>
            <p:nvPr/>
          </p:nvSpPr>
          <p:spPr bwMode="auto">
            <a:xfrm>
              <a:off x="1745" y="3267"/>
              <a:ext cx="102" cy="101"/>
            </a:xfrm>
            <a:prstGeom prst="ellipse">
              <a:avLst/>
            </a:prstGeom>
            <a:solidFill>
              <a:schemeClr val="tx1"/>
            </a:solidFill>
            <a:ln w="9525">
              <a:noFill/>
              <a:round/>
              <a:headEnd/>
              <a:tailEnd/>
            </a:ln>
          </p:spPr>
          <p:txBody>
            <a:bodyPr wrap="none" anchor="ctr"/>
            <a:lstStyle/>
            <a:p>
              <a:endParaRPr lang="en-US" altLang="en-US"/>
            </a:p>
          </p:txBody>
        </p:sp>
        <p:sp>
          <p:nvSpPr>
            <p:cNvPr id="22582" name="Oval 203"/>
            <p:cNvSpPr>
              <a:spLocks noChangeAspect="1" noChangeArrowheads="1"/>
            </p:cNvSpPr>
            <p:nvPr/>
          </p:nvSpPr>
          <p:spPr bwMode="auto">
            <a:xfrm>
              <a:off x="1373" y="3026"/>
              <a:ext cx="102" cy="103"/>
            </a:xfrm>
            <a:prstGeom prst="ellipse">
              <a:avLst/>
            </a:prstGeom>
            <a:solidFill>
              <a:schemeClr val="tx1"/>
            </a:solidFill>
            <a:ln w="9525">
              <a:noFill/>
              <a:round/>
              <a:headEnd/>
              <a:tailEnd/>
            </a:ln>
          </p:spPr>
          <p:txBody>
            <a:bodyPr wrap="none" anchor="ctr"/>
            <a:lstStyle/>
            <a:p>
              <a:endParaRPr lang="en-US" altLang="en-US"/>
            </a:p>
          </p:txBody>
        </p:sp>
        <p:sp>
          <p:nvSpPr>
            <p:cNvPr id="22583" name="Oval 204"/>
            <p:cNvSpPr>
              <a:spLocks noChangeAspect="1" noChangeArrowheads="1"/>
            </p:cNvSpPr>
            <p:nvPr/>
          </p:nvSpPr>
          <p:spPr bwMode="auto">
            <a:xfrm>
              <a:off x="1516" y="3639"/>
              <a:ext cx="101" cy="101"/>
            </a:xfrm>
            <a:prstGeom prst="ellipse">
              <a:avLst/>
            </a:prstGeom>
            <a:solidFill>
              <a:schemeClr val="tx1"/>
            </a:solidFill>
            <a:ln w="9525">
              <a:noFill/>
              <a:round/>
              <a:headEnd/>
              <a:tailEnd/>
            </a:ln>
          </p:spPr>
          <p:txBody>
            <a:bodyPr wrap="none" anchor="ctr"/>
            <a:lstStyle/>
            <a:p>
              <a:endParaRPr lang="en-US" altLang="en-US"/>
            </a:p>
          </p:txBody>
        </p:sp>
        <p:sp>
          <p:nvSpPr>
            <p:cNvPr id="22584" name="Oval 205"/>
            <p:cNvSpPr>
              <a:spLocks noChangeAspect="1" noChangeArrowheads="1"/>
            </p:cNvSpPr>
            <p:nvPr/>
          </p:nvSpPr>
          <p:spPr bwMode="auto">
            <a:xfrm>
              <a:off x="1745" y="3400"/>
              <a:ext cx="102" cy="100"/>
            </a:xfrm>
            <a:prstGeom prst="ellipse">
              <a:avLst/>
            </a:prstGeom>
            <a:solidFill>
              <a:schemeClr val="tx1"/>
            </a:solidFill>
            <a:ln w="9525">
              <a:noFill/>
              <a:round/>
              <a:headEnd/>
              <a:tailEnd/>
            </a:ln>
          </p:spPr>
          <p:txBody>
            <a:bodyPr wrap="none" anchor="ctr"/>
            <a:lstStyle/>
            <a:p>
              <a:endParaRPr lang="en-US" altLang="en-US"/>
            </a:p>
          </p:txBody>
        </p:sp>
        <p:sp>
          <p:nvSpPr>
            <p:cNvPr id="22585" name="Oval 206"/>
            <p:cNvSpPr>
              <a:spLocks noChangeAspect="1" noChangeArrowheads="1"/>
            </p:cNvSpPr>
            <p:nvPr/>
          </p:nvSpPr>
          <p:spPr bwMode="auto">
            <a:xfrm>
              <a:off x="1516" y="3026"/>
              <a:ext cx="101" cy="103"/>
            </a:xfrm>
            <a:prstGeom prst="ellipse">
              <a:avLst/>
            </a:prstGeom>
            <a:solidFill>
              <a:schemeClr val="tx1"/>
            </a:solidFill>
            <a:ln w="9525">
              <a:noFill/>
              <a:round/>
              <a:headEnd/>
              <a:tailEnd/>
            </a:ln>
          </p:spPr>
          <p:txBody>
            <a:bodyPr wrap="none" anchor="ctr"/>
            <a:lstStyle/>
            <a:p>
              <a:endParaRPr lang="en-US" altLang="en-US"/>
            </a:p>
          </p:txBody>
        </p:sp>
        <p:sp>
          <p:nvSpPr>
            <p:cNvPr id="22586" name="Oval 207"/>
            <p:cNvSpPr>
              <a:spLocks noChangeAspect="1" noChangeArrowheads="1"/>
            </p:cNvSpPr>
            <p:nvPr/>
          </p:nvSpPr>
          <p:spPr bwMode="auto">
            <a:xfrm>
              <a:off x="1135" y="3400"/>
              <a:ext cx="102" cy="100"/>
            </a:xfrm>
            <a:prstGeom prst="ellipse">
              <a:avLst/>
            </a:prstGeom>
            <a:solidFill>
              <a:schemeClr val="tx1"/>
            </a:solidFill>
            <a:ln w="9525">
              <a:noFill/>
              <a:round/>
              <a:headEnd/>
              <a:tailEnd/>
            </a:ln>
          </p:spPr>
          <p:txBody>
            <a:bodyPr wrap="none" anchor="ctr"/>
            <a:lstStyle/>
            <a:p>
              <a:endParaRPr lang="en-US" altLang="en-US"/>
            </a:p>
          </p:txBody>
        </p:sp>
        <p:sp>
          <p:nvSpPr>
            <p:cNvPr id="22587" name="Oval 208"/>
            <p:cNvSpPr>
              <a:spLocks noChangeAspect="1" noChangeArrowheads="1"/>
            </p:cNvSpPr>
            <p:nvPr/>
          </p:nvSpPr>
          <p:spPr bwMode="auto">
            <a:xfrm>
              <a:off x="1135" y="3267"/>
              <a:ext cx="102" cy="101"/>
            </a:xfrm>
            <a:prstGeom prst="ellipse">
              <a:avLst/>
            </a:prstGeom>
            <a:solidFill>
              <a:schemeClr val="tx1"/>
            </a:solidFill>
            <a:ln w="9525">
              <a:noFill/>
              <a:round/>
              <a:headEnd/>
              <a:tailEnd/>
            </a:ln>
          </p:spPr>
          <p:txBody>
            <a:bodyPr wrap="none" anchor="ctr"/>
            <a:lstStyle/>
            <a:p>
              <a:endParaRPr lang="en-US" altLang="en-US"/>
            </a:p>
          </p:txBody>
        </p:sp>
        <p:sp>
          <p:nvSpPr>
            <p:cNvPr id="22588" name="Oval 209"/>
            <p:cNvSpPr>
              <a:spLocks noChangeAspect="1" noChangeArrowheads="1"/>
            </p:cNvSpPr>
            <p:nvPr/>
          </p:nvSpPr>
          <p:spPr bwMode="auto">
            <a:xfrm>
              <a:off x="1373" y="3639"/>
              <a:ext cx="102" cy="101"/>
            </a:xfrm>
            <a:prstGeom prst="ellipse">
              <a:avLst/>
            </a:prstGeom>
            <a:solidFill>
              <a:schemeClr val="tx1"/>
            </a:solidFill>
            <a:ln w="9525">
              <a:noFill/>
              <a:round/>
              <a:headEnd/>
              <a:tailEnd/>
            </a:ln>
          </p:spPr>
          <p:txBody>
            <a:bodyPr wrap="none" anchor="ctr"/>
            <a:lstStyle/>
            <a:p>
              <a:endParaRPr lang="en-US" altLang="en-US"/>
            </a:p>
          </p:txBody>
        </p:sp>
        <p:sp>
          <p:nvSpPr>
            <p:cNvPr id="22589" name="Oval 210"/>
            <p:cNvSpPr>
              <a:spLocks noChangeAspect="1" noChangeArrowheads="1"/>
            </p:cNvSpPr>
            <p:nvPr/>
          </p:nvSpPr>
          <p:spPr bwMode="auto">
            <a:xfrm>
              <a:off x="1373" y="2882"/>
              <a:ext cx="102" cy="102"/>
            </a:xfrm>
            <a:prstGeom prst="ellipse">
              <a:avLst/>
            </a:prstGeom>
            <a:solidFill>
              <a:schemeClr val="tx1"/>
            </a:solidFill>
            <a:ln w="9525">
              <a:noFill/>
              <a:round/>
              <a:headEnd/>
              <a:tailEnd/>
            </a:ln>
          </p:spPr>
          <p:txBody>
            <a:bodyPr wrap="none" anchor="ctr"/>
            <a:lstStyle/>
            <a:p>
              <a:endParaRPr lang="en-US" altLang="en-US"/>
            </a:p>
          </p:txBody>
        </p:sp>
        <p:sp>
          <p:nvSpPr>
            <p:cNvPr id="22590" name="Oval 211"/>
            <p:cNvSpPr>
              <a:spLocks noChangeAspect="1" noChangeArrowheads="1"/>
            </p:cNvSpPr>
            <p:nvPr/>
          </p:nvSpPr>
          <p:spPr bwMode="auto">
            <a:xfrm>
              <a:off x="1516" y="2882"/>
              <a:ext cx="101" cy="102"/>
            </a:xfrm>
            <a:prstGeom prst="ellipse">
              <a:avLst/>
            </a:prstGeom>
            <a:solidFill>
              <a:schemeClr val="tx1"/>
            </a:solidFill>
            <a:ln w="9525">
              <a:noFill/>
              <a:round/>
              <a:headEnd/>
              <a:tailEnd/>
            </a:ln>
          </p:spPr>
          <p:txBody>
            <a:bodyPr wrap="none" anchor="ctr"/>
            <a:lstStyle/>
            <a:p>
              <a:endParaRPr lang="en-US" altLang="en-US"/>
            </a:p>
          </p:txBody>
        </p:sp>
        <p:sp>
          <p:nvSpPr>
            <p:cNvPr id="22591" name="Oval 212"/>
            <p:cNvSpPr>
              <a:spLocks noChangeAspect="1" noChangeArrowheads="1"/>
            </p:cNvSpPr>
            <p:nvPr/>
          </p:nvSpPr>
          <p:spPr bwMode="auto">
            <a:xfrm>
              <a:off x="1881" y="3267"/>
              <a:ext cx="102" cy="102"/>
            </a:xfrm>
            <a:prstGeom prst="ellipse">
              <a:avLst/>
            </a:prstGeom>
            <a:solidFill>
              <a:schemeClr val="tx1"/>
            </a:solidFill>
            <a:ln w="9525">
              <a:noFill/>
              <a:round/>
              <a:headEnd/>
              <a:tailEnd/>
            </a:ln>
          </p:spPr>
          <p:txBody>
            <a:bodyPr wrap="none" anchor="ctr"/>
            <a:lstStyle/>
            <a:p>
              <a:endParaRPr lang="en-US" altLang="en-US"/>
            </a:p>
          </p:txBody>
        </p:sp>
        <p:sp>
          <p:nvSpPr>
            <p:cNvPr id="22592" name="Oval 213"/>
            <p:cNvSpPr>
              <a:spLocks noChangeAspect="1" noChangeArrowheads="1"/>
            </p:cNvSpPr>
            <p:nvPr/>
          </p:nvSpPr>
          <p:spPr bwMode="auto">
            <a:xfrm>
              <a:off x="1881" y="3400"/>
              <a:ext cx="102" cy="101"/>
            </a:xfrm>
            <a:prstGeom prst="ellipse">
              <a:avLst/>
            </a:prstGeom>
            <a:solidFill>
              <a:schemeClr val="tx1"/>
            </a:solidFill>
            <a:ln w="9525">
              <a:noFill/>
              <a:round/>
              <a:headEnd/>
              <a:tailEnd/>
            </a:ln>
          </p:spPr>
          <p:txBody>
            <a:bodyPr wrap="none" anchor="ctr"/>
            <a:lstStyle/>
            <a:p>
              <a:endParaRPr lang="en-US" altLang="en-US"/>
            </a:p>
          </p:txBody>
        </p:sp>
        <p:sp>
          <p:nvSpPr>
            <p:cNvPr id="22593" name="Oval 214"/>
            <p:cNvSpPr>
              <a:spLocks noChangeAspect="1" noChangeArrowheads="1"/>
            </p:cNvSpPr>
            <p:nvPr/>
          </p:nvSpPr>
          <p:spPr bwMode="auto">
            <a:xfrm>
              <a:off x="1005" y="3267"/>
              <a:ext cx="101" cy="102"/>
            </a:xfrm>
            <a:prstGeom prst="ellipse">
              <a:avLst/>
            </a:prstGeom>
            <a:solidFill>
              <a:schemeClr val="tx1"/>
            </a:solidFill>
            <a:ln w="9525">
              <a:noFill/>
              <a:round/>
              <a:headEnd/>
              <a:tailEnd/>
            </a:ln>
          </p:spPr>
          <p:txBody>
            <a:bodyPr wrap="none" anchor="ctr"/>
            <a:lstStyle/>
            <a:p>
              <a:endParaRPr lang="en-US" altLang="en-US"/>
            </a:p>
          </p:txBody>
        </p:sp>
        <p:sp>
          <p:nvSpPr>
            <p:cNvPr id="22594" name="Oval 215"/>
            <p:cNvSpPr>
              <a:spLocks noChangeAspect="1" noChangeArrowheads="1"/>
            </p:cNvSpPr>
            <p:nvPr/>
          </p:nvSpPr>
          <p:spPr bwMode="auto">
            <a:xfrm>
              <a:off x="1005" y="3400"/>
              <a:ext cx="101" cy="101"/>
            </a:xfrm>
            <a:prstGeom prst="ellipse">
              <a:avLst/>
            </a:prstGeom>
            <a:solidFill>
              <a:schemeClr val="tx1"/>
            </a:solidFill>
            <a:ln w="9525">
              <a:noFill/>
              <a:round/>
              <a:headEnd/>
              <a:tailEnd/>
            </a:ln>
          </p:spPr>
          <p:txBody>
            <a:bodyPr wrap="none" anchor="ctr"/>
            <a:lstStyle/>
            <a:p>
              <a:endParaRPr lang="en-US" altLang="en-US"/>
            </a:p>
          </p:txBody>
        </p:sp>
        <p:sp>
          <p:nvSpPr>
            <p:cNvPr id="22595" name="Oval 216"/>
            <p:cNvSpPr>
              <a:spLocks noChangeAspect="1" noChangeArrowheads="1"/>
            </p:cNvSpPr>
            <p:nvPr/>
          </p:nvSpPr>
          <p:spPr bwMode="auto">
            <a:xfrm>
              <a:off x="1373" y="3756"/>
              <a:ext cx="102" cy="102"/>
            </a:xfrm>
            <a:prstGeom prst="ellipse">
              <a:avLst/>
            </a:prstGeom>
            <a:solidFill>
              <a:schemeClr val="tx1"/>
            </a:solidFill>
            <a:ln w="9525">
              <a:noFill/>
              <a:round/>
              <a:headEnd/>
              <a:tailEnd/>
            </a:ln>
          </p:spPr>
          <p:txBody>
            <a:bodyPr wrap="none" anchor="ctr"/>
            <a:lstStyle/>
            <a:p>
              <a:endParaRPr lang="en-US" altLang="en-US"/>
            </a:p>
          </p:txBody>
        </p:sp>
        <p:sp>
          <p:nvSpPr>
            <p:cNvPr id="22596" name="Oval 217"/>
            <p:cNvSpPr>
              <a:spLocks noChangeAspect="1" noChangeArrowheads="1"/>
            </p:cNvSpPr>
            <p:nvPr/>
          </p:nvSpPr>
          <p:spPr bwMode="auto">
            <a:xfrm>
              <a:off x="1516" y="3756"/>
              <a:ext cx="101" cy="102"/>
            </a:xfrm>
            <a:prstGeom prst="ellipse">
              <a:avLst/>
            </a:prstGeom>
            <a:solidFill>
              <a:schemeClr val="tx1"/>
            </a:solidFill>
            <a:ln w="9525">
              <a:noFill/>
              <a:round/>
              <a:headEnd/>
              <a:tailEnd/>
            </a:ln>
          </p:spPr>
          <p:txBody>
            <a:bodyPr wrap="none" anchor="ctr"/>
            <a:lstStyle/>
            <a:p>
              <a:endParaRPr lang="en-US" altLang="en-US"/>
            </a:p>
          </p:txBody>
        </p:sp>
        <p:pic>
          <p:nvPicPr>
            <p:cNvPr id="22597" name="Picture 218" descr="electron"/>
            <p:cNvPicPr>
              <a:picLocks noChangeAspect="1" noChangeArrowheads="1"/>
            </p:cNvPicPr>
            <p:nvPr/>
          </p:nvPicPr>
          <p:blipFill>
            <a:blip r:embed="rId3" cstate="print"/>
            <a:srcRect/>
            <a:stretch>
              <a:fillRect/>
            </a:stretch>
          </p:blipFill>
          <p:spPr bwMode="auto">
            <a:xfrm>
              <a:off x="1482" y="2726"/>
              <a:ext cx="151" cy="151"/>
            </a:xfrm>
            <a:prstGeom prst="rect">
              <a:avLst/>
            </a:prstGeom>
            <a:noFill/>
            <a:ln w="9525">
              <a:noFill/>
              <a:miter lim="800000"/>
              <a:headEnd/>
              <a:tailEnd/>
            </a:ln>
          </p:spPr>
        </p:pic>
        <p:pic>
          <p:nvPicPr>
            <p:cNvPr id="22598" name="Picture 219" descr="electron"/>
            <p:cNvPicPr>
              <a:picLocks noChangeAspect="1" noChangeArrowheads="1"/>
            </p:cNvPicPr>
            <p:nvPr/>
          </p:nvPicPr>
          <p:blipFill>
            <a:blip r:embed="rId3" cstate="print"/>
            <a:srcRect/>
            <a:stretch>
              <a:fillRect/>
            </a:stretch>
          </p:blipFill>
          <p:spPr bwMode="auto">
            <a:xfrm>
              <a:off x="1340" y="2730"/>
              <a:ext cx="152" cy="151"/>
            </a:xfrm>
            <a:prstGeom prst="rect">
              <a:avLst/>
            </a:prstGeom>
            <a:noFill/>
            <a:ln w="9525">
              <a:noFill/>
              <a:miter lim="800000"/>
              <a:headEnd/>
              <a:tailEnd/>
            </a:ln>
          </p:spPr>
        </p:pic>
        <p:pic>
          <p:nvPicPr>
            <p:cNvPr id="22599" name="Picture 220" descr="electron"/>
            <p:cNvPicPr>
              <a:picLocks noChangeAspect="1" noChangeArrowheads="1"/>
            </p:cNvPicPr>
            <p:nvPr/>
          </p:nvPicPr>
          <p:blipFill>
            <a:blip r:embed="rId3" cstate="print"/>
            <a:srcRect/>
            <a:stretch>
              <a:fillRect/>
            </a:stretch>
          </p:blipFill>
          <p:spPr bwMode="auto">
            <a:xfrm>
              <a:off x="1492" y="3871"/>
              <a:ext cx="151" cy="151"/>
            </a:xfrm>
            <a:prstGeom prst="rect">
              <a:avLst/>
            </a:prstGeom>
            <a:noFill/>
            <a:ln w="9525">
              <a:noFill/>
              <a:miter lim="800000"/>
              <a:headEnd/>
              <a:tailEnd/>
            </a:ln>
          </p:spPr>
        </p:pic>
        <p:pic>
          <p:nvPicPr>
            <p:cNvPr id="22600" name="Picture 221" descr="electron"/>
            <p:cNvPicPr>
              <a:picLocks noChangeAspect="1" noChangeArrowheads="1"/>
            </p:cNvPicPr>
            <p:nvPr/>
          </p:nvPicPr>
          <p:blipFill>
            <a:blip r:embed="rId3" cstate="print"/>
            <a:srcRect/>
            <a:stretch>
              <a:fillRect/>
            </a:stretch>
          </p:blipFill>
          <p:spPr bwMode="auto">
            <a:xfrm>
              <a:off x="1345" y="3869"/>
              <a:ext cx="151" cy="151"/>
            </a:xfrm>
            <a:prstGeom prst="rect">
              <a:avLst/>
            </a:prstGeom>
            <a:noFill/>
            <a:ln w="9525">
              <a:noFill/>
              <a:miter lim="800000"/>
              <a:headEnd/>
              <a:tailEnd/>
            </a:ln>
          </p:spPr>
        </p:pic>
        <p:pic>
          <p:nvPicPr>
            <p:cNvPr id="22601" name="Picture 222" descr="electron"/>
            <p:cNvPicPr>
              <a:picLocks noChangeAspect="1" noChangeArrowheads="1"/>
            </p:cNvPicPr>
            <p:nvPr/>
          </p:nvPicPr>
          <p:blipFill>
            <a:blip r:embed="rId3" cstate="print"/>
            <a:srcRect/>
            <a:stretch>
              <a:fillRect/>
            </a:stretch>
          </p:blipFill>
          <p:spPr bwMode="auto">
            <a:xfrm>
              <a:off x="838" y="3374"/>
              <a:ext cx="151" cy="151"/>
            </a:xfrm>
            <a:prstGeom prst="rect">
              <a:avLst/>
            </a:prstGeom>
            <a:noFill/>
            <a:ln w="9525">
              <a:noFill/>
              <a:miter lim="800000"/>
              <a:headEnd/>
              <a:tailEnd/>
            </a:ln>
          </p:spPr>
        </p:pic>
        <p:pic>
          <p:nvPicPr>
            <p:cNvPr id="22602" name="Picture 223" descr="electron"/>
            <p:cNvPicPr>
              <a:picLocks noChangeAspect="1" noChangeArrowheads="1"/>
            </p:cNvPicPr>
            <p:nvPr/>
          </p:nvPicPr>
          <p:blipFill>
            <a:blip r:embed="rId3" cstate="print"/>
            <a:srcRect/>
            <a:stretch>
              <a:fillRect/>
            </a:stretch>
          </p:blipFill>
          <p:spPr bwMode="auto">
            <a:xfrm>
              <a:off x="1985" y="3246"/>
              <a:ext cx="151" cy="152"/>
            </a:xfrm>
            <a:prstGeom prst="rect">
              <a:avLst/>
            </a:prstGeom>
            <a:noFill/>
            <a:ln w="9525">
              <a:noFill/>
              <a:miter lim="800000"/>
              <a:headEnd/>
              <a:tailEnd/>
            </a:ln>
          </p:spPr>
        </p:pic>
        <p:pic>
          <p:nvPicPr>
            <p:cNvPr id="22603" name="Picture 224" descr="electron"/>
            <p:cNvPicPr>
              <a:picLocks noChangeAspect="1" noChangeArrowheads="1"/>
            </p:cNvPicPr>
            <p:nvPr/>
          </p:nvPicPr>
          <p:blipFill>
            <a:blip r:embed="rId3" cstate="print"/>
            <a:srcRect/>
            <a:stretch>
              <a:fillRect/>
            </a:stretch>
          </p:blipFill>
          <p:spPr bwMode="auto">
            <a:xfrm>
              <a:off x="1983" y="3378"/>
              <a:ext cx="151" cy="151"/>
            </a:xfrm>
            <a:prstGeom prst="rect">
              <a:avLst/>
            </a:prstGeom>
            <a:noFill/>
            <a:ln w="9525">
              <a:noFill/>
              <a:miter lim="800000"/>
              <a:headEnd/>
              <a:tailEnd/>
            </a:ln>
          </p:spPr>
        </p:pic>
        <p:pic>
          <p:nvPicPr>
            <p:cNvPr id="22604" name="Picture 225" descr="nucleus"/>
            <p:cNvPicPr>
              <a:picLocks noChangeAspect="1" noChangeArrowheads="1"/>
            </p:cNvPicPr>
            <p:nvPr/>
          </p:nvPicPr>
          <p:blipFill>
            <a:blip r:embed="rId4" cstate="print"/>
            <a:srcRect/>
            <a:stretch>
              <a:fillRect/>
            </a:stretch>
          </p:blipFill>
          <p:spPr bwMode="auto">
            <a:xfrm>
              <a:off x="1274" y="3158"/>
              <a:ext cx="438" cy="438"/>
            </a:xfrm>
            <a:prstGeom prst="rect">
              <a:avLst/>
            </a:prstGeom>
            <a:noFill/>
            <a:ln w="9525">
              <a:noFill/>
              <a:miter lim="800000"/>
              <a:headEnd/>
              <a:tailEnd/>
            </a:ln>
          </p:spPr>
        </p:pic>
        <p:sp>
          <p:nvSpPr>
            <p:cNvPr id="22605" name="Oval 226"/>
            <p:cNvSpPr>
              <a:spLocks noChangeAspect="1" noChangeArrowheads="1"/>
            </p:cNvSpPr>
            <p:nvPr/>
          </p:nvSpPr>
          <p:spPr bwMode="auto">
            <a:xfrm>
              <a:off x="1446" y="3509"/>
              <a:ext cx="101" cy="102"/>
            </a:xfrm>
            <a:prstGeom prst="ellipse">
              <a:avLst/>
            </a:prstGeom>
            <a:solidFill>
              <a:schemeClr val="tx1"/>
            </a:solidFill>
            <a:ln w="9525">
              <a:noFill/>
              <a:round/>
              <a:headEnd/>
              <a:tailEnd/>
            </a:ln>
          </p:spPr>
          <p:txBody>
            <a:bodyPr wrap="none" anchor="ctr"/>
            <a:lstStyle/>
            <a:p>
              <a:endParaRPr lang="en-US" altLang="en-US"/>
            </a:p>
          </p:txBody>
        </p:sp>
        <p:sp>
          <p:nvSpPr>
            <p:cNvPr id="22606" name="Oval 227"/>
            <p:cNvSpPr>
              <a:spLocks noChangeAspect="1" noChangeArrowheads="1"/>
            </p:cNvSpPr>
            <p:nvPr/>
          </p:nvSpPr>
          <p:spPr bwMode="auto">
            <a:xfrm>
              <a:off x="1446" y="3149"/>
              <a:ext cx="101" cy="102"/>
            </a:xfrm>
            <a:prstGeom prst="ellipse">
              <a:avLst/>
            </a:prstGeom>
            <a:solidFill>
              <a:schemeClr val="tx1"/>
            </a:solidFill>
            <a:ln w="9525">
              <a:noFill/>
              <a:round/>
              <a:headEnd/>
              <a:tailEnd/>
            </a:ln>
          </p:spPr>
          <p:txBody>
            <a:bodyPr wrap="none" anchor="ctr"/>
            <a:lstStyle/>
            <a:p>
              <a:endParaRPr lang="en-US" altLang="en-US"/>
            </a:p>
          </p:txBody>
        </p:sp>
      </p:grpSp>
      <p:grpSp>
        <p:nvGrpSpPr>
          <p:cNvPr id="3" name="Group 249"/>
          <p:cNvGrpSpPr>
            <a:grpSpLocks/>
          </p:cNvGrpSpPr>
          <p:nvPr/>
        </p:nvGrpSpPr>
        <p:grpSpPr bwMode="auto">
          <a:xfrm>
            <a:off x="5132388" y="1339850"/>
            <a:ext cx="1238250" cy="1241425"/>
            <a:chOff x="1097" y="832"/>
            <a:chExt cx="780" cy="782"/>
          </a:xfrm>
        </p:grpSpPr>
        <p:sp>
          <p:nvSpPr>
            <p:cNvPr id="22565" name="Oval 250"/>
            <p:cNvSpPr>
              <a:spLocks noChangeAspect="1" noChangeArrowheads="1"/>
            </p:cNvSpPr>
            <p:nvPr/>
          </p:nvSpPr>
          <p:spPr bwMode="auto">
            <a:xfrm>
              <a:off x="1173" y="904"/>
              <a:ext cx="642" cy="643"/>
            </a:xfrm>
            <a:prstGeom prst="ellipse">
              <a:avLst/>
            </a:prstGeom>
            <a:solidFill>
              <a:schemeClr val="bg1"/>
            </a:solidFill>
            <a:ln w="12700">
              <a:solidFill>
                <a:srgbClr val="000000"/>
              </a:solidFill>
              <a:round/>
              <a:headEnd/>
              <a:tailEnd/>
            </a:ln>
          </p:spPr>
          <p:txBody>
            <a:bodyPr wrap="none" anchor="ctr"/>
            <a:lstStyle/>
            <a:p>
              <a:endParaRPr lang="en-US" altLang="en-US"/>
            </a:p>
          </p:txBody>
        </p:sp>
        <p:sp>
          <p:nvSpPr>
            <p:cNvPr id="22566" name="Oval 251"/>
            <p:cNvSpPr>
              <a:spLocks noChangeAspect="1" noChangeArrowheads="1"/>
            </p:cNvSpPr>
            <p:nvPr/>
          </p:nvSpPr>
          <p:spPr bwMode="auto">
            <a:xfrm>
              <a:off x="1305" y="1035"/>
              <a:ext cx="380" cy="380"/>
            </a:xfrm>
            <a:prstGeom prst="ellipse">
              <a:avLst/>
            </a:prstGeom>
            <a:solidFill>
              <a:schemeClr val="bg1"/>
            </a:solidFill>
            <a:ln w="12700">
              <a:solidFill>
                <a:srgbClr val="000000"/>
              </a:solidFill>
              <a:round/>
              <a:headEnd/>
              <a:tailEnd/>
            </a:ln>
          </p:spPr>
          <p:txBody>
            <a:bodyPr wrap="none" anchor="ctr"/>
            <a:lstStyle/>
            <a:p>
              <a:endParaRPr lang="en-US" altLang="en-US"/>
            </a:p>
          </p:txBody>
        </p:sp>
        <p:pic>
          <p:nvPicPr>
            <p:cNvPr id="22567" name="Picture 252" descr="electron"/>
            <p:cNvPicPr>
              <a:picLocks noChangeAspect="1" noChangeArrowheads="1"/>
            </p:cNvPicPr>
            <p:nvPr/>
          </p:nvPicPr>
          <p:blipFill>
            <a:blip r:embed="rId3" cstate="print"/>
            <a:srcRect/>
            <a:stretch>
              <a:fillRect/>
            </a:stretch>
          </p:blipFill>
          <p:spPr bwMode="auto">
            <a:xfrm>
              <a:off x="1479" y="832"/>
              <a:ext cx="154" cy="154"/>
            </a:xfrm>
            <a:prstGeom prst="rect">
              <a:avLst/>
            </a:prstGeom>
            <a:noFill/>
            <a:ln w="9525">
              <a:noFill/>
              <a:miter lim="800000"/>
              <a:headEnd/>
              <a:tailEnd/>
            </a:ln>
          </p:spPr>
        </p:pic>
        <p:pic>
          <p:nvPicPr>
            <p:cNvPr id="22568" name="Picture 253" descr="electron"/>
            <p:cNvPicPr>
              <a:picLocks noChangeAspect="1" noChangeArrowheads="1"/>
            </p:cNvPicPr>
            <p:nvPr/>
          </p:nvPicPr>
          <p:blipFill>
            <a:blip r:embed="rId3" cstate="print"/>
            <a:srcRect/>
            <a:stretch>
              <a:fillRect/>
            </a:stretch>
          </p:blipFill>
          <p:spPr bwMode="auto">
            <a:xfrm>
              <a:off x="1353" y="838"/>
              <a:ext cx="154" cy="154"/>
            </a:xfrm>
            <a:prstGeom prst="rect">
              <a:avLst/>
            </a:prstGeom>
            <a:noFill/>
            <a:ln w="9525">
              <a:noFill/>
              <a:miter lim="800000"/>
              <a:headEnd/>
              <a:tailEnd/>
            </a:ln>
          </p:spPr>
        </p:pic>
        <p:pic>
          <p:nvPicPr>
            <p:cNvPr id="22569" name="Picture 254" descr="electron"/>
            <p:cNvPicPr>
              <a:picLocks noChangeAspect="1" noChangeArrowheads="1"/>
            </p:cNvPicPr>
            <p:nvPr/>
          </p:nvPicPr>
          <p:blipFill>
            <a:blip r:embed="rId3" cstate="print"/>
            <a:srcRect/>
            <a:stretch>
              <a:fillRect/>
            </a:stretch>
          </p:blipFill>
          <p:spPr bwMode="auto">
            <a:xfrm>
              <a:off x="1489" y="1460"/>
              <a:ext cx="154" cy="154"/>
            </a:xfrm>
            <a:prstGeom prst="rect">
              <a:avLst/>
            </a:prstGeom>
            <a:noFill/>
            <a:ln w="9525">
              <a:noFill/>
              <a:miter lim="800000"/>
              <a:headEnd/>
              <a:tailEnd/>
            </a:ln>
          </p:spPr>
        </p:pic>
        <p:pic>
          <p:nvPicPr>
            <p:cNvPr id="22570" name="Picture 255" descr="electron"/>
            <p:cNvPicPr>
              <a:picLocks noChangeAspect="1" noChangeArrowheads="1"/>
            </p:cNvPicPr>
            <p:nvPr/>
          </p:nvPicPr>
          <p:blipFill>
            <a:blip r:embed="rId3" cstate="print"/>
            <a:srcRect/>
            <a:stretch>
              <a:fillRect/>
            </a:stretch>
          </p:blipFill>
          <p:spPr bwMode="auto">
            <a:xfrm>
              <a:off x="1363" y="1456"/>
              <a:ext cx="154" cy="154"/>
            </a:xfrm>
            <a:prstGeom prst="rect">
              <a:avLst/>
            </a:prstGeom>
            <a:noFill/>
            <a:ln w="9525">
              <a:noFill/>
              <a:miter lim="800000"/>
              <a:headEnd/>
              <a:tailEnd/>
            </a:ln>
          </p:spPr>
        </p:pic>
        <p:pic>
          <p:nvPicPr>
            <p:cNvPr id="22571" name="Picture 256" descr="electron"/>
            <p:cNvPicPr>
              <a:picLocks noChangeAspect="1" noChangeArrowheads="1"/>
            </p:cNvPicPr>
            <p:nvPr/>
          </p:nvPicPr>
          <p:blipFill>
            <a:blip r:embed="rId3" cstate="print"/>
            <a:srcRect/>
            <a:stretch>
              <a:fillRect/>
            </a:stretch>
          </p:blipFill>
          <p:spPr bwMode="auto">
            <a:xfrm>
              <a:off x="1097" y="1196"/>
              <a:ext cx="154" cy="154"/>
            </a:xfrm>
            <a:prstGeom prst="rect">
              <a:avLst/>
            </a:prstGeom>
            <a:noFill/>
            <a:ln w="9525">
              <a:noFill/>
              <a:miter lim="800000"/>
              <a:headEnd/>
              <a:tailEnd/>
            </a:ln>
          </p:spPr>
        </p:pic>
        <p:pic>
          <p:nvPicPr>
            <p:cNvPr id="22572" name="Picture 257" descr="electron"/>
            <p:cNvPicPr>
              <a:picLocks noChangeAspect="1" noChangeArrowheads="1"/>
            </p:cNvPicPr>
            <p:nvPr/>
          </p:nvPicPr>
          <p:blipFill>
            <a:blip r:embed="rId3" cstate="print"/>
            <a:srcRect/>
            <a:stretch>
              <a:fillRect/>
            </a:stretch>
          </p:blipFill>
          <p:spPr bwMode="auto">
            <a:xfrm>
              <a:off x="1723" y="1066"/>
              <a:ext cx="154" cy="154"/>
            </a:xfrm>
            <a:prstGeom prst="rect">
              <a:avLst/>
            </a:prstGeom>
            <a:noFill/>
            <a:ln w="9525">
              <a:noFill/>
              <a:miter lim="800000"/>
              <a:headEnd/>
              <a:tailEnd/>
            </a:ln>
          </p:spPr>
        </p:pic>
        <p:pic>
          <p:nvPicPr>
            <p:cNvPr id="22573" name="Picture 258" descr="electron"/>
            <p:cNvPicPr>
              <a:picLocks noChangeAspect="1" noChangeArrowheads="1"/>
            </p:cNvPicPr>
            <p:nvPr/>
          </p:nvPicPr>
          <p:blipFill>
            <a:blip r:embed="rId3" cstate="print"/>
            <a:srcRect/>
            <a:stretch>
              <a:fillRect/>
            </a:stretch>
          </p:blipFill>
          <p:spPr bwMode="auto">
            <a:xfrm>
              <a:off x="1721" y="1200"/>
              <a:ext cx="154" cy="154"/>
            </a:xfrm>
            <a:prstGeom prst="rect">
              <a:avLst/>
            </a:prstGeom>
            <a:noFill/>
            <a:ln w="9525">
              <a:noFill/>
              <a:miter lim="800000"/>
              <a:headEnd/>
              <a:tailEnd/>
            </a:ln>
          </p:spPr>
        </p:pic>
        <p:pic>
          <p:nvPicPr>
            <p:cNvPr id="22574" name="Picture 259" descr="nucleus"/>
            <p:cNvPicPr>
              <a:picLocks noChangeAspect="1" noChangeArrowheads="1"/>
            </p:cNvPicPr>
            <p:nvPr/>
          </p:nvPicPr>
          <p:blipFill>
            <a:blip r:embed="rId4" cstate="print"/>
            <a:srcRect/>
            <a:stretch>
              <a:fillRect/>
            </a:stretch>
          </p:blipFill>
          <p:spPr bwMode="auto">
            <a:xfrm>
              <a:off x="1287" y="1023"/>
              <a:ext cx="402" cy="402"/>
            </a:xfrm>
            <a:prstGeom prst="rect">
              <a:avLst/>
            </a:prstGeom>
            <a:noFill/>
            <a:ln w="9525">
              <a:noFill/>
              <a:miter lim="800000"/>
              <a:headEnd/>
              <a:tailEnd/>
            </a:ln>
          </p:spPr>
        </p:pic>
        <p:sp>
          <p:nvSpPr>
            <p:cNvPr id="22575" name="Oval 260"/>
            <p:cNvSpPr>
              <a:spLocks noChangeAspect="1" noChangeArrowheads="1"/>
            </p:cNvSpPr>
            <p:nvPr/>
          </p:nvSpPr>
          <p:spPr bwMode="auto">
            <a:xfrm>
              <a:off x="1445" y="1353"/>
              <a:ext cx="102" cy="103"/>
            </a:xfrm>
            <a:prstGeom prst="ellipse">
              <a:avLst/>
            </a:prstGeom>
            <a:solidFill>
              <a:schemeClr val="tx1"/>
            </a:solidFill>
            <a:ln w="9525">
              <a:noFill/>
              <a:round/>
              <a:headEnd/>
              <a:tailEnd/>
            </a:ln>
          </p:spPr>
          <p:txBody>
            <a:bodyPr wrap="none" anchor="ctr"/>
            <a:lstStyle/>
            <a:p>
              <a:endParaRPr lang="en-US" altLang="en-US"/>
            </a:p>
          </p:txBody>
        </p:sp>
        <p:sp>
          <p:nvSpPr>
            <p:cNvPr id="22576" name="Oval 261"/>
            <p:cNvSpPr>
              <a:spLocks noChangeAspect="1" noChangeArrowheads="1"/>
            </p:cNvSpPr>
            <p:nvPr/>
          </p:nvSpPr>
          <p:spPr bwMode="auto">
            <a:xfrm>
              <a:off x="1445" y="988"/>
              <a:ext cx="102" cy="103"/>
            </a:xfrm>
            <a:prstGeom prst="ellipse">
              <a:avLst/>
            </a:prstGeom>
            <a:solidFill>
              <a:schemeClr val="tx1"/>
            </a:solidFill>
            <a:ln w="9525">
              <a:noFill/>
              <a:round/>
              <a:headEnd/>
              <a:tailEnd/>
            </a:ln>
          </p:spPr>
          <p:txBody>
            <a:bodyPr wrap="none" anchor="ctr"/>
            <a:lstStyle/>
            <a:p>
              <a:endParaRPr lang="en-US" altLang="en-US"/>
            </a:p>
          </p:txBody>
        </p:sp>
      </p:grpSp>
      <p:grpSp>
        <p:nvGrpSpPr>
          <p:cNvPr id="4" name="Group 262"/>
          <p:cNvGrpSpPr>
            <a:grpSpLocks/>
          </p:cNvGrpSpPr>
          <p:nvPr/>
        </p:nvGrpSpPr>
        <p:grpSpPr bwMode="auto">
          <a:xfrm>
            <a:off x="4967288" y="2663825"/>
            <a:ext cx="1606550" cy="1616075"/>
            <a:chOff x="981" y="1660"/>
            <a:chExt cx="1012" cy="1018"/>
          </a:xfrm>
        </p:grpSpPr>
        <p:sp>
          <p:nvSpPr>
            <p:cNvPr id="22544" name="Oval 263"/>
            <p:cNvSpPr>
              <a:spLocks noChangeAspect="1" noChangeArrowheads="1"/>
            </p:cNvSpPr>
            <p:nvPr/>
          </p:nvSpPr>
          <p:spPr bwMode="auto">
            <a:xfrm>
              <a:off x="1052" y="1724"/>
              <a:ext cx="880" cy="880"/>
            </a:xfrm>
            <a:prstGeom prst="ellipse">
              <a:avLst/>
            </a:prstGeom>
            <a:solidFill>
              <a:schemeClr val="bg1"/>
            </a:solidFill>
            <a:ln w="12700">
              <a:solidFill>
                <a:schemeClr val="tx1"/>
              </a:solidFill>
              <a:round/>
              <a:headEnd/>
              <a:tailEnd/>
            </a:ln>
          </p:spPr>
          <p:txBody>
            <a:bodyPr wrap="none" anchor="ctr"/>
            <a:lstStyle/>
            <a:p>
              <a:endParaRPr lang="en-US" altLang="en-US"/>
            </a:p>
          </p:txBody>
        </p:sp>
        <p:sp>
          <p:nvSpPr>
            <p:cNvPr id="22545" name="Oval 264"/>
            <p:cNvSpPr>
              <a:spLocks noChangeAspect="1" noChangeArrowheads="1"/>
            </p:cNvSpPr>
            <p:nvPr/>
          </p:nvSpPr>
          <p:spPr bwMode="auto">
            <a:xfrm>
              <a:off x="1178" y="1863"/>
              <a:ext cx="625" cy="626"/>
            </a:xfrm>
            <a:prstGeom prst="ellipse">
              <a:avLst/>
            </a:prstGeom>
            <a:solidFill>
              <a:schemeClr val="bg1"/>
            </a:solidFill>
            <a:ln w="12700">
              <a:solidFill>
                <a:srgbClr val="000000"/>
              </a:solidFill>
              <a:round/>
              <a:headEnd/>
              <a:tailEnd/>
            </a:ln>
          </p:spPr>
          <p:txBody>
            <a:bodyPr wrap="none" anchor="ctr"/>
            <a:lstStyle/>
            <a:p>
              <a:endParaRPr lang="en-US" altLang="en-US"/>
            </a:p>
          </p:txBody>
        </p:sp>
        <p:sp>
          <p:nvSpPr>
            <p:cNvPr id="22546" name="Oval 265"/>
            <p:cNvSpPr>
              <a:spLocks noChangeAspect="1" noChangeArrowheads="1"/>
            </p:cNvSpPr>
            <p:nvPr/>
          </p:nvSpPr>
          <p:spPr bwMode="auto">
            <a:xfrm>
              <a:off x="1307" y="1991"/>
              <a:ext cx="370" cy="369"/>
            </a:xfrm>
            <a:prstGeom prst="ellipse">
              <a:avLst/>
            </a:prstGeom>
            <a:solidFill>
              <a:schemeClr val="bg1"/>
            </a:solidFill>
            <a:ln w="12700">
              <a:solidFill>
                <a:srgbClr val="000000"/>
              </a:solidFill>
              <a:round/>
              <a:headEnd/>
              <a:tailEnd/>
            </a:ln>
          </p:spPr>
          <p:txBody>
            <a:bodyPr wrap="none" anchor="ctr"/>
            <a:lstStyle/>
            <a:p>
              <a:endParaRPr lang="en-US" altLang="en-US"/>
            </a:p>
          </p:txBody>
        </p:sp>
        <p:sp>
          <p:nvSpPr>
            <p:cNvPr id="22547" name="Oval 266"/>
            <p:cNvSpPr>
              <a:spLocks noChangeAspect="1" noChangeArrowheads="1"/>
            </p:cNvSpPr>
            <p:nvPr/>
          </p:nvSpPr>
          <p:spPr bwMode="auto">
            <a:xfrm>
              <a:off x="1740" y="2060"/>
              <a:ext cx="101" cy="101"/>
            </a:xfrm>
            <a:prstGeom prst="ellipse">
              <a:avLst/>
            </a:prstGeom>
            <a:solidFill>
              <a:schemeClr val="tx1"/>
            </a:solidFill>
            <a:ln w="9525">
              <a:noFill/>
              <a:round/>
              <a:headEnd/>
              <a:tailEnd/>
            </a:ln>
          </p:spPr>
          <p:txBody>
            <a:bodyPr wrap="none" anchor="ctr"/>
            <a:lstStyle/>
            <a:p>
              <a:endParaRPr lang="en-US" altLang="en-US"/>
            </a:p>
          </p:txBody>
        </p:sp>
        <p:sp>
          <p:nvSpPr>
            <p:cNvPr id="22548" name="Oval 267"/>
            <p:cNvSpPr>
              <a:spLocks noChangeAspect="1" noChangeArrowheads="1"/>
            </p:cNvSpPr>
            <p:nvPr/>
          </p:nvSpPr>
          <p:spPr bwMode="auto">
            <a:xfrm>
              <a:off x="1372" y="1823"/>
              <a:ext cx="101" cy="100"/>
            </a:xfrm>
            <a:prstGeom prst="ellipse">
              <a:avLst/>
            </a:prstGeom>
            <a:solidFill>
              <a:schemeClr val="tx1"/>
            </a:solidFill>
            <a:ln w="9525">
              <a:noFill/>
              <a:round/>
              <a:headEnd/>
              <a:tailEnd/>
            </a:ln>
          </p:spPr>
          <p:txBody>
            <a:bodyPr wrap="none" anchor="ctr"/>
            <a:lstStyle/>
            <a:p>
              <a:endParaRPr lang="en-US" altLang="en-US"/>
            </a:p>
          </p:txBody>
        </p:sp>
        <p:sp>
          <p:nvSpPr>
            <p:cNvPr id="22549" name="Oval 268"/>
            <p:cNvSpPr>
              <a:spLocks noChangeAspect="1" noChangeArrowheads="1"/>
            </p:cNvSpPr>
            <p:nvPr/>
          </p:nvSpPr>
          <p:spPr bwMode="auto">
            <a:xfrm>
              <a:off x="1513" y="2429"/>
              <a:ext cx="101" cy="100"/>
            </a:xfrm>
            <a:prstGeom prst="ellipse">
              <a:avLst/>
            </a:prstGeom>
            <a:solidFill>
              <a:schemeClr val="tx1"/>
            </a:solidFill>
            <a:ln w="9525">
              <a:noFill/>
              <a:round/>
              <a:headEnd/>
              <a:tailEnd/>
            </a:ln>
          </p:spPr>
          <p:txBody>
            <a:bodyPr wrap="none" anchor="ctr"/>
            <a:lstStyle/>
            <a:p>
              <a:endParaRPr lang="en-US" altLang="en-US"/>
            </a:p>
          </p:txBody>
        </p:sp>
        <p:sp>
          <p:nvSpPr>
            <p:cNvPr id="22550" name="Oval 269"/>
            <p:cNvSpPr>
              <a:spLocks noChangeAspect="1" noChangeArrowheads="1"/>
            </p:cNvSpPr>
            <p:nvPr/>
          </p:nvSpPr>
          <p:spPr bwMode="auto">
            <a:xfrm>
              <a:off x="1740" y="2191"/>
              <a:ext cx="101" cy="100"/>
            </a:xfrm>
            <a:prstGeom prst="ellipse">
              <a:avLst/>
            </a:prstGeom>
            <a:solidFill>
              <a:schemeClr val="tx1"/>
            </a:solidFill>
            <a:ln w="9525">
              <a:noFill/>
              <a:round/>
              <a:headEnd/>
              <a:tailEnd/>
            </a:ln>
          </p:spPr>
          <p:txBody>
            <a:bodyPr wrap="none" anchor="ctr"/>
            <a:lstStyle/>
            <a:p>
              <a:endParaRPr lang="en-US" altLang="en-US"/>
            </a:p>
          </p:txBody>
        </p:sp>
        <p:sp>
          <p:nvSpPr>
            <p:cNvPr id="22551" name="Oval 270"/>
            <p:cNvSpPr>
              <a:spLocks noChangeAspect="1" noChangeArrowheads="1"/>
            </p:cNvSpPr>
            <p:nvPr/>
          </p:nvSpPr>
          <p:spPr bwMode="auto">
            <a:xfrm>
              <a:off x="1513" y="1823"/>
              <a:ext cx="101" cy="100"/>
            </a:xfrm>
            <a:prstGeom prst="ellipse">
              <a:avLst/>
            </a:prstGeom>
            <a:solidFill>
              <a:schemeClr val="tx1"/>
            </a:solidFill>
            <a:ln w="9525">
              <a:noFill/>
              <a:round/>
              <a:headEnd/>
              <a:tailEnd/>
            </a:ln>
          </p:spPr>
          <p:txBody>
            <a:bodyPr wrap="none" anchor="ctr"/>
            <a:lstStyle/>
            <a:p>
              <a:endParaRPr lang="en-US" altLang="en-US"/>
            </a:p>
          </p:txBody>
        </p:sp>
        <p:sp>
          <p:nvSpPr>
            <p:cNvPr id="22552" name="Oval 271"/>
            <p:cNvSpPr>
              <a:spLocks noChangeAspect="1" noChangeArrowheads="1"/>
            </p:cNvSpPr>
            <p:nvPr/>
          </p:nvSpPr>
          <p:spPr bwMode="auto">
            <a:xfrm>
              <a:off x="1136" y="2191"/>
              <a:ext cx="101" cy="100"/>
            </a:xfrm>
            <a:prstGeom prst="ellipse">
              <a:avLst/>
            </a:prstGeom>
            <a:solidFill>
              <a:schemeClr val="tx1"/>
            </a:solidFill>
            <a:ln w="9525">
              <a:noFill/>
              <a:round/>
              <a:headEnd/>
              <a:tailEnd/>
            </a:ln>
          </p:spPr>
          <p:txBody>
            <a:bodyPr wrap="none" anchor="ctr"/>
            <a:lstStyle/>
            <a:p>
              <a:endParaRPr lang="en-US" altLang="en-US"/>
            </a:p>
          </p:txBody>
        </p:sp>
        <p:sp>
          <p:nvSpPr>
            <p:cNvPr id="22553" name="Oval 272"/>
            <p:cNvSpPr>
              <a:spLocks noChangeAspect="1" noChangeArrowheads="1"/>
            </p:cNvSpPr>
            <p:nvPr/>
          </p:nvSpPr>
          <p:spPr bwMode="auto">
            <a:xfrm>
              <a:off x="1136" y="2060"/>
              <a:ext cx="101" cy="101"/>
            </a:xfrm>
            <a:prstGeom prst="ellipse">
              <a:avLst/>
            </a:prstGeom>
            <a:solidFill>
              <a:schemeClr val="tx1"/>
            </a:solidFill>
            <a:ln w="9525">
              <a:noFill/>
              <a:round/>
              <a:headEnd/>
              <a:tailEnd/>
            </a:ln>
          </p:spPr>
          <p:txBody>
            <a:bodyPr wrap="none" anchor="ctr"/>
            <a:lstStyle/>
            <a:p>
              <a:endParaRPr lang="en-US" altLang="en-US"/>
            </a:p>
          </p:txBody>
        </p:sp>
        <p:sp>
          <p:nvSpPr>
            <p:cNvPr id="22554" name="Oval 273"/>
            <p:cNvSpPr>
              <a:spLocks noChangeAspect="1" noChangeArrowheads="1"/>
            </p:cNvSpPr>
            <p:nvPr/>
          </p:nvSpPr>
          <p:spPr bwMode="auto">
            <a:xfrm>
              <a:off x="1372" y="2429"/>
              <a:ext cx="101" cy="100"/>
            </a:xfrm>
            <a:prstGeom prst="ellipse">
              <a:avLst/>
            </a:prstGeom>
            <a:solidFill>
              <a:schemeClr val="tx1"/>
            </a:solidFill>
            <a:ln w="9525">
              <a:noFill/>
              <a:round/>
              <a:headEnd/>
              <a:tailEnd/>
            </a:ln>
          </p:spPr>
          <p:txBody>
            <a:bodyPr wrap="none" anchor="ctr"/>
            <a:lstStyle/>
            <a:p>
              <a:endParaRPr lang="en-US" altLang="en-US"/>
            </a:p>
          </p:txBody>
        </p:sp>
        <p:pic>
          <p:nvPicPr>
            <p:cNvPr id="22555" name="Picture 274" descr="electron"/>
            <p:cNvPicPr>
              <a:picLocks noChangeAspect="1" noChangeArrowheads="1"/>
            </p:cNvPicPr>
            <p:nvPr/>
          </p:nvPicPr>
          <p:blipFill>
            <a:blip r:embed="rId3" cstate="print"/>
            <a:srcRect/>
            <a:stretch>
              <a:fillRect/>
            </a:stretch>
          </p:blipFill>
          <p:spPr bwMode="auto">
            <a:xfrm>
              <a:off x="1485" y="1664"/>
              <a:ext cx="150" cy="150"/>
            </a:xfrm>
            <a:prstGeom prst="rect">
              <a:avLst/>
            </a:prstGeom>
            <a:noFill/>
            <a:ln w="9525">
              <a:noFill/>
              <a:miter lim="800000"/>
              <a:headEnd/>
              <a:tailEnd/>
            </a:ln>
          </p:spPr>
        </p:pic>
        <p:pic>
          <p:nvPicPr>
            <p:cNvPr id="22556" name="Picture 275" descr="electron"/>
            <p:cNvPicPr>
              <a:picLocks noChangeAspect="1" noChangeArrowheads="1"/>
            </p:cNvPicPr>
            <p:nvPr/>
          </p:nvPicPr>
          <p:blipFill>
            <a:blip r:embed="rId3" cstate="print"/>
            <a:srcRect/>
            <a:stretch>
              <a:fillRect/>
            </a:stretch>
          </p:blipFill>
          <p:spPr bwMode="auto">
            <a:xfrm>
              <a:off x="1351" y="1660"/>
              <a:ext cx="149" cy="149"/>
            </a:xfrm>
            <a:prstGeom prst="rect">
              <a:avLst/>
            </a:prstGeom>
            <a:noFill/>
            <a:ln w="9525">
              <a:noFill/>
              <a:miter lim="800000"/>
              <a:headEnd/>
              <a:tailEnd/>
            </a:ln>
          </p:spPr>
        </p:pic>
        <p:pic>
          <p:nvPicPr>
            <p:cNvPr id="22557" name="Picture 276" descr="electron"/>
            <p:cNvPicPr>
              <a:picLocks noChangeAspect="1" noChangeArrowheads="1"/>
            </p:cNvPicPr>
            <p:nvPr/>
          </p:nvPicPr>
          <p:blipFill>
            <a:blip r:embed="rId3" cstate="print"/>
            <a:srcRect/>
            <a:stretch>
              <a:fillRect/>
            </a:stretch>
          </p:blipFill>
          <p:spPr bwMode="auto">
            <a:xfrm>
              <a:off x="1483" y="2522"/>
              <a:ext cx="150" cy="150"/>
            </a:xfrm>
            <a:prstGeom prst="rect">
              <a:avLst/>
            </a:prstGeom>
            <a:noFill/>
            <a:ln w="9525">
              <a:noFill/>
              <a:miter lim="800000"/>
              <a:headEnd/>
              <a:tailEnd/>
            </a:ln>
          </p:spPr>
        </p:pic>
        <p:pic>
          <p:nvPicPr>
            <p:cNvPr id="22558" name="Picture 277" descr="electron"/>
            <p:cNvPicPr>
              <a:picLocks noChangeAspect="1" noChangeArrowheads="1"/>
            </p:cNvPicPr>
            <p:nvPr/>
          </p:nvPicPr>
          <p:blipFill>
            <a:blip r:embed="rId3" cstate="print"/>
            <a:srcRect/>
            <a:stretch>
              <a:fillRect/>
            </a:stretch>
          </p:blipFill>
          <p:spPr bwMode="auto">
            <a:xfrm>
              <a:off x="981" y="2164"/>
              <a:ext cx="150" cy="150"/>
            </a:xfrm>
            <a:prstGeom prst="rect">
              <a:avLst/>
            </a:prstGeom>
            <a:noFill/>
            <a:ln w="9525">
              <a:noFill/>
              <a:miter lim="800000"/>
              <a:headEnd/>
              <a:tailEnd/>
            </a:ln>
          </p:spPr>
        </p:pic>
        <p:pic>
          <p:nvPicPr>
            <p:cNvPr id="22559" name="Picture 278" descr="electron"/>
            <p:cNvPicPr>
              <a:picLocks noChangeAspect="1" noChangeArrowheads="1"/>
            </p:cNvPicPr>
            <p:nvPr/>
          </p:nvPicPr>
          <p:blipFill>
            <a:blip r:embed="rId3" cstate="print"/>
            <a:srcRect/>
            <a:stretch>
              <a:fillRect/>
            </a:stretch>
          </p:blipFill>
          <p:spPr bwMode="auto">
            <a:xfrm>
              <a:off x="1844" y="2032"/>
              <a:ext cx="149" cy="149"/>
            </a:xfrm>
            <a:prstGeom prst="rect">
              <a:avLst/>
            </a:prstGeom>
            <a:noFill/>
            <a:ln w="9525">
              <a:noFill/>
              <a:miter lim="800000"/>
              <a:headEnd/>
              <a:tailEnd/>
            </a:ln>
          </p:spPr>
        </p:pic>
        <p:pic>
          <p:nvPicPr>
            <p:cNvPr id="22560" name="Picture 279" descr="electron"/>
            <p:cNvPicPr>
              <a:picLocks noChangeAspect="1" noChangeArrowheads="1"/>
            </p:cNvPicPr>
            <p:nvPr/>
          </p:nvPicPr>
          <p:blipFill>
            <a:blip r:embed="rId3" cstate="print"/>
            <a:srcRect/>
            <a:stretch>
              <a:fillRect/>
            </a:stretch>
          </p:blipFill>
          <p:spPr bwMode="auto">
            <a:xfrm>
              <a:off x="1842" y="2162"/>
              <a:ext cx="149" cy="150"/>
            </a:xfrm>
            <a:prstGeom prst="rect">
              <a:avLst/>
            </a:prstGeom>
            <a:noFill/>
            <a:ln w="9525">
              <a:noFill/>
              <a:miter lim="800000"/>
              <a:headEnd/>
              <a:tailEnd/>
            </a:ln>
          </p:spPr>
        </p:pic>
        <p:pic>
          <p:nvPicPr>
            <p:cNvPr id="22561" name="Picture 280" descr="nucleus"/>
            <p:cNvPicPr>
              <a:picLocks noChangeAspect="1" noChangeArrowheads="1"/>
            </p:cNvPicPr>
            <p:nvPr/>
          </p:nvPicPr>
          <p:blipFill>
            <a:blip r:embed="rId4" cstate="print"/>
            <a:srcRect/>
            <a:stretch>
              <a:fillRect/>
            </a:stretch>
          </p:blipFill>
          <p:spPr bwMode="auto">
            <a:xfrm>
              <a:off x="1280" y="1970"/>
              <a:ext cx="420" cy="420"/>
            </a:xfrm>
            <a:prstGeom prst="rect">
              <a:avLst/>
            </a:prstGeom>
            <a:noFill/>
            <a:ln w="9525">
              <a:noFill/>
              <a:miter lim="800000"/>
              <a:headEnd/>
              <a:tailEnd/>
            </a:ln>
          </p:spPr>
        </p:pic>
        <p:sp>
          <p:nvSpPr>
            <p:cNvPr id="22562" name="Oval 281"/>
            <p:cNvSpPr>
              <a:spLocks noChangeAspect="1" noChangeArrowheads="1"/>
            </p:cNvSpPr>
            <p:nvPr/>
          </p:nvSpPr>
          <p:spPr bwMode="auto">
            <a:xfrm>
              <a:off x="1443" y="1945"/>
              <a:ext cx="100" cy="100"/>
            </a:xfrm>
            <a:prstGeom prst="ellipse">
              <a:avLst/>
            </a:prstGeom>
            <a:solidFill>
              <a:schemeClr val="tx1"/>
            </a:solidFill>
            <a:ln w="9525">
              <a:noFill/>
              <a:round/>
              <a:headEnd/>
              <a:tailEnd/>
            </a:ln>
          </p:spPr>
          <p:txBody>
            <a:bodyPr wrap="none" anchor="ctr"/>
            <a:lstStyle/>
            <a:p>
              <a:endParaRPr lang="en-US" altLang="en-US"/>
            </a:p>
          </p:txBody>
        </p:sp>
        <p:sp>
          <p:nvSpPr>
            <p:cNvPr id="22563" name="Oval 282"/>
            <p:cNvSpPr>
              <a:spLocks noChangeAspect="1" noChangeArrowheads="1"/>
            </p:cNvSpPr>
            <p:nvPr/>
          </p:nvSpPr>
          <p:spPr bwMode="auto">
            <a:xfrm>
              <a:off x="1443" y="2300"/>
              <a:ext cx="100" cy="101"/>
            </a:xfrm>
            <a:prstGeom prst="ellipse">
              <a:avLst/>
            </a:prstGeom>
            <a:solidFill>
              <a:schemeClr val="tx1"/>
            </a:solidFill>
            <a:ln w="9525">
              <a:noFill/>
              <a:round/>
              <a:headEnd/>
              <a:tailEnd/>
            </a:ln>
          </p:spPr>
          <p:txBody>
            <a:bodyPr wrap="none" anchor="ctr"/>
            <a:lstStyle/>
            <a:p>
              <a:endParaRPr lang="en-US" altLang="en-US"/>
            </a:p>
          </p:txBody>
        </p:sp>
        <p:pic>
          <p:nvPicPr>
            <p:cNvPr id="22564" name="Picture 283" descr="electron"/>
            <p:cNvPicPr>
              <a:picLocks noChangeAspect="1" noChangeArrowheads="1"/>
            </p:cNvPicPr>
            <p:nvPr/>
          </p:nvPicPr>
          <p:blipFill>
            <a:blip r:embed="rId3" cstate="print"/>
            <a:srcRect/>
            <a:stretch>
              <a:fillRect/>
            </a:stretch>
          </p:blipFill>
          <p:spPr bwMode="auto">
            <a:xfrm>
              <a:off x="1343" y="2529"/>
              <a:ext cx="150" cy="149"/>
            </a:xfrm>
            <a:prstGeom prst="rect">
              <a:avLst/>
            </a:prstGeom>
            <a:noFill/>
            <a:ln w="9525">
              <a:noFill/>
              <a:miter lim="800000"/>
              <a:headEnd/>
              <a:tailEnd/>
            </a:ln>
          </p:spPr>
        </p:pic>
      </p:grpSp>
      <p:pic>
        <p:nvPicPr>
          <p:cNvPr id="19740" name="Picture 284" descr="forward_arrow_colour">
            <a:hlinkClick r:id="" action="ppaction://hlinkshowjump?jump=nextslide"/>
          </p:cNvPr>
          <p:cNvPicPr>
            <a:picLocks noChangeAspect="1" noChangeArrowheads="1"/>
          </p:cNvPicPr>
          <p:nvPr/>
        </p:nvPicPr>
        <p:blipFill>
          <a:blip r:embed="rId5" cstate="print"/>
          <a:srcRect/>
          <a:stretch>
            <a:fillRect/>
          </a:stretch>
        </p:blipFill>
        <p:spPr bwMode="auto">
          <a:xfrm>
            <a:off x="8447088" y="6167438"/>
            <a:ext cx="630237" cy="5746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624"/>
                                        </p:tgtEl>
                                        <p:attrNameLst>
                                          <p:attrName>style.visibility</p:attrName>
                                        </p:attrNameLst>
                                      </p:cBhvr>
                                      <p:to>
                                        <p:strVal val="visible"/>
                                      </p:to>
                                    </p:set>
                                    <p:animEffect transition="in" filter="dissolve">
                                      <p:cBhvr>
                                        <p:cTn id="7" dur="500"/>
                                        <p:tgtEl>
                                          <p:spTgt spid="1962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563"/>
                                        </p:tgtEl>
                                        <p:attrNameLst>
                                          <p:attrName>style.visibility</p:attrName>
                                        </p:attrNameLst>
                                      </p:cBhvr>
                                      <p:to>
                                        <p:strVal val="visible"/>
                                      </p:to>
                                    </p:set>
                                    <p:animEffect transition="in" filter="dissolve">
                                      <p:cBhvr>
                                        <p:cTn id="11" dur="500"/>
                                        <p:tgtEl>
                                          <p:spTgt spid="195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9565"/>
                                        </p:tgtEl>
                                        <p:attrNameLst>
                                          <p:attrName>style.visibility</p:attrName>
                                        </p:attrNameLst>
                                      </p:cBhvr>
                                      <p:to>
                                        <p:strVal val="visible"/>
                                      </p:to>
                                    </p:set>
                                    <p:animEffect transition="in" filter="dissolve">
                                      <p:cBhvr>
                                        <p:cTn id="16" dur="500"/>
                                        <p:tgtEl>
                                          <p:spTgt spid="195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564"/>
                                        </p:tgtEl>
                                        <p:attrNameLst>
                                          <p:attrName>style.visibility</p:attrName>
                                        </p:attrNameLst>
                                      </p:cBhvr>
                                      <p:to>
                                        <p:strVal val="visible"/>
                                      </p:to>
                                    </p:set>
                                    <p:animEffect transition="in" filter="dissolve">
                                      <p:cBhvr>
                                        <p:cTn id="21" dur="500"/>
                                        <p:tgtEl>
                                          <p:spTgt spid="19564"/>
                                        </p:tgtEl>
                                      </p:cBhvr>
                                    </p:animEffect>
                                  </p:childTnLst>
                                </p:cTn>
                              </p:par>
                            </p:childTnLst>
                          </p:cTn>
                        </p:par>
                        <p:par>
                          <p:cTn id="22" fill="hold" nodeType="afterGroup">
                            <p:stCondLst>
                              <p:cond delay="500"/>
                            </p:stCondLst>
                            <p:childTnLst>
                              <p:par>
                                <p:cTn id="23" presetID="1" presetClass="entr" presetSubtype="0" fill="hold" nodeType="afterEffect">
                                  <p:stCondLst>
                                    <p:cond delay="0"/>
                                  </p:stCondLst>
                                  <p:childTnLst>
                                    <p:set>
                                      <p:cBhvr>
                                        <p:cTn id="24" dur="1" fill="hold">
                                          <p:stCondLst>
                                            <p:cond delay="0"/>
                                          </p:stCondLst>
                                        </p:cTn>
                                        <p:tgtEl>
                                          <p:spTgt spid="19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3" grpId="0"/>
      <p:bldP spid="19564" grpId="0"/>
      <p:bldP spid="19565" grpId="0"/>
      <p:bldP spid="196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ext Box 2"/>
          <p:cNvSpPr txBox="1">
            <a:spLocks noChangeArrowheads="1"/>
          </p:cNvSpPr>
          <p:nvPr/>
        </p:nvSpPr>
        <p:spPr bwMode="auto">
          <a:xfrm>
            <a:off x="563563" y="2211388"/>
            <a:ext cx="4718050" cy="457200"/>
          </a:xfrm>
          <a:prstGeom prst="rect">
            <a:avLst/>
          </a:prstGeom>
          <a:noFill/>
          <a:ln w="9525">
            <a:noFill/>
            <a:miter lim="800000"/>
            <a:headEnd/>
            <a:tailEnd/>
          </a:ln>
        </p:spPr>
        <p:txBody>
          <a:bodyPr>
            <a:spAutoFit/>
          </a:bodyPr>
          <a:lstStyle/>
          <a:p>
            <a:pPr marL="361950" indent="-361950">
              <a:buClr>
                <a:srgbClr val="FF6600"/>
              </a:buClr>
              <a:buFont typeface="Wingdings" pitchFamily="2" charset="2"/>
              <a:buChar char="l"/>
            </a:pPr>
            <a:r>
              <a:rPr lang="en-GB" altLang="en-US">
                <a:solidFill>
                  <a:srgbClr val="010066"/>
                </a:solidFill>
              </a:rPr>
              <a:t>poisonous and smelly.</a:t>
            </a:r>
          </a:p>
        </p:txBody>
      </p:sp>
      <p:sp>
        <p:nvSpPr>
          <p:cNvPr id="207875" name="Rectangle 3"/>
          <p:cNvSpPr>
            <a:spLocks noChangeArrowheads="1"/>
          </p:cNvSpPr>
          <p:nvPr/>
        </p:nvSpPr>
        <p:spPr bwMode="auto">
          <a:xfrm>
            <a:off x="563563" y="1704975"/>
            <a:ext cx="4565650" cy="457200"/>
          </a:xfrm>
          <a:prstGeom prst="rect">
            <a:avLst/>
          </a:prstGeom>
          <a:noFill/>
          <a:ln w="9525">
            <a:noFill/>
            <a:miter lim="800000"/>
            <a:headEnd/>
            <a:tailEnd/>
          </a:ln>
        </p:spPr>
        <p:txBody>
          <a:bodyPr wrap="none">
            <a:spAutoFit/>
          </a:bodyPr>
          <a:lstStyle/>
          <a:p>
            <a:pPr marL="361950" indent="-361950">
              <a:buClr>
                <a:srgbClr val="FF6600"/>
              </a:buClr>
              <a:buFont typeface="Wingdings" pitchFamily="2" charset="2"/>
              <a:buChar char="l"/>
            </a:pPr>
            <a:r>
              <a:rPr lang="en-GB" altLang="en-US">
                <a:solidFill>
                  <a:srgbClr val="010066"/>
                </a:solidFill>
              </a:rPr>
              <a:t>brittle and crumbly when solid</a:t>
            </a:r>
          </a:p>
        </p:txBody>
      </p:sp>
      <p:sp>
        <p:nvSpPr>
          <p:cNvPr id="24580" name="Rectangle 4"/>
          <p:cNvSpPr>
            <a:spLocks noGrp="1" noChangeArrowheads="1"/>
          </p:cNvSpPr>
          <p:nvPr>
            <p:ph type="title"/>
          </p:nvPr>
        </p:nvSpPr>
        <p:spPr>
          <a:xfrm>
            <a:off x="557213" y="53975"/>
            <a:ext cx="7783512" cy="549275"/>
          </a:xfrm>
        </p:spPr>
        <p:txBody>
          <a:bodyPr/>
          <a:lstStyle/>
          <a:p>
            <a:pPr eaLnBrk="1" hangingPunct="1"/>
            <a:r>
              <a:rPr lang="en-GB" altLang="en-US" sz="2400" smtClean="0"/>
              <a:t>What are the general properties of the halogens?</a:t>
            </a:r>
          </a:p>
        </p:txBody>
      </p:sp>
      <p:sp>
        <p:nvSpPr>
          <p:cNvPr id="24581" name="Text Box 5"/>
          <p:cNvSpPr txBox="1">
            <a:spLocks noChangeArrowheads="1"/>
          </p:cNvSpPr>
          <p:nvPr/>
        </p:nvSpPr>
        <p:spPr bwMode="auto">
          <a:xfrm>
            <a:off x="563563" y="701675"/>
            <a:ext cx="3194050" cy="457200"/>
          </a:xfrm>
          <a:prstGeom prst="rect">
            <a:avLst/>
          </a:prstGeom>
          <a:noFill/>
          <a:ln w="9525">
            <a:noFill/>
            <a:miter lim="800000"/>
            <a:headEnd/>
            <a:tailEnd/>
          </a:ln>
        </p:spPr>
        <p:txBody>
          <a:bodyPr>
            <a:spAutoFit/>
          </a:bodyPr>
          <a:lstStyle/>
          <a:p>
            <a:r>
              <a:rPr lang="en-GB" altLang="en-US">
                <a:solidFill>
                  <a:srgbClr val="010066"/>
                </a:solidFill>
              </a:rPr>
              <a:t>All the halogens are:</a:t>
            </a:r>
          </a:p>
        </p:txBody>
      </p:sp>
      <p:sp>
        <p:nvSpPr>
          <p:cNvPr id="207878" name="Text Box 6"/>
          <p:cNvSpPr txBox="1">
            <a:spLocks noChangeArrowheads="1"/>
          </p:cNvSpPr>
          <p:nvPr/>
        </p:nvSpPr>
        <p:spPr bwMode="auto">
          <a:xfrm>
            <a:off x="563563" y="3009900"/>
            <a:ext cx="6605587" cy="457200"/>
          </a:xfrm>
          <a:prstGeom prst="rect">
            <a:avLst/>
          </a:prstGeom>
          <a:noFill/>
          <a:ln w="9525">
            <a:noFill/>
            <a:miter lim="800000"/>
            <a:headEnd/>
            <a:tailEnd/>
          </a:ln>
        </p:spPr>
        <p:txBody>
          <a:bodyPr>
            <a:spAutoFit/>
          </a:bodyPr>
          <a:lstStyle/>
          <a:p>
            <a:r>
              <a:rPr lang="en-GB" altLang="en-US">
                <a:solidFill>
                  <a:srgbClr val="010066"/>
                </a:solidFill>
              </a:rPr>
              <a:t>They become darker in colour down the group:</a:t>
            </a:r>
          </a:p>
        </p:txBody>
      </p:sp>
      <p:sp>
        <p:nvSpPr>
          <p:cNvPr id="207891" name="Rectangle 19"/>
          <p:cNvSpPr>
            <a:spLocks noChangeArrowheads="1"/>
          </p:cNvSpPr>
          <p:nvPr/>
        </p:nvSpPr>
        <p:spPr bwMode="auto">
          <a:xfrm>
            <a:off x="563563" y="1200150"/>
            <a:ext cx="6496050" cy="457200"/>
          </a:xfrm>
          <a:prstGeom prst="rect">
            <a:avLst/>
          </a:prstGeom>
          <a:noFill/>
          <a:ln w="9525">
            <a:noFill/>
            <a:miter lim="800000"/>
            <a:headEnd/>
            <a:tailEnd/>
          </a:ln>
        </p:spPr>
        <p:txBody>
          <a:bodyPr wrap="none">
            <a:spAutoFit/>
          </a:bodyPr>
          <a:lstStyle/>
          <a:p>
            <a:pPr marL="361950" indent="-361950">
              <a:buClr>
                <a:srgbClr val="FF6600"/>
              </a:buClr>
              <a:buFont typeface="Wingdings" pitchFamily="2" charset="2"/>
              <a:buChar char="l"/>
            </a:pPr>
            <a:r>
              <a:rPr lang="en-GB" altLang="en-US">
                <a:solidFill>
                  <a:srgbClr val="010066"/>
                </a:solidFill>
              </a:rPr>
              <a:t>non-metals and so do not conduct electricity</a:t>
            </a:r>
          </a:p>
        </p:txBody>
      </p:sp>
      <p:grpSp>
        <p:nvGrpSpPr>
          <p:cNvPr id="2" name="Group 24"/>
          <p:cNvGrpSpPr>
            <a:grpSpLocks/>
          </p:cNvGrpSpPr>
          <p:nvPr/>
        </p:nvGrpSpPr>
        <p:grpSpPr bwMode="auto">
          <a:xfrm>
            <a:off x="735013" y="3587750"/>
            <a:ext cx="3933825" cy="468313"/>
            <a:chOff x="463" y="2260"/>
            <a:chExt cx="2478" cy="295"/>
          </a:xfrm>
        </p:grpSpPr>
        <p:sp>
          <p:nvSpPr>
            <p:cNvPr id="24595" name="Text Box 9"/>
            <p:cNvSpPr txBox="1">
              <a:spLocks noChangeArrowheads="1"/>
            </p:cNvSpPr>
            <p:nvPr/>
          </p:nvSpPr>
          <p:spPr bwMode="auto">
            <a:xfrm>
              <a:off x="1395" y="2267"/>
              <a:ext cx="1546" cy="288"/>
            </a:xfrm>
            <a:prstGeom prst="rect">
              <a:avLst/>
            </a:prstGeom>
            <a:noFill/>
            <a:ln w="9525">
              <a:noFill/>
              <a:miter lim="800000"/>
              <a:headEnd/>
              <a:tailEnd/>
            </a:ln>
          </p:spPr>
          <p:txBody>
            <a:bodyPr>
              <a:spAutoFit/>
            </a:bodyPr>
            <a:lstStyle/>
            <a:p>
              <a:pPr>
                <a:spcBef>
                  <a:spcPct val="50000"/>
                </a:spcBef>
              </a:pPr>
              <a:r>
                <a:rPr lang="en-GB" altLang="en-US">
                  <a:solidFill>
                    <a:srgbClr val="1C0167"/>
                  </a:solidFill>
                </a:rPr>
                <a:t>is pale yellow</a:t>
              </a:r>
            </a:p>
          </p:txBody>
        </p:sp>
        <p:pic>
          <p:nvPicPr>
            <p:cNvPr id="24596" name="Picture 20" descr="fluorine word"/>
            <p:cNvPicPr>
              <a:picLocks noChangeAspect="1" noChangeArrowheads="1"/>
            </p:cNvPicPr>
            <p:nvPr/>
          </p:nvPicPr>
          <p:blipFill>
            <a:blip r:embed="rId3" cstate="print"/>
            <a:srcRect/>
            <a:stretch>
              <a:fillRect/>
            </a:stretch>
          </p:blipFill>
          <p:spPr bwMode="auto">
            <a:xfrm>
              <a:off x="463" y="2260"/>
              <a:ext cx="976" cy="266"/>
            </a:xfrm>
            <a:prstGeom prst="rect">
              <a:avLst/>
            </a:prstGeom>
            <a:noFill/>
            <a:ln w="9525">
              <a:noFill/>
              <a:miter lim="800000"/>
              <a:headEnd/>
              <a:tailEnd/>
            </a:ln>
          </p:spPr>
        </p:pic>
      </p:grpSp>
      <p:grpSp>
        <p:nvGrpSpPr>
          <p:cNvPr id="3" name="Group 25"/>
          <p:cNvGrpSpPr>
            <a:grpSpLocks/>
          </p:cNvGrpSpPr>
          <p:nvPr/>
        </p:nvGrpSpPr>
        <p:grpSpPr bwMode="auto">
          <a:xfrm>
            <a:off x="735013" y="4262438"/>
            <a:ext cx="4383087" cy="457200"/>
            <a:chOff x="463" y="2685"/>
            <a:chExt cx="2761" cy="288"/>
          </a:xfrm>
        </p:grpSpPr>
        <p:sp>
          <p:nvSpPr>
            <p:cNvPr id="24593" name="Text Box 12"/>
            <p:cNvSpPr txBox="1">
              <a:spLocks noChangeArrowheads="1"/>
            </p:cNvSpPr>
            <p:nvPr/>
          </p:nvSpPr>
          <p:spPr bwMode="auto">
            <a:xfrm>
              <a:off x="1449" y="2685"/>
              <a:ext cx="1775" cy="288"/>
            </a:xfrm>
            <a:prstGeom prst="rect">
              <a:avLst/>
            </a:prstGeom>
            <a:noFill/>
            <a:ln w="9525">
              <a:noFill/>
              <a:miter lim="800000"/>
              <a:headEnd/>
              <a:tailEnd/>
            </a:ln>
          </p:spPr>
          <p:txBody>
            <a:bodyPr>
              <a:spAutoFit/>
            </a:bodyPr>
            <a:lstStyle/>
            <a:p>
              <a:pPr>
                <a:spcBef>
                  <a:spcPct val="50000"/>
                </a:spcBef>
              </a:pPr>
              <a:r>
                <a:rPr lang="en-GB" altLang="en-US">
                  <a:solidFill>
                    <a:srgbClr val="1C0167"/>
                  </a:solidFill>
                </a:rPr>
                <a:t>is green-yellow</a:t>
              </a:r>
            </a:p>
          </p:txBody>
        </p:sp>
        <p:pic>
          <p:nvPicPr>
            <p:cNvPr id="24594" name="Picture 21" descr="chlorine word"/>
            <p:cNvPicPr>
              <a:picLocks noChangeAspect="1" noChangeArrowheads="1"/>
            </p:cNvPicPr>
            <p:nvPr/>
          </p:nvPicPr>
          <p:blipFill>
            <a:blip r:embed="rId4" cstate="print"/>
            <a:srcRect/>
            <a:stretch>
              <a:fillRect/>
            </a:stretch>
          </p:blipFill>
          <p:spPr bwMode="auto">
            <a:xfrm>
              <a:off x="463" y="2694"/>
              <a:ext cx="1002" cy="262"/>
            </a:xfrm>
            <a:prstGeom prst="rect">
              <a:avLst/>
            </a:prstGeom>
            <a:noFill/>
            <a:ln w="9525">
              <a:noFill/>
              <a:miter lim="800000"/>
              <a:headEnd/>
              <a:tailEnd/>
            </a:ln>
          </p:spPr>
        </p:pic>
      </p:grpSp>
      <p:grpSp>
        <p:nvGrpSpPr>
          <p:cNvPr id="4" name="Group 27"/>
          <p:cNvGrpSpPr>
            <a:grpSpLocks/>
          </p:cNvGrpSpPr>
          <p:nvPr/>
        </p:nvGrpSpPr>
        <p:grpSpPr bwMode="auto">
          <a:xfrm>
            <a:off x="735013" y="5649913"/>
            <a:ext cx="3732212" cy="457200"/>
            <a:chOff x="463" y="3559"/>
            <a:chExt cx="2351" cy="288"/>
          </a:xfrm>
        </p:grpSpPr>
        <p:sp>
          <p:nvSpPr>
            <p:cNvPr id="24591" name="Text Box 18"/>
            <p:cNvSpPr txBox="1">
              <a:spLocks noChangeArrowheads="1"/>
            </p:cNvSpPr>
            <p:nvPr/>
          </p:nvSpPr>
          <p:spPr bwMode="auto">
            <a:xfrm>
              <a:off x="1185" y="3559"/>
              <a:ext cx="1629" cy="288"/>
            </a:xfrm>
            <a:prstGeom prst="rect">
              <a:avLst/>
            </a:prstGeom>
            <a:noFill/>
            <a:ln w="9525">
              <a:noFill/>
              <a:miter lim="800000"/>
              <a:headEnd/>
              <a:tailEnd/>
            </a:ln>
          </p:spPr>
          <p:txBody>
            <a:bodyPr>
              <a:spAutoFit/>
            </a:bodyPr>
            <a:lstStyle/>
            <a:p>
              <a:pPr>
                <a:spcBef>
                  <a:spcPct val="50000"/>
                </a:spcBef>
              </a:pPr>
              <a:r>
                <a:rPr lang="en-GB" altLang="en-US">
                  <a:solidFill>
                    <a:srgbClr val="1C0167"/>
                  </a:solidFill>
                </a:rPr>
                <a:t>is blue-black.</a:t>
              </a:r>
            </a:p>
          </p:txBody>
        </p:sp>
        <p:pic>
          <p:nvPicPr>
            <p:cNvPr id="24592" name="Picture 22" descr="iodine word"/>
            <p:cNvPicPr>
              <a:picLocks noChangeAspect="1" noChangeArrowheads="1"/>
            </p:cNvPicPr>
            <p:nvPr/>
          </p:nvPicPr>
          <p:blipFill>
            <a:blip r:embed="rId5" cstate="print"/>
            <a:srcRect/>
            <a:stretch>
              <a:fillRect/>
            </a:stretch>
          </p:blipFill>
          <p:spPr bwMode="auto">
            <a:xfrm>
              <a:off x="463" y="3570"/>
              <a:ext cx="774" cy="258"/>
            </a:xfrm>
            <a:prstGeom prst="rect">
              <a:avLst/>
            </a:prstGeom>
            <a:noFill/>
            <a:ln w="9525">
              <a:noFill/>
              <a:miter lim="800000"/>
              <a:headEnd/>
              <a:tailEnd/>
            </a:ln>
          </p:spPr>
        </p:pic>
      </p:grpSp>
      <p:grpSp>
        <p:nvGrpSpPr>
          <p:cNvPr id="5" name="Group 26"/>
          <p:cNvGrpSpPr>
            <a:grpSpLocks/>
          </p:cNvGrpSpPr>
          <p:nvPr/>
        </p:nvGrpSpPr>
        <p:grpSpPr bwMode="auto">
          <a:xfrm>
            <a:off x="735013" y="4968875"/>
            <a:ext cx="3817937" cy="457200"/>
            <a:chOff x="463" y="3130"/>
            <a:chExt cx="2405" cy="288"/>
          </a:xfrm>
        </p:grpSpPr>
        <p:sp>
          <p:nvSpPr>
            <p:cNvPr id="24589" name="Text Box 15"/>
            <p:cNvSpPr txBox="1">
              <a:spLocks noChangeArrowheads="1"/>
            </p:cNvSpPr>
            <p:nvPr/>
          </p:nvSpPr>
          <p:spPr bwMode="auto">
            <a:xfrm>
              <a:off x="1437" y="3130"/>
              <a:ext cx="1431" cy="288"/>
            </a:xfrm>
            <a:prstGeom prst="rect">
              <a:avLst/>
            </a:prstGeom>
            <a:noFill/>
            <a:ln w="9525">
              <a:noFill/>
              <a:miter lim="800000"/>
              <a:headEnd/>
              <a:tailEnd/>
            </a:ln>
          </p:spPr>
          <p:txBody>
            <a:bodyPr>
              <a:spAutoFit/>
            </a:bodyPr>
            <a:lstStyle/>
            <a:p>
              <a:pPr>
                <a:spcBef>
                  <a:spcPct val="50000"/>
                </a:spcBef>
              </a:pPr>
              <a:r>
                <a:rPr lang="en-GB" altLang="en-US">
                  <a:solidFill>
                    <a:srgbClr val="1C0167"/>
                  </a:solidFill>
                </a:rPr>
                <a:t>is red-brown</a:t>
              </a:r>
            </a:p>
          </p:txBody>
        </p:sp>
        <p:pic>
          <p:nvPicPr>
            <p:cNvPr id="24590" name="Picture 23" descr="bromine word"/>
            <p:cNvPicPr>
              <a:picLocks noChangeAspect="1" noChangeArrowheads="1"/>
            </p:cNvPicPr>
            <p:nvPr/>
          </p:nvPicPr>
          <p:blipFill>
            <a:blip r:embed="rId6" cstate="print"/>
            <a:srcRect/>
            <a:stretch>
              <a:fillRect/>
            </a:stretch>
          </p:blipFill>
          <p:spPr bwMode="auto">
            <a:xfrm>
              <a:off x="463" y="3150"/>
              <a:ext cx="989" cy="258"/>
            </a:xfrm>
            <a:prstGeom prst="rect">
              <a:avLst/>
            </a:prstGeom>
            <a:noFill/>
            <a:ln w="9525">
              <a:noFill/>
              <a:miter lim="800000"/>
              <a:headEnd/>
              <a:tailEnd/>
            </a:ln>
          </p:spPr>
        </p:pic>
      </p:grpSp>
      <p:pic>
        <p:nvPicPr>
          <p:cNvPr id="207900" name="Picture 28" descr="forward_arrow_colour">
            <a:hlinkClick r:id="" action="ppaction://hlinkshowjump?jump=nextslide"/>
          </p:cNvPr>
          <p:cNvPicPr>
            <a:picLocks noChangeAspect="1" noChangeArrowheads="1"/>
          </p:cNvPicPr>
          <p:nvPr/>
        </p:nvPicPr>
        <p:blipFill>
          <a:blip r:embed="rId7" cstate="print"/>
          <a:srcRect/>
          <a:stretch>
            <a:fillRect/>
          </a:stretch>
        </p:blipFill>
        <p:spPr bwMode="auto">
          <a:xfrm>
            <a:off x="8447088" y="6167438"/>
            <a:ext cx="630237" cy="574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7891"/>
                                        </p:tgtEl>
                                        <p:attrNameLst>
                                          <p:attrName>style.visibility</p:attrName>
                                        </p:attrNameLst>
                                      </p:cBhvr>
                                      <p:to>
                                        <p:strVal val="visible"/>
                                      </p:to>
                                    </p:set>
                                    <p:animEffect transition="in" filter="dissolve">
                                      <p:cBhvr>
                                        <p:cTn id="7" dur="500"/>
                                        <p:tgtEl>
                                          <p:spTgt spid="20789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7875"/>
                                        </p:tgtEl>
                                        <p:attrNameLst>
                                          <p:attrName>style.visibility</p:attrName>
                                        </p:attrNameLst>
                                      </p:cBhvr>
                                      <p:to>
                                        <p:strVal val="visible"/>
                                      </p:to>
                                    </p:set>
                                    <p:animEffect transition="in" filter="dissolve">
                                      <p:cBhvr>
                                        <p:cTn id="11" dur="500"/>
                                        <p:tgtEl>
                                          <p:spTgt spid="207875"/>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07874"/>
                                        </p:tgtEl>
                                        <p:attrNameLst>
                                          <p:attrName>style.visibility</p:attrName>
                                        </p:attrNameLst>
                                      </p:cBhvr>
                                      <p:to>
                                        <p:strVal val="visible"/>
                                      </p:to>
                                    </p:set>
                                    <p:animEffect transition="in" filter="dissolve">
                                      <p:cBhvr>
                                        <p:cTn id="15" dur="500"/>
                                        <p:tgtEl>
                                          <p:spTgt spid="20787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7878"/>
                                        </p:tgtEl>
                                        <p:attrNameLst>
                                          <p:attrName>style.visibility</p:attrName>
                                        </p:attrNameLst>
                                      </p:cBhvr>
                                      <p:to>
                                        <p:strVal val="visible"/>
                                      </p:to>
                                    </p:set>
                                    <p:animEffect transition="in" filter="dissolve">
                                      <p:cBhvr>
                                        <p:cTn id="20" dur="500"/>
                                        <p:tgtEl>
                                          <p:spTgt spid="207878"/>
                                        </p:tgtEl>
                                      </p:cBhvr>
                                    </p:animEffect>
                                  </p:childTnLst>
                                </p:cTn>
                              </p:par>
                            </p:childTnLst>
                          </p:cTn>
                        </p:par>
                        <p:par>
                          <p:cTn id="21" fill="hold" nodeType="afterGroup">
                            <p:stCondLst>
                              <p:cond delay="500"/>
                            </p:stCondLst>
                            <p:childTnLst>
                              <p:par>
                                <p:cTn id="22" presetID="9"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par>
                          <p:cTn id="25" fill="hold" nodeType="afterGroup">
                            <p:stCondLst>
                              <p:cond delay="1000"/>
                            </p:stCondLst>
                            <p:childTnLst>
                              <p:par>
                                <p:cTn id="26" presetID="9"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par>
                          <p:cTn id="29" fill="hold" nodeType="afterGroup">
                            <p:stCondLst>
                              <p:cond delay="1500"/>
                            </p:stCondLst>
                            <p:childTnLst>
                              <p:par>
                                <p:cTn id="30" presetID="9"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par>
                          <p:cTn id="33" fill="hold" nodeType="afterGroup">
                            <p:stCondLst>
                              <p:cond delay="2000"/>
                            </p:stCondLst>
                            <p:childTnLst>
                              <p:par>
                                <p:cTn id="34" presetID="9"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dissolve">
                                      <p:cBhvr>
                                        <p:cTn id="36" dur="500"/>
                                        <p:tgtEl>
                                          <p:spTgt spid="4"/>
                                        </p:tgtEl>
                                      </p:cBhvr>
                                    </p:animEffect>
                                  </p:childTnLst>
                                </p:cTn>
                              </p:par>
                            </p:childTnLst>
                          </p:cTn>
                        </p:par>
                        <p:par>
                          <p:cTn id="37" fill="hold" nodeType="afterGroup">
                            <p:stCondLst>
                              <p:cond delay="2500"/>
                            </p:stCondLst>
                            <p:childTnLst>
                              <p:par>
                                <p:cTn id="38" presetID="1" presetClass="entr" presetSubtype="0" fill="hold" nodeType="afterEffect">
                                  <p:stCondLst>
                                    <p:cond delay="0"/>
                                  </p:stCondLst>
                                  <p:childTnLst>
                                    <p:set>
                                      <p:cBhvr>
                                        <p:cTn id="39" dur="1" fill="hold">
                                          <p:stCondLst>
                                            <p:cond delay="0"/>
                                          </p:stCondLst>
                                        </p:cTn>
                                        <p:tgtEl>
                                          <p:spTgt spid="2079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p:bldP spid="207878" grpId="0"/>
      <p:bldP spid="20789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66"/>
          <p:cNvSpPr>
            <a:spLocks noGrp="1" noChangeArrowheads="1"/>
          </p:cNvSpPr>
          <p:nvPr>
            <p:ph type="title"/>
          </p:nvPr>
        </p:nvSpPr>
        <p:spPr>
          <a:xfrm>
            <a:off x="557213" y="53975"/>
            <a:ext cx="8021637" cy="549275"/>
          </a:xfrm>
        </p:spPr>
        <p:txBody>
          <a:bodyPr>
            <a:normAutofit fontScale="90000"/>
          </a:bodyPr>
          <a:lstStyle/>
          <a:p>
            <a:pPr eaLnBrk="1" hangingPunct="1"/>
            <a:r>
              <a:rPr lang="en-GB" altLang="en-US" smtClean="0"/>
              <a:t>What is the physical state of the halogens?</a:t>
            </a:r>
          </a:p>
        </p:txBody>
      </p:sp>
      <p:sp>
        <p:nvSpPr>
          <p:cNvPr id="25603" name="Text Box 67"/>
          <p:cNvSpPr txBox="1">
            <a:spLocks noChangeArrowheads="1"/>
          </p:cNvSpPr>
          <p:nvPr/>
        </p:nvSpPr>
        <p:spPr bwMode="auto">
          <a:xfrm>
            <a:off x="563563" y="784225"/>
            <a:ext cx="8299450" cy="822325"/>
          </a:xfrm>
          <a:prstGeom prst="rect">
            <a:avLst/>
          </a:prstGeom>
          <a:noFill/>
          <a:ln w="9525">
            <a:noFill/>
            <a:miter lim="800000"/>
            <a:headEnd/>
            <a:tailEnd/>
          </a:ln>
        </p:spPr>
        <p:txBody>
          <a:bodyPr>
            <a:spAutoFit/>
          </a:bodyPr>
          <a:lstStyle/>
          <a:p>
            <a:r>
              <a:rPr lang="en-GB" altLang="en-US">
                <a:solidFill>
                  <a:srgbClr val="010066"/>
                </a:solidFill>
              </a:rPr>
              <a:t>The melting and boiling points of the halogens increase down the group, as the molecules become bigger.</a:t>
            </a:r>
          </a:p>
        </p:txBody>
      </p:sp>
      <p:grpSp>
        <p:nvGrpSpPr>
          <p:cNvPr id="2" name="Group 129"/>
          <p:cNvGrpSpPr>
            <a:grpSpLocks/>
          </p:cNvGrpSpPr>
          <p:nvPr/>
        </p:nvGrpSpPr>
        <p:grpSpPr bwMode="auto">
          <a:xfrm>
            <a:off x="563563" y="1719263"/>
            <a:ext cx="8120062" cy="4060825"/>
            <a:chOff x="414" y="999"/>
            <a:chExt cx="5115" cy="2558"/>
          </a:xfrm>
        </p:grpSpPr>
        <p:sp>
          <p:nvSpPr>
            <p:cNvPr id="25640" name="AutoShape 93"/>
            <p:cNvSpPr>
              <a:spLocks noChangeArrowheads="1"/>
            </p:cNvSpPr>
            <p:nvPr/>
          </p:nvSpPr>
          <p:spPr bwMode="auto">
            <a:xfrm>
              <a:off x="416" y="1001"/>
              <a:ext cx="5108" cy="547"/>
            </a:xfrm>
            <a:prstGeom prst="roundRect">
              <a:avLst>
                <a:gd name="adj" fmla="val 8014"/>
              </a:avLst>
            </a:prstGeom>
            <a:solidFill>
              <a:srgbClr val="FFC197"/>
            </a:solidFill>
            <a:ln w="9525" algn="ctr">
              <a:noFill/>
              <a:round/>
              <a:headEnd/>
              <a:tailEnd/>
            </a:ln>
          </p:spPr>
          <p:txBody>
            <a:bodyPr anchor="ctr">
              <a:spAutoFit/>
            </a:bodyPr>
            <a:lstStyle/>
            <a:p>
              <a:endParaRPr lang="en-US" altLang="en-US"/>
            </a:p>
          </p:txBody>
        </p:sp>
        <p:sp>
          <p:nvSpPr>
            <p:cNvPr id="25641" name="AutoShape 94"/>
            <p:cNvSpPr>
              <a:spLocks noChangeArrowheads="1"/>
            </p:cNvSpPr>
            <p:nvPr/>
          </p:nvSpPr>
          <p:spPr bwMode="auto">
            <a:xfrm>
              <a:off x="419" y="1001"/>
              <a:ext cx="5102" cy="2553"/>
            </a:xfrm>
            <a:prstGeom prst="roundRect">
              <a:avLst>
                <a:gd name="adj" fmla="val 3542"/>
              </a:avLst>
            </a:prstGeom>
            <a:noFill/>
            <a:ln w="38100">
              <a:solidFill>
                <a:srgbClr val="FF6600"/>
              </a:solidFill>
              <a:round/>
              <a:headEnd/>
              <a:tailEnd/>
            </a:ln>
          </p:spPr>
          <p:txBody>
            <a:bodyPr wrap="none" anchor="ctr"/>
            <a:lstStyle/>
            <a:p>
              <a:endParaRPr lang="en-US" altLang="en-US"/>
            </a:p>
          </p:txBody>
        </p:sp>
        <p:sp>
          <p:nvSpPr>
            <p:cNvPr id="25642" name="Line 95"/>
            <p:cNvSpPr>
              <a:spLocks noChangeShapeType="1"/>
            </p:cNvSpPr>
            <p:nvPr/>
          </p:nvSpPr>
          <p:spPr bwMode="auto">
            <a:xfrm>
              <a:off x="1445" y="1005"/>
              <a:ext cx="2" cy="2547"/>
            </a:xfrm>
            <a:prstGeom prst="line">
              <a:avLst/>
            </a:prstGeom>
            <a:noFill/>
            <a:ln w="25400">
              <a:solidFill>
                <a:srgbClr val="FF6600"/>
              </a:solidFill>
              <a:round/>
              <a:headEnd/>
              <a:tailEnd/>
            </a:ln>
          </p:spPr>
          <p:txBody>
            <a:bodyPr>
              <a:spAutoFit/>
            </a:bodyPr>
            <a:lstStyle/>
            <a:p>
              <a:endParaRPr lang="en-IN"/>
            </a:p>
          </p:txBody>
        </p:sp>
        <p:sp>
          <p:nvSpPr>
            <p:cNvPr id="25643" name="Line 97"/>
            <p:cNvSpPr>
              <a:spLocks noChangeShapeType="1"/>
            </p:cNvSpPr>
            <p:nvPr/>
          </p:nvSpPr>
          <p:spPr bwMode="auto">
            <a:xfrm rot="-5400000">
              <a:off x="2968" y="-993"/>
              <a:ext cx="0" cy="5083"/>
            </a:xfrm>
            <a:prstGeom prst="line">
              <a:avLst/>
            </a:prstGeom>
            <a:noFill/>
            <a:ln w="25400">
              <a:solidFill>
                <a:srgbClr val="FF6600"/>
              </a:solidFill>
              <a:round/>
              <a:headEnd/>
              <a:tailEnd/>
            </a:ln>
          </p:spPr>
          <p:txBody>
            <a:bodyPr>
              <a:spAutoFit/>
            </a:bodyPr>
            <a:lstStyle/>
            <a:p>
              <a:endParaRPr lang="en-IN"/>
            </a:p>
          </p:txBody>
        </p:sp>
        <p:sp>
          <p:nvSpPr>
            <p:cNvPr id="25644" name="Line 98"/>
            <p:cNvSpPr>
              <a:spLocks noChangeShapeType="1"/>
            </p:cNvSpPr>
            <p:nvPr/>
          </p:nvSpPr>
          <p:spPr bwMode="auto">
            <a:xfrm rot="-5400000">
              <a:off x="2972" y="-641"/>
              <a:ext cx="0" cy="5092"/>
            </a:xfrm>
            <a:prstGeom prst="line">
              <a:avLst/>
            </a:prstGeom>
            <a:noFill/>
            <a:ln w="25400">
              <a:solidFill>
                <a:srgbClr val="FF6600"/>
              </a:solidFill>
              <a:round/>
              <a:headEnd/>
              <a:tailEnd/>
            </a:ln>
          </p:spPr>
          <p:txBody>
            <a:bodyPr>
              <a:spAutoFit/>
            </a:bodyPr>
            <a:lstStyle/>
            <a:p>
              <a:endParaRPr lang="en-IN"/>
            </a:p>
          </p:txBody>
        </p:sp>
        <p:sp>
          <p:nvSpPr>
            <p:cNvPr id="25645" name="Line 99"/>
            <p:cNvSpPr>
              <a:spLocks noChangeShapeType="1"/>
            </p:cNvSpPr>
            <p:nvPr/>
          </p:nvSpPr>
          <p:spPr bwMode="auto">
            <a:xfrm rot="-5400000">
              <a:off x="2976" y="-160"/>
              <a:ext cx="0" cy="5091"/>
            </a:xfrm>
            <a:prstGeom prst="line">
              <a:avLst/>
            </a:prstGeom>
            <a:noFill/>
            <a:ln w="25400">
              <a:solidFill>
                <a:srgbClr val="FF6600"/>
              </a:solidFill>
              <a:round/>
              <a:headEnd/>
              <a:tailEnd/>
            </a:ln>
          </p:spPr>
          <p:txBody>
            <a:bodyPr>
              <a:spAutoFit/>
            </a:bodyPr>
            <a:lstStyle/>
            <a:p>
              <a:endParaRPr lang="en-IN"/>
            </a:p>
          </p:txBody>
        </p:sp>
        <p:sp>
          <p:nvSpPr>
            <p:cNvPr id="25646" name="Line 100"/>
            <p:cNvSpPr>
              <a:spLocks noChangeShapeType="1"/>
            </p:cNvSpPr>
            <p:nvPr/>
          </p:nvSpPr>
          <p:spPr bwMode="auto">
            <a:xfrm rot="-5400000">
              <a:off x="2972" y="366"/>
              <a:ext cx="0" cy="5115"/>
            </a:xfrm>
            <a:prstGeom prst="line">
              <a:avLst/>
            </a:prstGeom>
            <a:noFill/>
            <a:ln w="25400">
              <a:solidFill>
                <a:srgbClr val="FF6600"/>
              </a:solidFill>
              <a:round/>
              <a:headEnd/>
              <a:tailEnd/>
            </a:ln>
          </p:spPr>
          <p:txBody>
            <a:bodyPr>
              <a:spAutoFit/>
            </a:bodyPr>
            <a:lstStyle/>
            <a:p>
              <a:endParaRPr lang="en-IN"/>
            </a:p>
          </p:txBody>
        </p:sp>
        <p:sp>
          <p:nvSpPr>
            <p:cNvPr id="25647" name="Line 104"/>
            <p:cNvSpPr>
              <a:spLocks noChangeShapeType="1"/>
            </p:cNvSpPr>
            <p:nvPr/>
          </p:nvSpPr>
          <p:spPr bwMode="auto">
            <a:xfrm>
              <a:off x="2639" y="999"/>
              <a:ext cx="2" cy="2558"/>
            </a:xfrm>
            <a:prstGeom prst="line">
              <a:avLst/>
            </a:prstGeom>
            <a:noFill/>
            <a:ln w="25400">
              <a:solidFill>
                <a:srgbClr val="FF6600"/>
              </a:solidFill>
              <a:round/>
              <a:headEnd/>
              <a:tailEnd/>
            </a:ln>
          </p:spPr>
          <p:txBody>
            <a:bodyPr>
              <a:spAutoFit/>
            </a:bodyPr>
            <a:lstStyle/>
            <a:p>
              <a:endParaRPr lang="en-IN"/>
            </a:p>
          </p:txBody>
        </p:sp>
        <p:sp>
          <p:nvSpPr>
            <p:cNvPr id="25648" name="Line 105"/>
            <p:cNvSpPr>
              <a:spLocks noChangeShapeType="1"/>
            </p:cNvSpPr>
            <p:nvPr/>
          </p:nvSpPr>
          <p:spPr bwMode="auto">
            <a:xfrm>
              <a:off x="3707" y="1005"/>
              <a:ext cx="2" cy="2545"/>
            </a:xfrm>
            <a:prstGeom prst="line">
              <a:avLst/>
            </a:prstGeom>
            <a:noFill/>
            <a:ln w="25400">
              <a:solidFill>
                <a:srgbClr val="FF6600"/>
              </a:solidFill>
              <a:round/>
              <a:headEnd/>
              <a:tailEnd/>
            </a:ln>
          </p:spPr>
          <p:txBody>
            <a:bodyPr>
              <a:spAutoFit/>
            </a:bodyPr>
            <a:lstStyle/>
            <a:p>
              <a:endParaRPr lang="en-IN"/>
            </a:p>
          </p:txBody>
        </p:sp>
        <p:sp>
          <p:nvSpPr>
            <p:cNvPr id="25649" name="Line 106"/>
            <p:cNvSpPr>
              <a:spLocks noChangeShapeType="1"/>
            </p:cNvSpPr>
            <p:nvPr/>
          </p:nvSpPr>
          <p:spPr bwMode="auto">
            <a:xfrm>
              <a:off x="4787" y="1001"/>
              <a:ext cx="2" cy="2555"/>
            </a:xfrm>
            <a:prstGeom prst="line">
              <a:avLst/>
            </a:prstGeom>
            <a:noFill/>
            <a:ln w="25400">
              <a:solidFill>
                <a:srgbClr val="FF6600"/>
              </a:solidFill>
              <a:round/>
              <a:headEnd/>
              <a:tailEnd/>
            </a:ln>
          </p:spPr>
          <p:txBody>
            <a:bodyPr>
              <a:spAutoFit/>
            </a:bodyPr>
            <a:lstStyle/>
            <a:p>
              <a:endParaRPr lang="en-IN"/>
            </a:p>
          </p:txBody>
        </p:sp>
      </p:grpSp>
      <p:sp>
        <p:nvSpPr>
          <p:cNvPr id="25605" name="Text Box 70"/>
          <p:cNvSpPr txBox="1">
            <a:spLocks noChangeArrowheads="1"/>
          </p:cNvSpPr>
          <p:nvPr/>
        </p:nvSpPr>
        <p:spPr bwMode="auto">
          <a:xfrm>
            <a:off x="668338" y="1752600"/>
            <a:ext cx="1590675"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Halogen</a:t>
            </a:r>
          </a:p>
        </p:txBody>
      </p:sp>
      <p:sp>
        <p:nvSpPr>
          <p:cNvPr id="25606" name="Text Box 71"/>
          <p:cNvSpPr txBox="1">
            <a:spLocks noChangeArrowheads="1"/>
          </p:cNvSpPr>
          <p:nvPr/>
        </p:nvSpPr>
        <p:spPr bwMode="auto">
          <a:xfrm>
            <a:off x="2262188" y="1765300"/>
            <a:ext cx="1447800" cy="822325"/>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Relative size</a:t>
            </a:r>
          </a:p>
        </p:txBody>
      </p:sp>
      <p:sp>
        <p:nvSpPr>
          <p:cNvPr id="25607" name="Text Box 72"/>
          <p:cNvSpPr txBox="1">
            <a:spLocks noChangeArrowheads="1"/>
          </p:cNvSpPr>
          <p:nvPr/>
        </p:nvSpPr>
        <p:spPr bwMode="auto">
          <a:xfrm>
            <a:off x="4156075" y="1752600"/>
            <a:ext cx="1590675" cy="822325"/>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Melting point (</a:t>
            </a:r>
            <a:r>
              <a:rPr lang="en-US" altLang="en-US" b="1">
                <a:solidFill>
                  <a:srgbClr val="010066"/>
                </a:solidFill>
                <a:cs typeface="Arial" charset="0"/>
              </a:rPr>
              <a:t>°</a:t>
            </a:r>
            <a:r>
              <a:rPr lang="en-GB" altLang="en-US" b="1">
                <a:solidFill>
                  <a:srgbClr val="010066"/>
                </a:solidFill>
              </a:rPr>
              <a:t>C)</a:t>
            </a:r>
          </a:p>
        </p:txBody>
      </p:sp>
      <p:sp>
        <p:nvSpPr>
          <p:cNvPr id="25608" name="Text Box 73"/>
          <p:cNvSpPr txBox="1">
            <a:spLocks noChangeArrowheads="1"/>
          </p:cNvSpPr>
          <p:nvPr/>
        </p:nvSpPr>
        <p:spPr bwMode="auto">
          <a:xfrm>
            <a:off x="5853113" y="1752600"/>
            <a:ext cx="1590675" cy="822325"/>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Boiling point (</a:t>
            </a:r>
            <a:r>
              <a:rPr lang="en-US" altLang="en-US" b="1">
                <a:solidFill>
                  <a:srgbClr val="010066"/>
                </a:solidFill>
              </a:rPr>
              <a:t>°</a:t>
            </a:r>
            <a:r>
              <a:rPr lang="en-GB" altLang="en-US" b="1">
                <a:solidFill>
                  <a:srgbClr val="010066"/>
                </a:solidFill>
              </a:rPr>
              <a:t>C)</a:t>
            </a:r>
          </a:p>
        </p:txBody>
      </p:sp>
      <p:sp>
        <p:nvSpPr>
          <p:cNvPr id="25609" name="Text Box 74"/>
          <p:cNvSpPr txBox="1">
            <a:spLocks noChangeArrowheads="1"/>
          </p:cNvSpPr>
          <p:nvPr/>
        </p:nvSpPr>
        <p:spPr bwMode="auto">
          <a:xfrm>
            <a:off x="7561263" y="1752600"/>
            <a:ext cx="1057275"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State</a:t>
            </a:r>
          </a:p>
        </p:txBody>
      </p:sp>
      <p:sp>
        <p:nvSpPr>
          <p:cNvPr id="22607" name="Text Box 79"/>
          <p:cNvSpPr txBox="1">
            <a:spLocks noChangeArrowheads="1"/>
          </p:cNvSpPr>
          <p:nvPr/>
        </p:nvSpPr>
        <p:spPr bwMode="auto">
          <a:xfrm>
            <a:off x="4173538" y="2644775"/>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-220</a:t>
            </a:r>
          </a:p>
        </p:txBody>
      </p:sp>
      <p:sp>
        <p:nvSpPr>
          <p:cNvPr id="22608" name="Text Box 80"/>
          <p:cNvSpPr txBox="1">
            <a:spLocks noChangeArrowheads="1"/>
          </p:cNvSpPr>
          <p:nvPr/>
        </p:nvSpPr>
        <p:spPr bwMode="auto">
          <a:xfrm>
            <a:off x="5870575" y="2644775"/>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-118</a:t>
            </a:r>
          </a:p>
        </p:txBody>
      </p:sp>
      <p:sp>
        <p:nvSpPr>
          <p:cNvPr id="22609" name="Text Box 81"/>
          <p:cNvSpPr txBox="1">
            <a:spLocks noChangeArrowheads="1"/>
          </p:cNvSpPr>
          <p:nvPr/>
        </p:nvSpPr>
        <p:spPr bwMode="auto">
          <a:xfrm>
            <a:off x="4173538" y="3303588"/>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-101</a:t>
            </a:r>
          </a:p>
        </p:txBody>
      </p:sp>
      <p:sp>
        <p:nvSpPr>
          <p:cNvPr id="22610" name="Text Box 82"/>
          <p:cNvSpPr txBox="1">
            <a:spLocks noChangeArrowheads="1"/>
          </p:cNvSpPr>
          <p:nvPr/>
        </p:nvSpPr>
        <p:spPr bwMode="auto">
          <a:xfrm>
            <a:off x="4173538" y="4119563"/>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-7</a:t>
            </a:r>
          </a:p>
        </p:txBody>
      </p:sp>
      <p:sp>
        <p:nvSpPr>
          <p:cNvPr id="22611" name="Text Box 83"/>
          <p:cNvSpPr txBox="1">
            <a:spLocks noChangeArrowheads="1"/>
          </p:cNvSpPr>
          <p:nvPr/>
        </p:nvSpPr>
        <p:spPr bwMode="auto">
          <a:xfrm>
            <a:off x="4173538" y="5030788"/>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114</a:t>
            </a:r>
          </a:p>
        </p:txBody>
      </p:sp>
      <p:sp>
        <p:nvSpPr>
          <p:cNvPr id="22612" name="Text Box 84"/>
          <p:cNvSpPr txBox="1">
            <a:spLocks noChangeArrowheads="1"/>
          </p:cNvSpPr>
          <p:nvPr/>
        </p:nvSpPr>
        <p:spPr bwMode="auto">
          <a:xfrm>
            <a:off x="5870575" y="3303588"/>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-34</a:t>
            </a:r>
          </a:p>
        </p:txBody>
      </p:sp>
      <p:sp>
        <p:nvSpPr>
          <p:cNvPr id="22613" name="Text Box 85"/>
          <p:cNvSpPr txBox="1">
            <a:spLocks noChangeArrowheads="1"/>
          </p:cNvSpPr>
          <p:nvPr/>
        </p:nvSpPr>
        <p:spPr bwMode="auto">
          <a:xfrm>
            <a:off x="5870575" y="4119563"/>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59</a:t>
            </a:r>
          </a:p>
        </p:txBody>
      </p:sp>
      <p:sp>
        <p:nvSpPr>
          <p:cNvPr id="22614" name="Text Box 86"/>
          <p:cNvSpPr txBox="1">
            <a:spLocks noChangeArrowheads="1"/>
          </p:cNvSpPr>
          <p:nvPr/>
        </p:nvSpPr>
        <p:spPr bwMode="auto">
          <a:xfrm>
            <a:off x="5870575" y="5030788"/>
            <a:ext cx="933450" cy="457200"/>
          </a:xfrm>
          <a:prstGeom prst="rect">
            <a:avLst/>
          </a:prstGeom>
          <a:noFill/>
          <a:ln w="9525">
            <a:noFill/>
            <a:miter lim="800000"/>
            <a:headEnd/>
            <a:tailEnd/>
          </a:ln>
        </p:spPr>
        <p:txBody>
          <a:bodyPr>
            <a:spAutoFit/>
          </a:bodyPr>
          <a:lstStyle/>
          <a:p>
            <a:pPr>
              <a:spcBef>
                <a:spcPct val="50000"/>
              </a:spcBef>
            </a:pPr>
            <a:r>
              <a:rPr lang="en-GB" altLang="en-US">
                <a:solidFill>
                  <a:srgbClr val="010066"/>
                </a:solidFill>
              </a:rPr>
              <a:t>184</a:t>
            </a:r>
          </a:p>
        </p:txBody>
      </p:sp>
      <p:sp>
        <p:nvSpPr>
          <p:cNvPr id="22615" name="Text Box 87"/>
          <p:cNvSpPr txBox="1">
            <a:spLocks noChangeArrowheads="1"/>
          </p:cNvSpPr>
          <p:nvPr/>
        </p:nvSpPr>
        <p:spPr bwMode="auto">
          <a:xfrm>
            <a:off x="7578725" y="2644775"/>
            <a:ext cx="933450"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gas</a:t>
            </a:r>
          </a:p>
        </p:txBody>
      </p:sp>
      <p:sp>
        <p:nvSpPr>
          <p:cNvPr id="22616" name="Text Box 88"/>
          <p:cNvSpPr txBox="1">
            <a:spLocks noChangeArrowheads="1"/>
          </p:cNvSpPr>
          <p:nvPr/>
        </p:nvSpPr>
        <p:spPr bwMode="auto">
          <a:xfrm>
            <a:off x="7578725" y="3303588"/>
            <a:ext cx="933450"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gas</a:t>
            </a:r>
          </a:p>
        </p:txBody>
      </p:sp>
      <p:sp>
        <p:nvSpPr>
          <p:cNvPr id="22617" name="Text Box 89"/>
          <p:cNvSpPr txBox="1">
            <a:spLocks noChangeArrowheads="1"/>
          </p:cNvSpPr>
          <p:nvPr/>
        </p:nvSpPr>
        <p:spPr bwMode="auto">
          <a:xfrm>
            <a:off x="7578725" y="4119563"/>
            <a:ext cx="1019175"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liquid</a:t>
            </a:r>
          </a:p>
        </p:txBody>
      </p:sp>
      <p:sp>
        <p:nvSpPr>
          <p:cNvPr id="22618" name="Text Box 90"/>
          <p:cNvSpPr txBox="1">
            <a:spLocks noChangeArrowheads="1"/>
          </p:cNvSpPr>
          <p:nvPr/>
        </p:nvSpPr>
        <p:spPr bwMode="auto">
          <a:xfrm>
            <a:off x="7578725" y="5030788"/>
            <a:ext cx="933450" cy="457200"/>
          </a:xfrm>
          <a:prstGeom prst="rect">
            <a:avLst/>
          </a:prstGeom>
          <a:noFill/>
          <a:ln w="9525">
            <a:noFill/>
            <a:miter lim="800000"/>
            <a:headEnd/>
            <a:tailEnd/>
          </a:ln>
        </p:spPr>
        <p:txBody>
          <a:bodyPr>
            <a:spAutoFit/>
          </a:bodyPr>
          <a:lstStyle/>
          <a:p>
            <a:pPr>
              <a:spcBef>
                <a:spcPct val="50000"/>
              </a:spcBef>
            </a:pPr>
            <a:r>
              <a:rPr lang="en-GB" altLang="en-US" b="1">
                <a:solidFill>
                  <a:srgbClr val="010066"/>
                </a:solidFill>
              </a:rPr>
              <a:t>solid</a:t>
            </a:r>
          </a:p>
        </p:txBody>
      </p:sp>
      <p:grpSp>
        <p:nvGrpSpPr>
          <p:cNvPr id="3" name="Group 151"/>
          <p:cNvGrpSpPr>
            <a:grpSpLocks/>
          </p:cNvGrpSpPr>
          <p:nvPr/>
        </p:nvGrpSpPr>
        <p:grpSpPr bwMode="auto">
          <a:xfrm>
            <a:off x="2209800" y="2646363"/>
            <a:ext cx="854075" cy="468312"/>
            <a:chOff x="1944" y="1625"/>
            <a:chExt cx="538" cy="295"/>
          </a:xfrm>
        </p:grpSpPr>
        <p:pic>
          <p:nvPicPr>
            <p:cNvPr id="25638" name="Picture 142" descr="fluorine atom"/>
            <p:cNvPicPr>
              <a:picLocks noChangeAspect="1" noChangeArrowheads="1"/>
            </p:cNvPicPr>
            <p:nvPr/>
          </p:nvPicPr>
          <p:blipFill>
            <a:blip r:embed="rId3" cstate="print"/>
            <a:srcRect/>
            <a:stretch>
              <a:fillRect/>
            </a:stretch>
          </p:blipFill>
          <p:spPr bwMode="auto">
            <a:xfrm>
              <a:off x="1944" y="1626"/>
              <a:ext cx="294" cy="294"/>
            </a:xfrm>
            <a:prstGeom prst="rect">
              <a:avLst/>
            </a:prstGeom>
            <a:noFill/>
            <a:ln w="9525">
              <a:noFill/>
              <a:miter lim="800000"/>
              <a:headEnd/>
              <a:tailEnd/>
            </a:ln>
          </p:spPr>
        </p:pic>
        <p:pic>
          <p:nvPicPr>
            <p:cNvPr id="25639" name="Picture 143" descr="fluorine atom"/>
            <p:cNvPicPr>
              <a:picLocks noChangeAspect="1" noChangeArrowheads="1"/>
            </p:cNvPicPr>
            <p:nvPr/>
          </p:nvPicPr>
          <p:blipFill>
            <a:blip r:embed="rId3" cstate="print"/>
            <a:srcRect/>
            <a:stretch>
              <a:fillRect/>
            </a:stretch>
          </p:blipFill>
          <p:spPr bwMode="auto">
            <a:xfrm>
              <a:off x="2188" y="1625"/>
              <a:ext cx="294" cy="294"/>
            </a:xfrm>
            <a:prstGeom prst="rect">
              <a:avLst/>
            </a:prstGeom>
            <a:noFill/>
            <a:ln w="9525">
              <a:noFill/>
              <a:miter lim="800000"/>
              <a:headEnd/>
              <a:tailEnd/>
            </a:ln>
          </p:spPr>
        </p:pic>
      </p:grpSp>
      <p:grpSp>
        <p:nvGrpSpPr>
          <p:cNvPr id="4" name="Group 153"/>
          <p:cNvGrpSpPr>
            <a:grpSpLocks/>
          </p:cNvGrpSpPr>
          <p:nvPr/>
        </p:nvGrpSpPr>
        <p:grpSpPr bwMode="auto">
          <a:xfrm>
            <a:off x="2152650" y="3905250"/>
            <a:ext cx="1654175" cy="895350"/>
            <a:chOff x="1386" y="2412"/>
            <a:chExt cx="1042" cy="564"/>
          </a:xfrm>
        </p:grpSpPr>
        <p:pic>
          <p:nvPicPr>
            <p:cNvPr id="25636" name="Picture 147" descr="bromine atom"/>
            <p:cNvPicPr>
              <a:picLocks noChangeAspect="1" noChangeArrowheads="1"/>
            </p:cNvPicPr>
            <p:nvPr/>
          </p:nvPicPr>
          <p:blipFill>
            <a:blip r:embed="rId4" cstate="print"/>
            <a:srcRect/>
            <a:stretch>
              <a:fillRect/>
            </a:stretch>
          </p:blipFill>
          <p:spPr bwMode="auto">
            <a:xfrm>
              <a:off x="1386" y="2412"/>
              <a:ext cx="564" cy="564"/>
            </a:xfrm>
            <a:prstGeom prst="rect">
              <a:avLst/>
            </a:prstGeom>
            <a:noFill/>
            <a:ln w="9525">
              <a:noFill/>
              <a:miter lim="800000"/>
              <a:headEnd/>
              <a:tailEnd/>
            </a:ln>
          </p:spPr>
        </p:pic>
        <p:pic>
          <p:nvPicPr>
            <p:cNvPr id="25637" name="Picture 148" descr="bromine atom"/>
            <p:cNvPicPr>
              <a:picLocks noChangeAspect="1" noChangeArrowheads="1"/>
            </p:cNvPicPr>
            <p:nvPr/>
          </p:nvPicPr>
          <p:blipFill>
            <a:blip r:embed="rId4" cstate="print"/>
            <a:srcRect/>
            <a:stretch>
              <a:fillRect/>
            </a:stretch>
          </p:blipFill>
          <p:spPr bwMode="auto">
            <a:xfrm>
              <a:off x="1864" y="2412"/>
              <a:ext cx="564" cy="564"/>
            </a:xfrm>
            <a:prstGeom prst="rect">
              <a:avLst/>
            </a:prstGeom>
            <a:noFill/>
            <a:ln w="9525">
              <a:noFill/>
              <a:miter lim="800000"/>
              <a:headEnd/>
              <a:tailEnd/>
            </a:ln>
          </p:spPr>
        </p:pic>
      </p:grpSp>
      <p:grpSp>
        <p:nvGrpSpPr>
          <p:cNvPr id="5" name="Group 154"/>
          <p:cNvGrpSpPr>
            <a:grpSpLocks/>
          </p:cNvGrpSpPr>
          <p:nvPr/>
        </p:nvGrpSpPr>
        <p:grpSpPr bwMode="auto">
          <a:xfrm>
            <a:off x="2143125" y="4752975"/>
            <a:ext cx="1949450" cy="1057275"/>
            <a:chOff x="1404" y="2940"/>
            <a:chExt cx="1228" cy="666"/>
          </a:xfrm>
        </p:grpSpPr>
        <p:pic>
          <p:nvPicPr>
            <p:cNvPr id="25634" name="Picture 149" descr="iodine atom"/>
            <p:cNvPicPr>
              <a:picLocks noChangeAspect="1" noChangeArrowheads="1"/>
            </p:cNvPicPr>
            <p:nvPr/>
          </p:nvPicPr>
          <p:blipFill>
            <a:blip r:embed="rId5" cstate="print"/>
            <a:srcRect/>
            <a:stretch>
              <a:fillRect/>
            </a:stretch>
          </p:blipFill>
          <p:spPr bwMode="auto">
            <a:xfrm>
              <a:off x="1404" y="2940"/>
              <a:ext cx="666" cy="666"/>
            </a:xfrm>
            <a:prstGeom prst="rect">
              <a:avLst/>
            </a:prstGeom>
            <a:noFill/>
            <a:ln w="9525">
              <a:noFill/>
              <a:miter lim="800000"/>
              <a:headEnd/>
              <a:tailEnd/>
            </a:ln>
          </p:spPr>
        </p:pic>
        <p:pic>
          <p:nvPicPr>
            <p:cNvPr id="25635" name="Picture 150" descr="iodine atom"/>
            <p:cNvPicPr>
              <a:picLocks noChangeAspect="1" noChangeArrowheads="1"/>
            </p:cNvPicPr>
            <p:nvPr/>
          </p:nvPicPr>
          <p:blipFill>
            <a:blip r:embed="rId5" cstate="print"/>
            <a:srcRect/>
            <a:stretch>
              <a:fillRect/>
            </a:stretch>
          </p:blipFill>
          <p:spPr bwMode="auto">
            <a:xfrm>
              <a:off x="1966" y="2940"/>
              <a:ext cx="666" cy="666"/>
            </a:xfrm>
            <a:prstGeom prst="rect">
              <a:avLst/>
            </a:prstGeom>
            <a:noFill/>
            <a:ln w="9525">
              <a:noFill/>
              <a:miter lim="800000"/>
              <a:headEnd/>
              <a:tailEnd/>
            </a:ln>
          </p:spPr>
        </p:pic>
      </p:grpSp>
      <p:grpSp>
        <p:nvGrpSpPr>
          <p:cNvPr id="6" name="Group 162"/>
          <p:cNvGrpSpPr>
            <a:grpSpLocks/>
          </p:cNvGrpSpPr>
          <p:nvPr/>
        </p:nvGrpSpPr>
        <p:grpSpPr bwMode="auto">
          <a:xfrm>
            <a:off x="2171700" y="3162300"/>
            <a:ext cx="1416050" cy="763588"/>
            <a:chOff x="1356" y="1944"/>
            <a:chExt cx="892" cy="481"/>
          </a:xfrm>
        </p:grpSpPr>
        <p:pic>
          <p:nvPicPr>
            <p:cNvPr id="25632" name="Picture 156" descr="chlorine atom"/>
            <p:cNvPicPr>
              <a:picLocks noChangeAspect="1" noChangeArrowheads="1"/>
            </p:cNvPicPr>
            <p:nvPr/>
          </p:nvPicPr>
          <p:blipFill>
            <a:blip r:embed="rId6" cstate="print"/>
            <a:srcRect/>
            <a:stretch>
              <a:fillRect/>
            </a:stretch>
          </p:blipFill>
          <p:spPr bwMode="auto">
            <a:xfrm>
              <a:off x="1356" y="1944"/>
              <a:ext cx="480" cy="480"/>
            </a:xfrm>
            <a:prstGeom prst="rect">
              <a:avLst/>
            </a:prstGeom>
            <a:noFill/>
            <a:ln w="9525">
              <a:noFill/>
              <a:miter lim="800000"/>
              <a:headEnd/>
              <a:tailEnd/>
            </a:ln>
          </p:spPr>
        </p:pic>
        <p:pic>
          <p:nvPicPr>
            <p:cNvPr id="25633" name="Picture 157" descr="chlorine atom"/>
            <p:cNvPicPr>
              <a:picLocks noChangeAspect="1" noChangeArrowheads="1"/>
            </p:cNvPicPr>
            <p:nvPr/>
          </p:nvPicPr>
          <p:blipFill>
            <a:blip r:embed="rId6" cstate="print"/>
            <a:srcRect/>
            <a:stretch>
              <a:fillRect/>
            </a:stretch>
          </p:blipFill>
          <p:spPr bwMode="auto">
            <a:xfrm>
              <a:off x="1768" y="1945"/>
              <a:ext cx="480" cy="480"/>
            </a:xfrm>
            <a:prstGeom prst="rect">
              <a:avLst/>
            </a:prstGeom>
            <a:noFill/>
            <a:ln w="9525">
              <a:noFill/>
              <a:miter lim="800000"/>
              <a:headEnd/>
              <a:tailEnd/>
            </a:ln>
          </p:spPr>
        </p:pic>
      </p:grpSp>
      <p:sp>
        <p:nvSpPr>
          <p:cNvPr id="22691" name="Rectangle 163"/>
          <p:cNvSpPr>
            <a:spLocks noChangeArrowheads="1"/>
          </p:cNvSpPr>
          <p:nvPr/>
        </p:nvSpPr>
        <p:spPr bwMode="auto">
          <a:xfrm>
            <a:off x="563563" y="5880100"/>
            <a:ext cx="7724775" cy="457200"/>
          </a:xfrm>
          <a:prstGeom prst="rect">
            <a:avLst/>
          </a:prstGeom>
          <a:noFill/>
          <a:ln w="9525">
            <a:noFill/>
            <a:miter lim="800000"/>
            <a:headEnd/>
            <a:tailEnd/>
          </a:ln>
        </p:spPr>
        <p:txBody>
          <a:bodyPr wrap="none">
            <a:spAutoFit/>
          </a:bodyPr>
          <a:lstStyle/>
          <a:p>
            <a:r>
              <a:rPr lang="en-GB" altLang="en-US">
                <a:solidFill>
                  <a:srgbClr val="010066"/>
                </a:solidFill>
              </a:rPr>
              <a:t>What is the state of each halogen at room temperature?</a:t>
            </a:r>
          </a:p>
        </p:txBody>
      </p:sp>
      <p:pic>
        <p:nvPicPr>
          <p:cNvPr id="22696" name="Picture 168" descr="fluorine word"/>
          <p:cNvPicPr>
            <a:picLocks noChangeAspect="1" noChangeArrowheads="1"/>
          </p:cNvPicPr>
          <p:nvPr/>
        </p:nvPicPr>
        <p:blipFill>
          <a:blip r:embed="rId7" cstate="print"/>
          <a:srcRect/>
          <a:stretch>
            <a:fillRect/>
          </a:stretch>
        </p:blipFill>
        <p:spPr bwMode="auto">
          <a:xfrm>
            <a:off x="590550" y="2644775"/>
            <a:ext cx="1549400" cy="422275"/>
          </a:xfrm>
          <a:prstGeom prst="rect">
            <a:avLst/>
          </a:prstGeom>
          <a:noFill/>
          <a:ln w="9525">
            <a:noFill/>
            <a:miter lim="800000"/>
            <a:headEnd/>
            <a:tailEnd/>
          </a:ln>
        </p:spPr>
      </p:pic>
      <p:pic>
        <p:nvPicPr>
          <p:cNvPr id="22697" name="Picture 169" descr="chlorine word"/>
          <p:cNvPicPr>
            <a:picLocks noChangeAspect="1" noChangeArrowheads="1"/>
          </p:cNvPicPr>
          <p:nvPr/>
        </p:nvPicPr>
        <p:blipFill>
          <a:blip r:embed="rId8" cstate="print"/>
          <a:srcRect/>
          <a:stretch>
            <a:fillRect/>
          </a:stretch>
        </p:blipFill>
        <p:spPr bwMode="auto">
          <a:xfrm>
            <a:off x="590550" y="3314700"/>
            <a:ext cx="1590675" cy="415925"/>
          </a:xfrm>
          <a:prstGeom prst="rect">
            <a:avLst/>
          </a:prstGeom>
          <a:noFill/>
          <a:ln w="9525">
            <a:noFill/>
            <a:miter lim="800000"/>
            <a:headEnd/>
            <a:tailEnd/>
          </a:ln>
        </p:spPr>
      </p:pic>
      <p:pic>
        <p:nvPicPr>
          <p:cNvPr id="22698" name="Picture 170" descr="iodine word"/>
          <p:cNvPicPr>
            <a:picLocks noChangeAspect="1" noChangeArrowheads="1"/>
          </p:cNvPicPr>
          <p:nvPr/>
        </p:nvPicPr>
        <p:blipFill>
          <a:blip r:embed="rId9" cstate="print"/>
          <a:srcRect/>
          <a:stretch>
            <a:fillRect/>
          </a:stretch>
        </p:blipFill>
        <p:spPr bwMode="auto">
          <a:xfrm>
            <a:off x="590550" y="5038725"/>
            <a:ext cx="1228725" cy="409575"/>
          </a:xfrm>
          <a:prstGeom prst="rect">
            <a:avLst/>
          </a:prstGeom>
          <a:noFill/>
          <a:ln w="9525">
            <a:noFill/>
            <a:miter lim="800000"/>
            <a:headEnd/>
            <a:tailEnd/>
          </a:ln>
        </p:spPr>
      </p:pic>
      <p:pic>
        <p:nvPicPr>
          <p:cNvPr id="22699" name="Picture 171" descr="bromine word"/>
          <p:cNvPicPr>
            <a:picLocks noChangeAspect="1" noChangeArrowheads="1"/>
          </p:cNvPicPr>
          <p:nvPr/>
        </p:nvPicPr>
        <p:blipFill>
          <a:blip r:embed="rId10" cstate="print"/>
          <a:srcRect/>
          <a:stretch>
            <a:fillRect/>
          </a:stretch>
        </p:blipFill>
        <p:spPr bwMode="auto">
          <a:xfrm>
            <a:off x="590550" y="4152900"/>
            <a:ext cx="1570038" cy="409575"/>
          </a:xfrm>
          <a:prstGeom prst="rect">
            <a:avLst/>
          </a:prstGeom>
          <a:noFill/>
          <a:ln w="9525">
            <a:noFill/>
            <a:miter lim="800000"/>
            <a:headEnd/>
            <a:tailEnd/>
          </a:ln>
        </p:spPr>
      </p:pic>
      <p:pic>
        <p:nvPicPr>
          <p:cNvPr id="22700" name="Picture 172" descr="forward_arrow_colour">
            <a:hlinkClick r:id="" action="ppaction://hlinkshowjump?jump=nextslide"/>
          </p:cNvPr>
          <p:cNvPicPr>
            <a:picLocks noChangeAspect="1" noChangeArrowheads="1"/>
          </p:cNvPicPr>
          <p:nvPr/>
        </p:nvPicPr>
        <p:blipFill>
          <a:blip r:embed="rId11" cstate="print"/>
          <a:srcRect/>
          <a:stretch>
            <a:fillRect/>
          </a:stretch>
        </p:blipFill>
        <p:spPr bwMode="auto">
          <a:xfrm>
            <a:off x="8447088" y="6167438"/>
            <a:ext cx="630237" cy="5746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2696"/>
                                        </p:tgtEl>
                                        <p:attrNameLst>
                                          <p:attrName>style.visibility</p:attrName>
                                        </p:attrNameLst>
                                      </p:cBhvr>
                                      <p:to>
                                        <p:strVal val="visible"/>
                                      </p:to>
                                    </p:set>
                                    <p:anim calcmode="lin" valueType="num">
                                      <p:cBhvr additive="base">
                                        <p:cTn id="7" dur="500" fill="hold"/>
                                        <p:tgtEl>
                                          <p:spTgt spid="22696"/>
                                        </p:tgtEl>
                                        <p:attrNameLst>
                                          <p:attrName>ppt_x</p:attrName>
                                        </p:attrNameLst>
                                      </p:cBhvr>
                                      <p:tavLst>
                                        <p:tav tm="0">
                                          <p:val>
                                            <p:strVal val="1+#ppt_w/2"/>
                                          </p:val>
                                        </p:tav>
                                        <p:tav tm="100000">
                                          <p:val>
                                            <p:strVal val="#ppt_x"/>
                                          </p:val>
                                        </p:tav>
                                      </p:tavLst>
                                    </p:anim>
                                    <p:anim calcmode="lin" valueType="num">
                                      <p:cBhvr additive="base">
                                        <p:cTn id="8" dur="500" fill="hold"/>
                                        <p:tgtEl>
                                          <p:spTgt spid="226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2607"/>
                                        </p:tgtEl>
                                        <p:attrNameLst>
                                          <p:attrName>style.visibility</p:attrName>
                                        </p:attrNameLst>
                                      </p:cBhvr>
                                      <p:to>
                                        <p:strVal val="visible"/>
                                      </p:to>
                                    </p:set>
                                    <p:anim calcmode="lin" valueType="num">
                                      <p:cBhvr additive="base">
                                        <p:cTn id="17" dur="500" fill="hold"/>
                                        <p:tgtEl>
                                          <p:spTgt spid="22607"/>
                                        </p:tgtEl>
                                        <p:attrNameLst>
                                          <p:attrName>ppt_x</p:attrName>
                                        </p:attrNameLst>
                                      </p:cBhvr>
                                      <p:tavLst>
                                        <p:tav tm="0">
                                          <p:val>
                                            <p:strVal val="1+#ppt_w/2"/>
                                          </p:val>
                                        </p:tav>
                                        <p:tav tm="100000">
                                          <p:val>
                                            <p:strVal val="#ppt_x"/>
                                          </p:val>
                                        </p:tav>
                                      </p:tavLst>
                                    </p:anim>
                                    <p:anim calcmode="lin" valueType="num">
                                      <p:cBhvr additive="base">
                                        <p:cTn id="18" dur="500" fill="hold"/>
                                        <p:tgtEl>
                                          <p:spTgt spid="2260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2608"/>
                                        </p:tgtEl>
                                        <p:attrNameLst>
                                          <p:attrName>style.visibility</p:attrName>
                                        </p:attrNameLst>
                                      </p:cBhvr>
                                      <p:to>
                                        <p:strVal val="visible"/>
                                      </p:to>
                                    </p:set>
                                    <p:anim calcmode="lin" valueType="num">
                                      <p:cBhvr additive="base">
                                        <p:cTn id="22" dur="500" fill="hold"/>
                                        <p:tgtEl>
                                          <p:spTgt spid="22608"/>
                                        </p:tgtEl>
                                        <p:attrNameLst>
                                          <p:attrName>ppt_x</p:attrName>
                                        </p:attrNameLst>
                                      </p:cBhvr>
                                      <p:tavLst>
                                        <p:tav tm="0">
                                          <p:val>
                                            <p:strVal val="1+#ppt_w/2"/>
                                          </p:val>
                                        </p:tav>
                                        <p:tav tm="100000">
                                          <p:val>
                                            <p:strVal val="#ppt_x"/>
                                          </p:val>
                                        </p:tav>
                                      </p:tavLst>
                                    </p:anim>
                                    <p:anim calcmode="lin" valueType="num">
                                      <p:cBhvr additive="base">
                                        <p:cTn id="23" dur="500" fill="hold"/>
                                        <p:tgtEl>
                                          <p:spTgt spid="22608"/>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500"/>
                            </p:stCondLst>
                            <p:childTnLst>
                              <p:par>
                                <p:cTn id="25" presetID="2" presetClass="entr" presetSubtype="2" fill="hold" nodeType="afterEffect">
                                  <p:stCondLst>
                                    <p:cond delay="0"/>
                                  </p:stCondLst>
                                  <p:childTnLst>
                                    <p:set>
                                      <p:cBhvr>
                                        <p:cTn id="26" dur="1" fill="hold">
                                          <p:stCondLst>
                                            <p:cond delay="0"/>
                                          </p:stCondLst>
                                        </p:cTn>
                                        <p:tgtEl>
                                          <p:spTgt spid="22697"/>
                                        </p:tgtEl>
                                        <p:attrNameLst>
                                          <p:attrName>style.visibility</p:attrName>
                                        </p:attrNameLst>
                                      </p:cBhvr>
                                      <p:to>
                                        <p:strVal val="visible"/>
                                      </p:to>
                                    </p:set>
                                    <p:anim calcmode="lin" valueType="num">
                                      <p:cBhvr additive="base">
                                        <p:cTn id="27" dur="500" fill="hold"/>
                                        <p:tgtEl>
                                          <p:spTgt spid="22697"/>
                                        </p:tgtEl>
                                        <p:attrNameLst>
                                          <p:attrName>ppt_x</p:attrName>
                                        </p:attrNameLst>
                                      </p:cBhvr>
                                      <p:tavLst>
                                        <p:tav tm="0">
                                          <p:val>
                                            <p:strVal val="1+#ppt_w/2"/>
                                          </p:val>
                                        </p:tav>
                                        <p:tav tm="100000">
                                          <p:val>
                                            <p:strVal val="#ppt_x"/>
                                          </p:val>
                                        </p:tav>
                                      </p:tavLst>
                                    </p:anim>
                                    <p:anim calcmode="lin" valueType="num">
                                      <p:cBhvr additive="base">
                                        <p:cTn id="28" dur="500" fill="hold"/>
                                        <p:tgtEl>
                                          <p:spTgt spid="22697"/>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3000"/>
                            </p:stCondLst>
                            <p:childTnLst>
                              <p:par>
                                <p:cTn id="30" presetID="2" presetClass="entr" presetSubtype="2"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1+#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500"/>
                            </p:stCondLst>
                            <p:childTnLst>
                              <p:par>
                                <p:cTn id="35" presetID="2" presetClass="entr" presetSubtype="2" fill="hold" grpId="0" nodeType="afterEffect">
                                  <p:stCondLst>
                                    <p:cond delay="0"/>
                                  </p:stCondLst>
                                  <p:childTnLst>
                                    <p:set>
                                      <p:cBhvr>
                                        <p:cTn id="36" dur="1" fill="hold">
                                          <p:stCondLst>
                                            <p:cond delay="0"/>
                                          </p:stCondLst>
                                        </p:cTn>
                                        <p:tgtEl>
                                          <p:spTgt spid="22609"/>
                                        </p:tgtEl>
                                        <p:attrNameLst>
                                          <p:attrName>style.visibility</p:attrName>
                                        </p:attrNameLst>
                                      </p:cBhvr>
                                      <p:to>
                                        <p:strVal val="visible"/>
                                      </p:to>
                                    </p:set>
                                    <p:anim calcmode="lin" valueType="num">
                                      <p:cBhvr additive="base">
                                        <p:cTn id="37" dur="500" fill="hold"/>
                                        <p:tgtEl>
                                          <p:spTgt spid="22609"/>
                                        </p:tgtEl>
                                        <p:attrNameLst>
                                          <p:attrName>ppt_x</p:attrName>
                                        </p:attrNameLst>
                                      </p:cBhvr>
                                      <p:tavLst>
                                        <p:tav tm="0">
                                          <p:val>
                                            <p:strVal val="1+#ppt_w/2"/>
                                          </p:val>
                                        </p:tav>
                                        <p:tav tm="100000">
                                          <p:val>
                                            <p:strVal val="#ppt_x"/>
                                          </p:val>
                                        </p:tav>
                                      </p:tavLst>
                                    </p:anim>
                                    <p:anim calcmode="lin" valueType="num">
                                      <p:cBhvr additive="base">
                                        <p:cTn id="38" dur="500" fill="hold"/>
                                        <p:tgtEl>
                                          <p:spTgt spid="22609"/>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22612"/>
                                        </p:tgtEl>
                                        <p:attrNameLst>
                                          <p:attrName>style.visibility</p:attrName>
                                        </p:attrNameLst>
                                      </p:cBhvr>
                                      <p:to>
                                        <p:strVal val="visible"/>
                                      </p:to>
                                    </p:set>
                                    <p:anim calcmode="lin" valueType="num">
                                      <p:cBhvr additive="base">
                                        <p:cTn id="42" dur="500" fill="hold"/>
                                        <p:tgtEl>
                                          <p:spTgt spid="22612"/>
                                        </p:tgtEl>
                                        <p:attrNameLst>
                                          <p:attrName>ppt_x</p:attrName>
                                        </p:attrNameLst>
                                      </p:cBhvr>
                                      <p:tavLst>
                                        <p:tav tm="0">
                                          <p:val>
                                            <p:strVal val="1+#ppt_w/2"/>
                                          </p:val>
                                        </p:tav>
                                        <p:tav tm="100000">
                                          <p:val>
                                            <p:strVal val="#ppt_x"/>
                                          </p:val>
                                        </p:tav>
                                      </p:tavLst>
                                    </p:anim>
                                    <p:anim calcmode="lin" valueType="num">
                                      <p:cBhvr additive="base">
                                        <p:cTn id="43" dur="500" fill="hold"/>
                                        <p:tgtEl>
                                          <p:spTgt spid="22612"/>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0"/>
                            </p:stCondLst>
                            <p:childTnLst>
                              <p:par>
                                <p:cTn id="45" presetID="2" presetClass="entr" presetSubtype="2" fill="hold" nodeType="afterEffect">
                                  <p:stCondLst>
                                    <p:cond delay="0"/>
                                  </p:stCondLst>
                                  <p:childTnLst>
                                    <p:set>
                                      <p:cBhvr>
                                        <p:cTn id="46" dur="1" fill="hold">
                                          <p:stCondLst>
                                            <p:cond delay="0"/>
                                          </p:stCondLst>
                                        </p:cTn>
                                        <p:tgtEl>
                                          <p:spTgt spid="22699"/>
                                        </p:tgtEl>
                                        <p:attrNameLst>
                                          <p:attrName>style.visibility</p:attrName>
                                        </p:attrNameLst>
                                      </p:cBhvr>
                                      <p:to>
                                        <p:strVal val="visible"/>
                                      </p:to>
                                    </p:set>
                                    <p:anim calcmode="lin" valueType="num">
                                      <p:cBhvr additive="base">
                                        <p:cTn id="47" dur="500" fill="hold"/>
                                        <p:tgtEl>
                                          <p:spTgt spid="22699"/>
                                        </p:tgtEl>
                                        <p:attrNameLst>
                                          <p:attrName>ppt_x</p:attrName>
                                        </p:attrNameLst>
                                      </p:cBhvr>
                                      <p:tavLst>
                                        <p:tav tm="0">
                                          <p:val>
                                            <p:strVal val="1+#ppt_w/2"/>
                                          </p:val>
                                        </p:tav>
                                        <p:tav tm="100000">
                                          <p:val>
                                            <p:strVal val="#ppt_x"/>
                                          </p:val>
                                        </p:tav>
                                      </p:tavLst>
                                    </p:anim>
                                    <p:anim calcmode="lin" valueType="num">
                                      <p:cBhvr additive="base">
                                        <p:cTn id="48" dur="500" fill="hold"/>
                                        <p:tgtEl>
                                          <p:spTgt spid="22699"/>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500"/>
                            </p:stCondLst>
                            <p:childTnLst>
                              <p:par>
                                <p:cTn id="50" presetID="2" presetClass="entr" presetSubtype="2"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1+#ppt_w/2"/>
                                          </p:val>
                                        </p:tav>
                                        <p:tav tm="100000">
                                          <p:val>
                                            <p:strVal val="#ppt_x"/>
                                          </p:val>
                                        </p:tav>
                                      </p:tavLst>
                                    </p:anim>
                                    <p:anim calcmode="lin" valueType="num">
                                      <p:cBhvr additive="base">
                                        <p:cTn id="53" dur="500" fill="hold"/>
                                        <p:tgtEl>
                                          <p:spTgt spid="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6000"/>
                            </p:stCondLst>
                            <p:childTnLst>
                              <p:par>
                                <p:cTn id="55" presetID="2" presetClass="entr" presetSubtype="2" fill="hold" grpId="0" nodeType="afterEffect">
                                  <p:stCondLst>
                                    <p:cond delay="0"/>
                                  </p:stCondLst>
                                  <p:childTnLst>
                                    <p:set>
                                      <p:cBhvr>
                                        <p:cTn id="56" dur="1" fill="hold">
                                          <p:stCondLst>
                                            <p:cond delay="0"/>
                                          </p:stCondLst>
                                        </p:cTn>
                                        <p:tgtEl>
                                          <p:spTgt spid="22610"/>
                                        </p:tgtEl>
                                        <p:attrNameLst>
                                          <p:attrName>style.visibility</p:attrName>
                                        </p:attrNameLst>
                                      </p:cBhvr>
                                      <p:to>
                                        <p:strVal val="visible"/>
                                      </p:to>
                                    </p:set>
                                    <p:anim calcmode="lin" valueType="num">
                                      <p:cBhvr additive="base">
                                        <p:cTn id="57" dur="500" fill="hold"/>
                                        <p:tgtEl>
                                          <p:spTgt spid="22610"/>
                                        </p:tgtEl>
                                        <p:attrNameLst>
                                          <p:attrName>ppt_x</p:attrName>
                                        </p:attrNameLst>
                                      </p:cBhvr>
                                      <p:tavLst>
                                        <p:tav tm="0">
                                          <p:val>
                                            <p:strVal val="1+#ppt_w/2"/>
                                          </p:val>
                                        </p:tav>
                                        <p:tav tm="100000">
                                          <p:val>
                                            <p:strVal val="#ppt_x"/>
                                          </p:val>
                                        </p:tav>
                                      </p:tavLst>
                                    </p:anim>
                                    <p:anim calcmode="lin" valueType="num">
                                      <p:cBhvr additive="base">
                                        <p:cTn id="58" dur="500" fill="hold"/>
                                        <p:tgtEl>
                                          <p:spTgt spid="22610"/>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6500"/>
                            </p:stCondLst>
                            <p:childTnLst>
                              <p:par>
                                <p:cTn id="60" presetID="2" presetClass="entr" presetSubtype="2" fill="hold" grpId="0" nodeType="afterEffect">
                                  <p:stCondLst>
                                    <p:cond delay="0"/>
                                  </p:stCondLst>
                                  <p:childTnLst>
                                    <p:set>
                                      <p:cBhvr>
                                        <p:cTn id="61" dur="1" fill="hold">
                                          <p:stCondLst>
                                            <p:cond delay="0"/>
                                          </p:stCondLst>
                                        </p:cTn>
                                        <p:tgtEl>
                                          <p:spTgt spid="22613"/>
                                        </p:tgtEl>
                                        <p:attrNameLst>
                                          <p:attrName>style.visibility</p:attrName>
                                        </p:attrNameLst>
                                      </p:cBhvr>
                                      <p:to>
                                        <p:strVal val="visible"/>
                                      </p:to>
                                    </p:set>
                                    <p:anim calcmode="lin" valueType="num">
                                      <p:cBhvr additive="base">
                                        <p:cTn id="62" dur="500" fill="hold"/>
                                        <p:tgtEl>
                                          <p:spTgt spid="22613"/>
                                        </p:tgtEl>
                                        <p:attrNameLst>
                                          <p:attrName>ppt_x</p:attrName>
                                        </p:attrNameLst>
                                      </p:cBhvr>
                                      <p:tavLst>
                                        <p:tav tm="0">
                                          <p:val>
                                            <p:strVal val="1+#ppt_w/2"/>
                                          </p:val>
                                        </p:tav>
                                        <p:tav tm="100000">
                                          <p:val>
                                            <p:strVal val="#ppt_x"/>
                                          </p:val>
                                        </p:tav>
                                      </p:tavLst>
                                    </p:anim>
                                    <p:anim calcmode="lin" valueType="num">
                                      <p:cBhvr additive="base">
                                        <p:cTn id="63" dur="500" fill="hold"/>
                                        <p:tgtEl>
                                          <p:spTgt spid="22613"/>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7500"/>
                            </p:stCondLst>
                            <p:childTnLst>
                              <p:par>
                                <p:cTn id="65" presetID="2" presetClass="entr" presetSubtype="2" fill="hold" nodeType="afterEffect">
                                  <p:stCondLst>
                                    <p:cond delay="0"/>
                                  </p:stCondLst>
                                  <p:childTnLst>
                                    <p:set>
                                      <p:cBhvr>
                                        <p:cTn id="66" dur="1" fill="hold">
                                          <p:stCondLst>
                                            <p:cond delay="0"/>
                                          </p:stCondLst>
                                        </p:cTn>
                                        <p:tgtEl>
                                          <p:spTgt spid="22698"/>
                                        </p:tgtEl>
                                        <p:attrNameLst>
                                          <p:attrName>style.visibility</p:attrName>
                                        </p:attrNameLst>
                                      </p:cBhvr>
                                      <p:to>
                                        <p:strVal val="visible"/>
                                      </p:to>
                                    </p:set>
                                    <p:anim calcmode="lin" valueType="num">
                                      <p:cBhvr additive="base">
                                        <p:cTn id="67" dur="500" fill="hold"/>
                                        <p:tgtEl>
                                          <p:spTgt spid="22698"/>
                                        </p:tgtEl>
                                        <p:attrNameLst>
                                          <p:attrName>ppt_x</p:attrName>
                                        </p:attrNameLst>
                                      </p:cBhvr>
                                      <p:tavLst>
                                        <p:tav tm="0">
                                          <p:val>
                                            <p:strVal val="1+#ppt_w/2"/>
                                          </p:val>
                                        </p:tav>
                                        <p:tav tm="100000">
                                          <p:val>
                                            <p:strVal val="#ppt_x"/>
                                          </p:val>
                                        </p:tav>
                                      </p:tavLst>
                                    </p:anim>
                                    <p:anim calcmode="lin" valueType="num">
                                      <p:cBhvr additive="base">
                                        <p:cTn id="68" dur="500" fill="hold"/>
                                        <p:tgtEl>
                                          <p:spTgt spid="22698"/>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8000"/>
                            </p:stCondLst>
                            <p:childTnLst>
                              <p:par>
                                <p:cTn id="70" presetID="2" presetClass="entr" presetSubtype="2"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additive="base">
                                        <p:cTn id="72" dur="500" fill="hold"/>
                                        <p:tgtEl>
                                          <p:spTgt spid="5"/>
                                        </p:tgtEl>
                                        <p:attrNameLst>
                                          <p:attrName>ppt_x</p:attrName>
                                        </p:attrNameLst>
                                      </p:cBhvr>
                                      <p:tavLst>
                                        <p:tav tm="0">
                                          <p:val>
                                            <p:strVal val="1+#ppt_w/2"/>
                                          </p:val>
                                        </p:tav>
                                        <p:tav tm="100000">
                                          <p:val>
                                            <p:strVal val="#ppt_x"/>
                                          </p:val>
                                        </p:tav>
                                      </p:tavLst>
                                    </p:anim>
                                    <p:anim calcmode="lin" valueType="num">
                                      <p:cBhvr additive="base">
                                        <p:cTn id="73" dur="500" fill="hold"/>
                                        <p:tgtEl>
                                          <p:spTgt spid="5"/>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8500"/>
                            </p:stCondLst>
                            <p:childTnLst>
                              <p:par>
                                <p:cTn id="75" presetID="2" presetClass="entr" presetSubtype="2" fill="hold" grpId="0" nodeType="afterEffect">
                                  <p:stCondLst>
                                    <p:cond delay="0"/>
                                  </p:stCondLst>
                                  <p:childTnLst>
                                    <p:set>
                                      <p:cBhvr>
                                        <p:cTn id="76" dur="1" fill="hold">
                                          <p:stCondLst>
                                            <p:cond delay="0"/>
                                          </p:stCondLst>
                                        </p:cTn>
                                        <p:tgtEl>
                                          <p:spTgt spid="22611"/>
                                        </p:tgtEl>
                                        <p:attrNameLst>
                                          <p:attrName>style.visibility</p:attrName>
                                        </p:attrNameLst>
                                      </p:cBhvr>
                                      <p:to>
                                        <p:strVal val="visible"/>
                                      </p:to>
                                    </p:set>
                                    <p:anim calcmode="lin" valueType="num">
                                      <p:cBhvr additive="base">
                                        <p:cTn id="77" dur="500" fill="hold"/>
                                        <p:tgtEl>
                                          <p:spTgt spid="22611"/>
                                        </p:tgtEl>
                                        <p:attrNameLst>
                                          <p:attrName>ppt_x</p:attrName>
                                        </p:attrNameLst>
                                      </p:cBhvr>
                                      <p:tavLst>
                                        <p:tav tm="0">
                                          <p:val>
                                            <p:strVal val="1+#ppt_w/2"/>
                                          </p:val>
                                        </p:tav>
                                        <p:tav tm="100000">
                                          <p:val>
                                            <p:strVal val="#ppt_x"/>
                                          </p:val>
                                        </p:tav>
                                      </p:tavLst>
                                    </p:anim>
                                    <p:anim calcmode="lin" valueType="num">
                                      <p:cBhvr additive="base">
                                        <p:cTn id="78" dur="500" fill="hold"/>
                                        <p:tgtEl>
                                          <p:spTgt spid="22611"/>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9000"/>
                            </p:stCondLst>
                            <p:childTnLst>
                              <p:par>
                                <p:cTn id="80" presetID="2" presetClass="entr" presetSubtype="2" fill="hold" grpId="0" nodeType="afterEffect">
                                  <p:stCondLst>
                                    <p:cond delay="0"/>
                                  </p:stCondLst>
                                  <p:childTnLst>
                                    <p:set>
                                      <p:cBhvr>
                                        <p:cTn id="81" dur="1" fill="hold">
                                          <p:stCondLst>
                                            <p:cond delay="0"/>
                                          </p:stCondLst>
                                        </p:cTn>
                                        <p:tgtEl>
                                          <p:spTgt spid="22614"/>
                                        </p:tgtEl>
                                        <p:attrNameLst>
                                          <p:attrName>style.visibility</p:attrName>
                                        </p:attrNameLst>
                                      </p:cBhvr>
                                      <p:to>
                                        <p:strVal val="visible"/>
                                      </p:to>
                                    </p:set>
                                    <p:anim calcmode="lin" valueType="num">
                                      <p:cBhvr additive="base">
                                        <p:cTn id="82" dur="500" fill="hold"/>
                                        <p:tgtEl>
                                          <p:spTgt spid="22614"/>
                                        </p:tgtEl>
                                        <p:attrNameLst>
                                          <p:attrName>ppt_x</p:attrName>
                                        </p:attrNameLst>
                                      </p:cBhvr>
                                      <p:tavLst>
                                        <p:tav tm="0">
                                          <p:val>
                                            <p:strVal val="1+#ppt_w/2"/>
                                          </p:val>
                                        </p:tav>
                                        <p:tav tm="100000">
                                          <p:val>
                                            <p:strVal val="#ppt_x"/>
                                          </p:val>
                                        </p:tav>
                                      </p:tavLst>
                                    </p:anim>
                                    <p:anim calcmode="lin" valueType="num">
                                      <p:cBhvr additive="base">
                                        <p:cTn id="83" dur="500" fill="hold"/>
                                        <p:tgtEl>
                                          <p:spTgt spid="22614"/>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22691"/>
                                        </p:tgtEl>
                                        <p:attrNameLst>
                                          <p:attrName>style.visibility</p:attrName>
                                        </p:attrNameLst>
                                      </p:cBhvr>
                                      <p:to>
                                        <p:strVal val="visible"/>
                                      </p:to>
                                    </p:set>
                                    <p:animEffect transition="in" filter="dissolve">
                                      <p:cBhvr>
                                        <p:cTn id="88" dur="500"/>
                                        <p:tgtEl>
                                          <p:spTgt spid="2269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22615"/>
                                        </p:tgtEl>
                                        <p:attrNameLst>
                                          <p:attrName>style.visibility</p:attrName>
                                        </p:attrNameLst>
                                      </p:cBhvr>
                                      <p:to>
                                        <p:strVal val="visible"/>
                                      </p:to>
                                    </p:set>
                                    <p:anim calcmode="lin" valueType="num">
                                      <p:cBhvr additive="base">
                                        <p:cTn id="93" dur="500" fill="hold"/>
                                        <p:tgtEl>
                                          <p:spTgt spid="22615"/>
                                        </p:tgtEl>
                                        <p:attrNameLst>
                                          <p:attrName>ppt_x</p:attrName>
                                        </p:attrNameLst>
                                      </p:cBhvr>
                                      <p:tavLst>
                                        <p:tav tm="0">
                                          <p:val>
                                            <p:strVal val="1+#ppt_w/2"/>
                                          </p:val>
                                        </p:tav>
                                        <p:tav tm="100000">
                                          <p:val>
                                            <p:strVal val="#ppt_x"/>
                                          </p:val>
                                        </p:tav>
                                      </p:tavLst>
                                    </p:anim>
                                    <p:anim calcmode="lin" valueType="num">
                                      <p:cBhvr additive="base">
                                        <p:cTn id="94" dur="500" fill="hold"/>
                                        <p:tgtEl>
                                          <p:spTgt spid="22615"/>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500"/>
                            </p:stCondLst>
                            <p:childTnLst>
                              <p:par>
                                <p:cTn id="96" presetID="2" presetClass="entr" presetSubtype="2" fill="hold" grpId="0" nodeType="afterEffect">
                                  <p:stCondLst>
                                    <p:cond delay="0"/>
                                  </p:stCondLst>
                                  <p:childTnLst>
                                    <p:set>
                                      <p:cBhvr>
                                        <p:cTn id="97" dur="1" fill="hold">
                                          <p:stCondLst>
                                            <p:cond delay="0"/>
                                          </p:stCondLst>
                                        </p:cTn>
                                        <p:tgtEl>
                                          <p:spTgt spid="22616"/>
                                        </p:tgtEl>
                                        <p:attrNameLst>
                                          <p:attrName>style.visibility</p:attrName>
                                        </p:attrNameLst>
                                      </p:cBhvr>
                                      <p:to>
                                        <p:strVal val="visible"/>
                                      </p:to>
                                    </p:set>
                                    <p:anim calcmode="lin" valueType="num">
                                      <p:cBhvr additive="base">
                                        <p:cTn id="98" dur="500" fill="hold"/>
                                        <p:tgtEl>
                                          <p:spTgt spid="22616"/>
                                        </p:tgtEl>
                                        <p:attrNameLst>
                                          <p:attrName>ppt_x</p:attrName>
                                        </p:attrNameLst>
                                      </p:cBhvr>
                                      <p:tavLst>
                                        <p:tav tm="0">
                                          <p:val>
                                            <p:strVal val="1+#ppt_w/2"/>
                                          </p:val>
                                        </p:tav>
                                        <p:tav tm="100000">
                                          <p:val>
                                            <p:strVal val="#ppt_x"/>
                                          </p:val>
                                        </p:tav>
                                      </p:tavLst>
                                    </p:anim>
                                    <p:anim calcmode="lin" valueType="num">
                                      <p:cBhvr additive="base">
                                        <p:cTn id="99" dur="500" fill="hold"/>
                                        <p:tgtEl>
                                          <p:spTgt spid="22616"/>
                                        </p:tgtEl>
                                        <p:attrNameLst>
                                          <p:attrName>ppt_y</p:attrName>
                                        </p:attrNameLst>
                                      </p:cBhvr>
                                      <p:tavLst>
                                        <p:tav tm="0">
                                          <p:val>
                                            <p:strVal val="#ppt_y"/>
                                          </p:val>
                                        </p:tav>
                                        <p:tav tm="100000">
                                          <p:val>
                                            <p:strVal val="#ppt_y"/>
                                          </p:val>
                                        </p:tav>
                                      </p:tavLst>
                                    </p:anim>
                                  </p:childTnLst>
                                </p:cTn>
                              </p:par>
                            </p:childTnLst>
                          </p:cTn>
                        </p:par>
                        <p:par>
                          <p:cTn id="100" fill="hold" nodeType="afterGroup">
                            <p:stCondLst>
                              <p:cond delay="1000"/>
                            </p:stCondLst>
                            <p:childTnLst>
                              <p:par>
                                <p:cTn id="101" presetID="2" presetClass="entr" presetSubtype="2" fill="hold" grpId="0" nodeType="afterEffect">
                                  <p:stCondLst>
                                    <p:cond delay="0"/>
                                  </p:stCondLst>
                                  <p:childTnLst>
                                    <p:set>
                                      <p:cBhvr>
                                        <p:cTn id="102" dur="1" fill="hold">
                                          <p:stCondLst>
                                            <p:cond delay="0"/>
                                          </p:stCondLst>
                                        </p:cTn>
                                        <p:tgtEl>
                                          <p:spTgt spid="22617"/>
                                        </p:tgtEl>
                                        <p:attrNameLst>
                                          <p:attrName>style.visibility</p:attrName>
                                        </p:attrNameLst>
                                      </p:cBhvr>
                                      <p:to>
                                        <p:strVal val="visible"/>
                                      </p:to>
                                    </p:set>
                                    <p:anim calcmode="lin" valueType="num">
                                      <p:cBhvr additive="base">
                                        <p:cTn id="103" dur="500" fill="hold"/>
                                        <p:tgtEl>
                                          <p:spTgt spid="22617"/>
                                        </p:tgtEl>
                                        <p:attrNameLst>
                                          <p:attrName>ppt_x</p:attrName>
                                        </p:attrNameLst>
                                      </p:cBhvr>
                                      <p:tavLst>
                                        <p:tav tm="0">
                                          <p:val>
                                            <p:strVal val="1+#ppt_w/2"/>
                                          </p:val>
                                        </p:tav>
                                        <p:tav tm="100000">
                                          <p:val>
                                            <p:strVal val="#ppt_x"/>
                                          </p:val>
                                        </p:tav>
                                      </p:tavLst>
                                    </p:anim>
                                    <p:anim calcmode="lin" valueType="num">
                                      <p:cBhvr additive="base">
                                        <p:cTn id="104" dur="500" fill="hold"/>
                                        <p:tgtEl>
                                          <p:spTgt spid="22617"/>
                                        </p:tgtEl>
                                        <p:attrNameLst>
                                          <p:attrName>ppt_y</p:attrName>
                                        </p:attrNameLst>
                                      </p:cBhvr>
                                      <p:tavLst>
                                        <p:tav tm="0">
                                          <p:val>
                                            <p:strVal val="#ppt_y"/>
                                          </p:val>
                                        </p:tav>
                                        <p:tav tm="100000">
                                          <p:val>
                                            <p:strVal val="#ppt_y"/>
                                          </p:val>
                                        </p:tav>
                                      </p:tavLst>
                                    </p:anim>
                                  </p:childTnLst>
                                </p:cTn>
                              </p:par>
                            </p:childTnLst>
                          </p:cTn>
                        </p:par>
                        <p:par>
                          <p:cTn id="105" fill="hold" nodeType="afterGroup">
                            <p:stCondLst>
                              <p:cond delay="1500"/>
                            </p:stCondLst>
                            <p:childTnLst>
                              <p:par>
                                <p:cTn id="106" presetID="2" presetClass="entr" presetSubtype="2" fill="hold" grpId="0" nodeType="afterEffect">
                                  <p:stCondLst>
                                    <p:cond delay="0"/>
                                  </p:stCondLst>
                                  <p:childTnLst>
                                    <p:set>
                                      <p:cBhvr>
                                        <p:cTn id="107" dur="1" fill="hold">
                                          <p:stCondLst>
                                            <p:cond delay="0"/>
                                          </p:stCondLst>
                                        </p:cTn>
                                        <p:tgtEl>
                                          <p:spTgt spid="22618"/>
                                        </p:tgtEl>
                                        <p:attrNameLst>
                                          <p:attrName>style.visibility</p:attrName>
                                        </p:attrNameLst>
                                      </p:cBhvr>
                                      <p:to>
                                        <p:strVal val="visible"/>
                                      </p:to>
                                    </p:set>
                                    <p:anim calcmode="lin" valueType="num">
                                      <p:cBhvr additive="base">
                                        <p:cTn id="108" dur="500" fill="hold"/>
                                        <p:tgtEl>
                                          <p:spTgt spid="22618"/>
                                        </p:tgtEl>
                                        <p:attrNameLst>
                                          <p:attrName>ppt_x</p:attrName>
                                        </p:attrNameLst>
                                      </p:cBhvr>
                                      <p:tavLst>
                                        <p:tav tm="0">
                                          <p:val>
                                            <p:strVal val="1+#ppt_w/2"/>
                                          </p:val>
                                        </p:tav>
                                        <p:tav tm="100000">
                                          <p:val>
                                            <p:strVal val="#ppt_x"/>
                                          </p:val>
                                        </p:tav>
                                      </p:tavLst>
                                    </p:anim>
                                    <p:anim calcmode="lin" valueType="num">
                                      <p:cBhvr additive="base">
                                        <p:cTn id="109" dur="500" fill="hold"/>
                                        <p:tgtEl>
                                          <p:spTgt spid="22618"/>
                                        </p:tgtEl>
                                        <p:attrNameLst>
                                          <p:attrName>ppt_y</p:attrName>
                                        </p:attrNameLst>
                                      </p:cBhvr>
                                      <p:tavLst>
                                        <p:tav tm="0">
                                          <p:val>
                                            <p:strVal val="#ppt_y"/>
                                          </p:val>
                                        </p:tav>
                                        <p:tav tm="100000">
                                          <p:val>
                                            <p:strVal val="#ppt_y"/>
                                          </p:val>
                                        </p:tav>
                                      </p:tavLst>
                                    </p:anim>
                                  </p:childTnLst>
                                </p:cTn>
                              </p:par>
                            </p:childTnLst>
                          </p:cTn>
                        </p:par>
                        <p:par>
                          <p:cTn id="110" fill="hold" nodeType="afterGroup">
                            <p:stCondLst>
                              <p:cond delay="2000"/>
                            </p:stCondLst>
                            <p:childTnLst>
                              <p:par>
                                <p:cTn id="111" presetID="1" presetClass="entr" presetSubtype="0" fill="hold" nodeType="afterEffect">
                                  <p:stCondLst>
                                    <p:cond delay="0"/>
                                  </p:stCondLst>
                                  <p:childTnLst>
                                    <p:set>
                                      <p:cBhvr>
                                        <p:cTn id="112" dur="1" fill="hold">
                                          <p:stCondLst>
                                            <p:cond delay="0"/>
                                          </p:stCondLst>
                                        </p:cTn>
                                        <p:tgtEl>
                                          <p:spTgt spid="22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07" grpId="0"/>
      <p:bldP spid="22608" grpId="0"/>
      <p:bldP spid="22609" grpId="0"/>
      <p:bldP spid="22610" grpId="0"/>
      <p:bldP spid="22611" grpId="0"/>
      <p:bldP spid="22612" grpId="0"/>
      <p:bldP spid="22613" grpId="0"/>
      <p:bldP spid="22614" grpId="0"/>
      <p:bldP spid="22615" grpId="0"/>
      <p:bldP spid="22616" grpId="0"/>
      <p:bldP spid="22617" grpId="0"/>
      <p:bldP spid="22618" grpId="0"/>
      <p:bldP spid="226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633412"/>
          </a:xfrm>
        </p:spPr>
        <p:txBody>
          <a:bodyPr/>
          <a:lstStyle/>
          <a:p>
            <a:pPr eaLnBrk="1" hangingPunct="1"/>
            <a:r>
              <a:rPr lang="en-GB" sz="3200" smtClean="0">
                <a:latin typeface="Comic Sans MS" pitchFamily="66" charset="0"/>
              </a:rPr>
              <a:t>Properties of the Halogens</a:t>
            </a:r>
          </a:p>
        </p:txBody>
      </p:sp>
      <p:graphicFrame>
        <p:nvGraphicFramePr>
          <p:cNvPr id="4323" name="Group 227"/>
          <p:cNvGraphicFramePr>
            <a:graphicFrameLocks noGrp="1"/>
          </p:cNvGraphicFramePr>
          <p:nvPr/>
        </p:nvGraphicFramePr>
        <p:xfrm>
          <a:off x="395288" y="1689100"/>
          <a:ext cx="1047750" cy="4306889"/>
        </p:xfrm>
        <a:graphic>
          <a:graphicData uri="http://schemas.openxmlformats.org/drawingml/2006/table">
            <a:tbl>
              <a:tblPr/>
              <a:tblGrid>
                <a:gridCol w="1047750"/>
              </a:tblGrid>
              <a:tr h="862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4000" b="0" i="0" u="none" strike="noStrike" cap="none" normalizeH="0" baseline="0" smtClean="0">
                          <a:ln>
                            <a:noFill/>
                          </a:ln>
                          <a:solidFill>
                            <a:schemeClr val="bg1"/>
                          </a:solidFill>
                          <a:effectLst/>
                          <a:latin typeface="Comic Sans MS" pitchFamily="66" charset="0"/>
                        </a:rPr>
                        <a:t>F</a:t>
                      </a:r>
                    </a:p>
                  </a:txBody>
                  <a:tcPr anchor="ctr" anchorCtr="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3300"/>
                    </a:solidFill>
                  </a:tcPr>
                </a:tc>
              </a:tr>
              <a:tr h="860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4000" b="0" i="0" u="none" strike="noStrike" cap="none" normalizeH="0" baseline="0" smtClean="0">
                          <a:ln>
                            <a:noFill/>
                          </a:ln>
                          <a:solidFill>
                            <a:schemeClr val="bg1"/>
                          </a:solidFill>
                          <a:effectLst/>
                          <a:latin typeface="Comic Sans MS" pitchFamily="66" charset="0"/>
                        </a:rPr>
                        <a:t>Cl</a:t>
                      </a:r>
                    </a:p>
                  </a:txBody>
                  <a:tcPr anchor="ctr" anchorCtr="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3300"/>
                    </a:solidFill>
                  </a:tcPr>
                </a:tc>
              </a:tr>
              <a:tr h="862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4000" b="0" i="0" u="none" strike="noStrike" cap="none" normalizeH="0" baseline="0" smtClean="0">
                          <a:ln>
                            <a:noFill/>
                          </a:ln>
                          <a:solidFill>
                            <a:schemeClr val="bg1"/>
                          </a:solidFill>
                          <a:effectLst/>
                          <a:latin typeface="Comic Sans MS" pitchFamily="66" charset="0"/>
                        </a:rPr>
                        <a:t>Br</a:t>
                      </a:r>
                    </a:p>
                  </a:txBody>
                  <a:tcPr anchor="ctr" anchorCtr="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3300"/>
                    </a:solidFill>
                  </a:tcPr>
                </a:tc>
              </a:tr>
              <a:tr h="862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4000" b="0" i="0" u="none" strike="noStrike" cap="none" normalizeH="0" baseline="0" smtClean="0">
                          <a:ln>
                            <a:noFill/>
                          </a:ln>
                          <a:solidFill>
                            <a:schemeClr val="bg1"/>
                          </a:solidFill>
                          <a:effectLst/>
                          <a:latin typeface="Comic Sans MS" pitchFamily="66" charset="0"/>
                        </a:rPr>
                        <a:t>I</a:t>
                      </a:r>
                    </a:p>
                  </a:txBody>
                  <a:tcPr anchor="ctr" anchorCtr="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3300"/>
                    </a:solidFill>
                  </a:tcPr>
                </a:tc>
              </a:tr>
              <a:tr h="860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4000" b="0" i="0" u="none" strike="noStrike" cap="none" normalizeH="0" baseline="0" smtClean="0">
                          <a:ln>
                            <a:noFill/>
                          </a:ln>
                          <a:solidFill>
                            <a:schemeClr val="bg1"/>
                          </a:solidFill>
                          <a:effectLst/>
                          <a:latin typeface="Comic Sans MS" pitchFamily="66" charset="0"/>
                        </a:rPr>
                        <a:t>At</a:t>
                      </a:r>
                    </a:p>
                  </a:txBody>
                  <a:tcPr anchor="ctr" anchorCtr="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bl>
          </a:graphicData>
        </a:graphic>
      </p:graphicFrame>
      <p:sp>
        <p:nvSpPr>
          <p:cNvPr id="4324" name="Text Box 228"/>
          <p:cNvSpPr txBox="1">
            <a:spLocks noChangeArrowheads="1"/>
          </p:cNvSpPr>
          <p:nvPr/>
        </p:nvSpPr>
        <p:spPr bwMode="auto">
          <a:xfrm>
            <a:off x="1619250" y="981075"/>
            <a:ext cx="957263" cy="366713"/>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Colour</a:t>
            </a:r>
          </a:p>
        </p:txBody>
      </p:sp>
      <p:sp>
        <p:nvSpPr>
          <p:cNvPr id="4325" name="Text Box 229"/>
          <p:cNvSpPr txBox="1">
            <a:spLocks noChangeArrowheads="1"/>
          </p:cNvSpPr>
          <p:nvPr/>
        </p:nvSpPr>
        <p:spPr bwMode="auto">
          <a:xfrm>
            <a:off x="1619250" y="2924175"/>
            <a:ext cx="1584325" cy="2017713"/>
          </a:xfrm>
          <a:prstGeom prst="rect">
            <a:avLst/>
          </a:prstGeom>
          <a:noFill/>
          <a:ln w="9525">
            <a:noFill/>
            <a:miter lim="800000"/>
            <a:headEnd/>
            <a:tailEnd/>
          </a:ln>
          <a:effectLst/>
        </p:spPr>
        <p:txBody>
          <a:bodyPr>
            <a:spAutoFit/>
          </a:bodyPr>
          <a:lstStyle/>
          <a:p>
            <a:pPr>
              <a:spcBef>
                <a:spcPct val="50000"/>
              </a:spcBef>
            </a:pPr>
            <a:r>
              <a:rPr lang="en-GB" b="1" dirty="0">
                <a:solidFill>
                  <a:schemeClr val="bg1">
                    <a:lumMod val="95000"/>
                    <a:lumOff val="5000"/>
                  </a:schemeClr>
                </a:solidFill>
                <a:latin typeface="Comic Sans MS" pitchFamily="66" charset="0"/>
              </a:rPr>
              <a:t>Green</a:t>
            </a:r>
          </a:p>
          <a:p>
            <a:pPr>
              <a:spcBef>
                <a:spcPct val="50000"/>
              </a:spcBef>
            </a:pPr>
            <a:endParaRPr lang="en-GB" b="1" dirty="0">
              <a:solidFill>
                <a:schemeClr val="bg1">
                  <a:lumMod val="95000"/>
                  <a:lumOff val="5000"/>
                </a:schemeClr>
              </a:solidFill>
              <a:latin typeface="Comic Sans MS" pitchFamily="66" charset="0"/>
            </a:endParaRPr>
          </a:p>
          <a:p>
            <a:pPr>
              <a:spcBef>
                <a:spcPct val="50000"/>
              </a:spcBef>
            </a:pPr>
            <a:r>
              <a:rPr lang="en-GB" b="1" dirty="0">
                <a:solidFill>
                  <a:schemeClr val="bg1">
                    <a:lumMod val="95000"/>
                    <a:lumOff val="5000"/>
                  </a:schemeClr>
                </a:solidFill>
                <a:latin typeface="Comic Sans MS" pitchFamily="66" charset="0"/>
              </a:rPr>
              <a:t>Orange</a:t>
            </a:r>
          </a:p>
          <a:p>
            <a:pPr>
              <a:spcBef>
                <a:spcPct val="50000"/>
              </a:spcBef>
            </a:pPr>
            <a:endParaRPr lang="en-GB" b="1" dirty="0">
              <a:solidFill>
                <a:schemeClr val="bg1">
                  <a:lumMod val="95000"/>
                  <a:lumOff val="5000"/>
                </a:schemeClr>
              </a:solidFill>
              <a:latin typeface="Comic Sans MS" pitchFamily="66" charset="0"/>
            </a:endParaRPr>
          </a:p>
          <a:p>
            <a:pPr>
              <a:spcBef>
                <a:spcPct val="50000"/>
              </a:spcBef>
            </a:pPr>
            <a:r>
              <a:rPr lang="en-GB" b="1" dirty="0">
                <a:solidFill>
                  <a:schemeClr val="bg1">
                    <a:lumMod val="95000"/>
                    <a:lumOff val="5000"/>
                  </a:schemeClr>
                </a:solidFill>
                <a:latin typeface="Comic Sans MS" pitchFamily="66" charset="0"/>
              </a:rPr>
              <a:t>Grey/black</a:t>
            </a:r>
          </a:p>
        </p:txBody>
      </p:sp>
      <p:sp>
        <p:nvSpPr>
          <p:cNvPr id="4326" name="Text Box 230"/>
          <p:cNvSpPr txBox="1">
            <a:spLocks noChangeArrowheads="1"/>
          </p:cNvSpPr>
          <p:nvPr/>
        </p:nvSpPr>
        <p:spPr bwMode="auto">
          <a:xfrm>
            <a:off x="3132138" y="981074"/>
            <a:ext cx="957262" cy="366713"/>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State</a:t>
            </a:r>
            <a:endParaRPr lang="en-GB" dirty="0">
              <a:solidFill>
                <a:schemeClr val="bg1">
                  <a:lumMod val="95000"/>
                  <a:lumOff val="5000"/>
                </a:schemeClr>
              </a:solidFill>
              <a:latin typeface="Comic Sans MS" pitchFamily="66" charset="0"/>
            </a:endParaRPr>
          </a:p>
        </p:txBody>
      </p:sp>
      <p:sp>
        <p:nvSpPr>
          <p:cNvPr id="4327" name="Text Box 231"/>
          <p:cNvSpPr txBox="1">
            <a:spLocks noChangeArrowheads="1"/>
          </p:cNvSpPr>
          <p:nvPr/>
        </p:nvSpPr>
        <p:spPr bwMode="auto">
          <a:xfrm>
            <a:off x="3203575" y="2924175"/>
            <a:ext cx="1368425" cy="2017713"/>
          </a:xfrm>
          <a:prstGeom prst="rect">
            <a:avLst/>
          </a:prstGeom>
          <a:noFill/>
          <a:ln w="9525">
            <a:noFill/>
            <a:miter lim="800000"/>
            <a:headEnd/>
            <a:tailEnd/>
          </a:ln>
          <a:effectLst/>
        </p:spPr>
        <p:txBody>
          <a:bodyPr>
            <a:spAutoFit/>
          </a:bodyPr>
          <a:lstStyle/>
          <a:p>
            <a:pPr>
              <a:spcBef>
                <a:spcPct val="50000"/>
              </a:spcBef>
            </a:pPr>
            <a:r>
              <a:rPr lang="en-GB" b="1" dirty="0">
                <a:solidFill>
                  <a:schemeClr val="bg1">
                    <a:lumMod val="95000"/>
                    <a:lumOff val="5000"/>
                  </a:schemeClr>
                </a:solidFill>
                <a:latin typeface="Comic Sans MS" pitchFamily="66" charset="0"/>
              </a:rPr>
              <a:t>Gas</a:t>
            </a:r>
          </a:p>
          <a:p>
            <a:pPr>
              <a:spcBef>
                <a:spcPct val="50000"/>
              </a:spcBef>
            </a:pPr>
            <a:endParaRPr lang="en-GB" b="1" dirty="0">
              <a:solidFill>
                <a:schemeClr val="bg1">
                  <a:lumMod val="95000"/>
                  <a:lumOff val="5000"/>
                </a:schemeClr>
              </a:solidFill>
              <a:latin typeface="Comic Sans MS" pitchFamily="66" charset="0"/>
            </a:endParaRPr>
          </a:p>
          <a:p>
            <a:pPr>
              <a:spcBef>
                <a:spcPct val="50000"/>
              </a:spcBef>
            </a:pPr>
            <a:r>
              <a:rPr lang="en-GB" b="1" dirty="0">
                <a:solidFill>
                  <a:schemeClr val="bg1">
                    <a:lumMod val="95000"/>
                    <a:lumOff val="5000"/>
                  </a:schemeClr>
                </a:solidFill>
                <a:latin typeface="Comic Sans MS" pitchFamily="66" charset="0"/>
              </a:rPr>
              <a:t>Liquid</a:t>
            </a:r>
          </a:p>
          <a:p>
            <a:pPr>
              <a:spcBef>
                <a:spcPct val="50000"/>
              </a:spcBef>
            </a:pPr>
            <a:endParaRPr lang="en-GB" b="1" dirty="0">
              <a:solidFill>
                <a:schemeClr val="bg1">
                  <a:lumMod val="95000"/>
                  <a:lumOff val="5000"/>
                </a:schemeClr>
              </a:solidFill>
              <a:latin typeface="Comic Sans MS" pitchFamily="66" charset="0"/>
            </a:endParaRPr>
          </a:p>
          <a:p>
            <a:pPr>
              <a:spcBef>
                <a:spcPct val="50000"/>
              </a:spcBef>
            </a:pPr>
            <a:r>
              <a:rPr lang="en-GB" b="1" dirty="0">
                <a:solidFill>
                  <a:schemeClr val="bg1">
                    <a:lumMod val="95000"/>
                    <a:lumOff val="5000"/>
                  </a:schemeClr>
                </a:solidFill>
                <a:latin typeface="Comic Sans MS" pitchFamily="66" charset="0"/>
              </a:rPr>
              <a:t>Solid</a:t>
            </a:r>
          </a:p>
        </p:txBody>
      </p:sp>
      <p:sp>
        <p:nvSpPr>
          <p:cNvPr id="4328" name="Text Box 232"/>
          <p:cNvSpPr txBox="1">
            <a:spLocks noChangeArrowheads="1"/>
          </p:cNvSpPr>
          <p:nvPr/>
        </p:nvSpPr>
        <p:spPr bwMode="auto">
          <a:xfrm>
            <a:off x="1619250" y="1989138"/>
            <a:ext cx="957263" cy="366712"/>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Yellow</a:t>
            </a:r>
            <a:endParaRPr lang="en-GB" dirty="0">
              <a:solidFill>
                <a:schemeClr val="bg1">
                  <a:lumMod val="95000"/>
                  <a:lumOff val="5000"/>
                </a:schemeClr>
              </a:solidFill>
              <a:latin typeface="Comic Sans MS" pitchFamily="66" charset="0"/>
            </a:endParaRPr>
          </a:p>
        </p:txBody>
      </p:sp>
      <p:sp>
        <p:nvSpPr>
          <p:cNvPr id="3094" name="Text Box 234"/>
          <p:cNvSpPr txBox="1">
            <a:spLocks noChangeArrowheads="1"/>
          </p:cNvSpPr>
          <p:nvPr/>
        </p:nvSpPr>
        <p:spPr bwMode="auto">
          <a:xfrm>
            <a:off x="4716463" y="908050"/>
            <a:ext cx="957262" cy="366713"/>
          </a:xfrm>
          <a:prstGeom prst="rect">
            <a:avLst/>
          </a:prstGeom>
          <a:noFill/>
          <a:ln w="9525">
            <a:noFill/>
            <a:miter lim="800000"/>
            <a:headEnd/>
            <a:tailEnd/>
          </a:ln>
          <a:effectLst/>
        </p:spPr>
        <p:txBody>
          <a:bodyPr>
            <a:spAutoFit/>
          </a:bodyPr>
          <a:lstStyle/>
          <a:p>
            <a:endParaRPr lang="en-US">
              <a:latin typeface="Comic Sans MS" pitchFamily="66" charset="0"/>
            </a:endParaRPr>
          </a:p>
        </p:txBody>
      </p:sp>
      <p:sp>
        <p:nvSpPr>
          <p:cNvPr id="4331" name="Text Box 235"/>
          <p:cNvSpPr txBox="1">
            <a:spLocks noChangeArrowheads="1"/>
          </p:cNvSpPr>
          <p:nvPr/>
        </p:nvSpPr>
        <p:spPr bwMode="auto">
          <a:xfrm>
            <a:off x="1623723" y="5438775"/>
            <a:ext cx="957263" cy="366713"/>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Black</a:t>
            </a:r>
            <a:endParaRPr lang="en-GB" dirty="0">
              <a:solidFill>
                <a:schemeClr val="bg1">
                  <a:lumMod val="95000"/>
                  <a:lumOff val="5000"/>
                </a:schemeClr>
              </a:solidFill>
              <a:latin typeface="Comic Sans MS" pitchFamily="66" charset="0"/>
            </a:endParaRPr>
          </a:p>
        </p:txBody>
      </p:sp>
      <p:sp>
        <p:nvSpPr>
          <p:cNvPr id="4332" name="Text Box 236"/>
          <p:cNvSpPr txBox="1">
            <a:spLocks noChangeArrowheads="1"/>
          </p:cNvSpPr>
          <p:nvPr/>
        </p:nvSpPr>
        <p:spPr bwMode="auto">
          <a:xfrm>
            <a:off x="3203575" y="5445125"/>
            <a:ext cx="957263" cy="366713"/>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Solid</a:t>
            </a:r>
            <a:endParaRPr lang="en-GB" dirty="0">
              <a:solidFill>
                <a:schemeClr val="bg1">
                  <a:lumMod val="95000"/>
                  <a:lumOff val="5000"/>
                </a:schemeClr>
              </a:solidFill>
              <a:latin typeface="Comic Sans MS" pitchFamily="66" charset="0"/>
            </a:endParaRPr>
          </a:p>
        </p:txBody>
      </p:sp>
      <p:sp>
        <p:nvSpPr>
          <p:cNvPr id="4333" name="Text Box 237"/>
          <p:cNvSpPr txBox="1">
            <a:spLocks noChangeArrowheads="1"/>
          </p:cNvSpPr>
          <p:nvPr/>
        </p:nvSpPr>
        <p:spPr bwMode="auto">
          <a:xfrm>
            <a:off x="3182938" y="1989138"/>
            <a:ext cx="957262" cy="366712"/>
          </a:xfrm>
          <a:prstGeom prst="rect">
            <a:avLst/>
          </a:prstGeom>
          <a:noFill/>
          <a:ln w="9525">
            <a:noFill/>
            <a:miter lim="800000"/>
            <a:headEnd/>
            <a:tailEnd/>
          </a:ln>
          <a:effectLst/>
        </p:spPr>
        <p:txBody>
          <a:bodyPr>
            <a:spAutoFit/>
          </a:bodyPr>
          <a:lstStyle/>
          <a:p>
            <a:r>
              <a:rPr lang="en-GB" b="1" dirty="0">
                <a:solidFill>
                  <a:schemeClr val="bg1">
                    <a:lumMod val="95000"/>
                    <a:lumOff val="5000"/>
                  </a:schemeClr>
                </a:solidFill>
                <a:latin typeface="Comic Sans MS" pitchFamily="66" charset="0"/>
              </a:rPr>
              <a:t>Gas</a:t>
            </a:r>
            <a:endParaRPr lang="en-GB" dirty="0">
              <a:solidFill>
                <a:schemeClr val="bg1">
                  <a:lumMod val="95000"/>
                  <a:lumOff val="5000"/>
                </a:schemeClr>
              </a:solidFill>
              <a:latin typeface="Comic Sans MS" pitchFamily="66" charset="0"/>
            </a:endParaRPr>
          </a:p>
        </p:txBody>
      </p:sp>
      <p:grpSp>
        <p:nvGrpSpPr>
          <p:cNvPr id="2" name="Group 248"/>
          <p:cNvGrpSpPr>
            <a:grpSpLocks/>
          </p:cNvGrpSpPr>
          <p:nvPr/>
        </p:nvGrpSpPr>
        <p:grpSpPr bwMode="auto">
          <a:xfrm>
            <a:off x="4932363" y="1052513"/>
            <a:ext cx="636587" cy="4752975"/>
            <a:chOff x="3107" y="663"/>
            <a:chExt cx="401" cy="2994"/>
          </a:xfrm>
        </p:grpSpPr>
        <p:sp>
          <p:nvSpPr>
            <p:cNvPr id="3105" name="Line 240"/>
            <p:cNvSpPr>
              <a:spLocks noChangeShapeType="1"/>
            </p:cNvSpPr>
            <p:nvPr/>
          </p:nvSpPr>
          <p:spPr bwMode="auto">
            <a:xfrm>
              <a:off x="3107" y="663"/>
              <a:ext cx="0" cy="2994"/>
            </a:xfrm>
            <a:prstGeom prst="line">
              <a:avLst/>
            </a:prstGeom>
            <a:noFill/>
            <a:ln w="76200">
              <a:solidFill>
                <a:srgbClr val="FF0000"/>
              </a:solidFill>
              <a:round/>
              <a:headEnd/>
              <a:tailEnd type="triangle" w="med" len="med"/>
            </a:ln>
            <a:effectLst/>
          </p:spPr>
          <p:txBody>
            <a:bodyPr/>
            <a:lstStyle/>
            <a:p>
              <a:endParaRPr lang="en-IN"/>
            </a:p>
          </p:txBody>
        </p:sp>
        <p:sp>
          <p:nvSpPr>
            <p:cNvPr id="4337" name="Text Box 241"/>
            <p:cNvSpPr txBox="1">
              <a:spLocks noChangeArrowheads="1"/>
            </p:cNvSpPr>
            <p:nvPr/>
          </p:nvSpPr>
          <p:spPr bwMode="auto">
            <a:xfrm rot="5400000">
              <a:off x="2168" y="2278"/>
              <a:ext cx="24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GB" b="1" dirty="0">
                  <a:solidFill>
                    <a:schemeClr val="bg1">
                      <a:lumMod val="95000"/>
                      <a:lumOff val="5000"/>
                    </a:schemeClr>
                  </a:solidFill>
                  <a:effectLst>
                    <a:outerShdw blurRad="38100" dist="38100" dir="2700000" algn="tl">
                      <a:srgbClr val="FFFFFF"/>
                    </a:outerShdw>
                  </a:effectLst>
                </a:rPr>
                <a:t>INCREASING MOLECULAR  SIZE</a:t>
              </a:r>
              <a:endParaRPr lang="en-US" b="1" dirty="0">
                <a:solidFill>
                  <a:schemeClr val="bg1">
                    <a:lumMod val="95000"/>
                    <a:lumOff val="5000"/>
                  </a:schemeClr>
                </a:solidFill>
                <a:effectLst>
                  <a:outerShdw blurRad="38100" dist="38100" dir="2700000" algn="tl">
                    <a:srgbClr val="FFFFFF"/>
                  </a:outerShdw>
                </a:effectLst>
              </a:endParaRPr>
            </a:p>
          </p:txBody>
        </p:sp>
      </p:grpSp>
      <p:grpSp>
        <p:nvGrpSpPr>
          <p:cNvPr id="3" name="Group 249"/>
          <p:cNvGrpSpPr>
            <a:grpSpLocks/>
          </p:cNvGrpSpPr>
          <p:nvPr/>
        </p:nvGrpSpPr>
        <p:grpSpPr bwMode="auto">
          <a:xfrm>
            <a:off x="5940425" y="1125538"/>
            <a:ext cx="511175" cy="4752975"/>
            <a:chOff x="3742" y="709"/>
            <a:chExt cx="322" cy="2994"/>
          </a:xfrm>
        </p:grpSpPr>
        <p:sp>
          <p:nvSpPr>
            <p:cNvPr id="3103" name="Line 242"/>
            <p:cNvSpPr>
              <a:spLocks noChangeShapeType="1"/>
            </p:cNvSpPr>
            <p:nvPr/>
          </p:nvSpPr>
          <p:spPr bwMode="auto">
            <a:xfrm>
              <a:off x="3742" y="709"/>
              <a:ext cx="0" cy="2994"/>
            </a:xfrm>
            <a:prstGeom prst="line">
              <a:avLst/>
            </a:prstGeom>
            <a:noFill/>
            <a:ln w="76200">
              <a:solidFill>
                <a:srgbClr val="FF0000"/>
              </a:solidFill>
              <a:round/>
              <a:headEnd/>
              <a:tailEnd type="triangle" w="med" len="med"/>
            </a:ln>
            <a:effectLst/>
          </p:spPr>
          <p:txBody>
            <a:bodyPr/>
            <a:lstStyle/>
            <a:p>
              <a:endParaRPr lang="en-IN"/>
            </a:p>
          </p:txBody>
        </p:sp>
        <p:sp>
          <p:nvSpPr>
            <p:cNvPr id="4341" name="Text Box 245"/>
            <p:cNvSpPr txBox="1">
              <a:spLocks noChangeArrowheads="1"/>
            </p:cNvSpPr>
            <p:nvPr/>
          </p:nvSpPr>
          <p:spPr bwMode="auto">
            <a:xfrm rot="5400000">
              <a:off x="2724" y="2180"/>
              <a:ext cx="24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GB" b="1" dirty="0">
                  <a:solidFill>
                    <a:schemeClr val="bg1">
                      <a:lumMod val="95000"/>
                      <a:lumOff val="5000"/>
                    </a:schemeClr>
                  </a:solidFill>
                  <a:effectLst>
                    <a:outerShdw blurRad="38100" dist="38100" dir="2700000" algn="tl">
                      <a:srgbClr val="FFFFFF"/>
                    </a:outerShdw>
                  </a:effectLst>
                </a:rPr>
                <a:t>INCREASING DENSITY</a:t>
              </a:r>
              <a:endParaRPr lang="en-US" b="1" dirty="0">
                <a:solidFill>
                  <a:schemeClr val="bg1">
                    <a:lumMod val="95000"/>
                    <a:lumOff val="5000"/>
                  </a:schemeClr>
                </a:solidFill>
                <a:effectLst>
                  <a:outerShdw blurRad="38100" dist="38100" dir="2700000" algn="tl">
                    <a:srgbClr val="FFFFFF"/>
                  </a:outerShdw>
                </a:effectLst>
              </a:endParaRPr>
            </a:p>
          </p:txBody>
        </p:sp>
      </p:grpSp>
      <p:grpSp>
        <p:nvGrpSpPr>
          <p:cNvPr id="4" name="Group 250"/>
          <p:cNvGrpSpPr>
            <a:grpSpLocks/>
          </p:cNvGrpSpPr>
          <p:nvPr/>
        </p:nvGrpSpPr>
        <p:grpSpPr bwMode="auto">
          <a:xfrm>
            <a:off x="7812088" y="1125538"/>
            <a:ext cx="511175" cy="4752975"/>
            <a:chOff x="4921" y="709"/>
            <a:chExt cx="322" cy="2994"/>
          </a:xfrm>
        </p:grpSpPr>
        <p:sp>
          <p:nvSpPr>
            <p:cNvPr id="3101" name="Line 244"/>
            <p:cNvSpPr>
              <a:spLocks noChangeShapeType="1"/>
            </p:cNvSpPr>
            <p:nvPr/>
          </p:nvSpPr>
          <p:spPr bwMode="auto">
            <a:xfrm>
              <a:off x="4921" y="709"/>
              <a:ext cx="0" cy="2994"/>
            </a:xfrm>
            <a:prstGeom prst="line">
              <a:avLst/>
            </a:prstGeom>
            <a:noFill/>
            <a:ln w="76200">
              <a:solidFill>
                <a:srgbClr val="FF0000"/>
              </a:solidFill>
              <a:round/>
              <a:headEnd/>
              <a:tailEnd type="triangle" w="med" len="med"/>
            </a:ln>
            <a:effectLst/>
          </p:spPr>
          <p:txBody>
            <a:bodyPr/>
            <a:lstStyle/>
            <a:p>
              <a:endParaRPr lang="en-IN"/>
            </a:p>
          </p:txBody>
        </p:sp>
        <p:sp>
          <p:nvSpPr>
            <p:cNvPr id="4343" name="Text Box 247"/>
            <p:cNvSpPr txBox="1">
              <a:spLocks noChangeArrowheads="1"/>
            </p:cNvSpPr>
            <p:nvPr/>
          </p:nvSpPr>
          <p:spPr bwMode="auto">
            <a:xfrm rot="5400000">
              <a:off x="3903" y="2090"/>
              <a:ext cx="24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GB" b="1" dirty="0">
                  <a:solidFill>
                    <a:schemeClr val="bg1">
                      <a:lumMod val="95000"/>
                      <a:lumOff val="5000"/>
                    </a:schemeClr>
                  </a:solidFill>
                  <a:effectLst>
                    <a:outerShdw blurRad="38100" dist="38100" dir="2700000" algn="tl">
                      <a:srgbClr val="FFFFFF"/>
                    </a:outerShdw>
                  </a:effectLst>
                </a:rPr>
                <a:t>DECREASING REACTIVITY</a:t>
              </a:r>
              <a:endParaRPr lang="en-US" b="1" dirty="0">
                <a:solidFill>
                  <a:schemeClr val="bg1">
                    <a:lumMod val="95000"/>
                    <a:lumOff val="5000"/>
                  </a:schemeClr>
                </a:solidFill>
                <a:effectLst>
                  <a:outerShdw blurRad="38100" dist="38100" dir="2700000" algn="tl">
                    <a:srgbClr val="FFFFFF"/>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325"/>
                                        </p:tgtEl>
                                        <p:attrNameLst>
                                          <p:attrName>style.visibility</p:attrName>
                                        </p:attrNameLst>
                                      </p:cBhvr>
                                      <p:to>
                                        <p:strVal val="visible"/>
                                      </p:to>
                                    </p:set>
                                    <p:animEffect transition="in" filter="dissolve">
                                      <p:cBhvr>
                                        <p:cTn id="11" dur="500"/>
                                        <p:tgtEl>
                                          <p:spTgt spid="432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32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327"/>
                                        </p:tgtEl>
                                        <p:attrNameLst>
                                          <p:attrName>style.visibility</p:attrName>
                                        </p:attrNameLst>
                                      </p:cBhvr>
                                      <p:to>
                                        <p:strVal val="visible"/>
                                      </p:to>
                                    </p:set>
                                    <p:animEffect transition="in" filter="dissolve">
                                      <p:cBhvr>
                                        <p:cTn id="20" dur="500"/>
                                        <p:tgtEl>
                                          <p:spTgt spid="432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28"/>
                                        </p:tgtEl>
                                        <p:attrNameLst>
                                          <p:attrName>style.visibility</p:attrName>
                                        </p:attrNameLst>
                                      </p:cBhvr>
                                      <p:to>
                                        <p:strVal val="visible"/>
                                      </p:to>
                                    </p:set>
                                    <p:anim calcmode="lin" valueType="num">
                                      <p:cBhvr additive="base">
                                        <p:cTn id="25" dur="500" fill="hold"/>
                                        <p:tgtEl>
                                          <p:spTgt spid="4328"/>
                                        </p:tgtEl>
                                        <p:attrNameLst>
                                          <p:attrName>ppt_x</p:attrName>
                                        </p:attrNameLst>
                                      </p:cBhvr>
                                      <p:tavLst>
                                        <p:tav tm="0">
                                          <p:val>
                                            <p:strVal val="#ppt_x"/>
                                          </p:val>
                                        </p:tav>
                                        <p:tav tm="100000">
                                          <p:val>
                                            <p:strVal val="#ppt_x"/>
                                          </p:val>
                                        </p:tav>
                                      </p:tavLst>
                                    </p:anim>
                                    <p:anim calcmode="lin" valueType="num">
                                      <p:cBhvr additive="base">
                                        <p:cTn id="26" dur="500" fill="hold"/>
                                        <p:tgtEl>
                                          <p:spTgt spid="432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31"/>
                                        </p:tgtEl>
                                        <p:attrNameLst>
                                          <p:attrName>style.visibility</p:attrName>
                                        </p:attrNameLst>
                                      </p:cBhvr>
                                      <p:to>
                                        <p:strVal val="visible"/>
                                      </p:to>
                                    </p:set>
                                    <p:anim calcmode="lin" valueType="num">
                                      <p:cBhvr additive="base">
                                        <p:cTn id="31" dur="500" fill="hold"/>
                                        <p:tgtEl>
                                          <p:spTgt spid="4331"/>
                                        </p:tgtEl>
                                        <p:attrNameLst>
                                          <p:attrName>ppt_x</p:attrName>
                                        </p:attrNameLst>
                                      </p:cBhvr>
                                      <p:tavLst>
                                        <p:tav tm="0">
                                          <p:val>
                                            <p:strVal val="#ppt_x"/>
                                          </p:val>
                                        </p:tav>
                                        <p:tav tm="100000">
                                          <p:val>
                                            <p:strVal val="#ppt_x"/>
                                          </p:val>
                                        </p:tav>
                                      </p:tavLst>
                                    </p:anim>
                                    <p:anim calcmode="lin" valueType="num">
                                      <p:cBhvr additive="base">
                                        <p:cTn id="32" dur="500" fill="hold"/>
                                        <p:tgtEl>
                                          <p:spTgt spid="433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33"/>
                                        </p:tgtEl>
                                        <p:attrNameLst>
                                          <p:attrName>style.visibility</p:attrName>
                                        </p:attrNameLst>
                                      </p:cBhvr>
                                      <p:to>
                                        <p:strVal val="visible"/>
                                      </p:to>
                                    </p:set>
                                    <p:anim calcmode="lin" valueType="num">
                                      <p:cBhvr additive="base">
                                        <p:cTn id="37" dur="500" fill="hold"/>
                                        <p:tgtEl>
                                          <p:spTgt spid="4333"/>
                                        </p:tgtEl>
                                        <p:attrNameLst>
                                          <p:attrName>ppt_x</p:attrName>
                                        </p:attrNameLst>
                                      </p:cBhvr>
                                      <p:tavLst>
                                        <p:tav tm="0">
                                          <p:val>
                                            <p:strVal val="#ppt_x"/>
                                          </p:val>
                                        </p:tav>
                                        <p:tav tm="100000">
                                          <p:val>
                                            <p:strVal val="#ppt_x"/>
                                          </p:val>
                                        </p:tav>
                                      </p:tavLst>
                                    </p:anim>
                                    <p:anim calcmode="lin" valueType="num">
                                      <p:cBhvr additive="base">
                                        <p:cTn id="38" dur="500" fill="hold"/>
                                        <p:tgtEl>
                                          <p:spTgt spid="433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332"/>
                                        </p:tgtEl>
                                        <p:attrNameLst>
                                          <p:attrName>style.visibility</p:attrName>
                                        </p:attrNameLst>
                                      </p:cBhvr>
                                      <p:to>
                                        <p:strVal val="visible"/>
                                      </p:to>
                                    </p:set>
                                    <p:anim calcmode="lin" valueType="num">
                                      <p:cBhvr additive="base">
                                        <p:cTn id="43" dur="500" fill="hold"/>
                                        <p:tgtEl>
                                          <p:spTgt spid="4332"/>
                                        </p:tgtEl>
                                        <p:attrNameLst>
                                          <p:attrName>ppt_x</p:attrName>
                                        </p:attrNameLst>
                                      </p:cBhvr>
                                      <p:tavLst>
                                        <p:tav tm="0">
                                          <p:val>
                                            <p:strVal val="#ppt_x"/>
                                          </p:val>
                                        </p:tav>
                                        <p:tav tm="100000">
                                          <p:val>
                                            <p:strVal val="#ppt_x"/>
                                          </p:val>
                                        </p:tav>
                                      </p:tavLst>
                                    </p:anim>
                                    <p:anim calcmode="lin" valueType="num">
                                      <p:cBhvr additive="base">
                                        <p:cTn id="44" dur="500" fill="hold"/>
                                        <p:tgtEl>
                                          <p:spTgt spid="433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dissolve">
                                      <p:cBhvr>
                                        <p:cTn id="49" dur="500"/>
                                        <p:tgtEl>
                                          <p:spTgt spid="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dissolve">
                                      <p:cBhvr>
                                        <p:cTn id="54" dur="500"/>
                                        <p:tgtEl>
                                          <p:spTgt spid="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dissolve">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4" grpId="0"/>
      <p:bldP spid="4325" grpId="0"/>
      <p:bldP spid="4326" grpId="0"/>
      <p:bldP spid="4327" grpId="0"/>
      <p:bldP spid="4328" grpId="0"/>
      <p:bldP spid="4331" grpId="0"/>
      <p:bldP spid="4332" grpId="0"/>
      <p:bldP spid="43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33465"/>
            <a:ext cx="9144000" cy="4708981"/>
          </a:xfrm>
          <a:prstGeom prst="rect">
            <a:avLst/>
          </a:prstGeom>
        </p:spPr>
        <p:txBody>
          <a:bodyPr wrap="square">
            <a:spAutoFit/>
          </a:bodyPr>
          <a:lstStyle/>
          <a:p>
            <a:r>
              <a:rPr lang="en-GB" sz="2000" b="1" u="sng" dirty="0" smtClean="0">
                <a:solidFill>
                  <a:schemeClr val="bg1">
                    <a:lumMod val="95000"/>
                    <a:lumOff val="5000"/>
                  </a:schemeClr>
                </a:solidFill>
              </a:rPr>
              <a:t>Hydrides-</a:t>
            </a:r>
            <a:r>
              <a:rPr lang="en-GB" sz="2000" dirty="0" smtClean="0">
                <a:solidFill>
                  <a:schemeClr val="bg1">
                    <a:lumMod val="95000"/>
                    <a:lumOff val="5000"/>
                  </a:schemeClr>
                </a:solidFill>
              </a:rPr>
              <a:t> Hydrogen forms hydrogen halides . The acid strength of these  acids are as follows :-</a:t>
            </a:r>
          </a:p>
          <a:p>
            <a:r>
              <a:rPr lang="en-GB" sz="2000" dirty="0" smtClean="0">
                <a:solidFill>
                  <a:schemeClr val="bg1">
                    <a:lumMod val="95000"/>
                    <a:lumOff val="5000"/>
                  </a:schemeClr>
                </a:solidFill>
              </a:rPr>
              <a:t>HI&gt;</a:t>
            </a:r>
            <a:r>
              <a:rPr lang="en-GB" sz="2000" dirty="0" err="1" smtClean="0">
                <a:solidFill>
                  <a:schemeClr val="bg1">
                    <a:lumMod val="95000"/>
                    <a:lumOff val="5000"/>
                  </a:schemeClr>
                </a:solidFill>
              </a:rPr>
              <a:t>HBr</a:t>
            </a:r>
            <a:r>
              <a:rPr lang="en-GB" sz="2000" dirty="0" smtClean="0">
                <a:solidFill>
                  <a:schemeClr val="bg1">
                    <a:lumMod val="95000"/>
                    <a:lumOff val="5000"/>
                  </a:schemeClr>
                </a:solidFill>
              </a:rPr>
              <a:t>&gt;</a:t>
            </a:r>
            <a:r>
              <a:rPr lang="en-GB" sz="2000" dirty="0" err="1" smtClean="0">
                <a:solidFill>
                  <a:schemeClr val="bg1">
                    <a:lumMod val="95000"/>
                    <a:lumOff val="5000"/>
                  </a:schemeClr>
                </a:solidFill>
              </a:rPr>
              <a:t>HCl</a:t>
            </a:r>
            <a:r>
              <a:rPr lang="en-GB" sz="2000" dirty="0" smtClean="0">
                <a:solidFill>
                  <a:schemeClr val="bg1">
                    <a:lumMod val="95000"/>
                    <a:lumOff val="5000"/>
                  </a:schemeClr>
                </a:solidFill>
              </a:rPr>
              <a:t>&gt;HF</a:t>
            </a:r>
          </a:p>
          <a:p>
            <a:r>
              <a:rPr lang="en-GB" sz="2000" dirty="0" smtClean="0">
                <a:solidFill>
                  <a:schemeClr val="bg1">
                    <a:lumMod val="95000"/>
                    <a:lumOff val="5000"/>
                  </a:schemeClr>
                </a:solidFill>
              </a:rPr>
              <a:t>HI is most acidic because it can release H</a:t>
            </a:r>
            <a:r>
              <a:rPr lang="en-GB" sz="2000" baseline="30000" dirty="0" smtClean="0">
                <a:solidFill>
                  <a:schemeClr val="bg1">
                    <a:lumMod val="95000"/>
                    <a:lumOff val="5000"/>
                  </a:schemeClr>
                </a:solidFill>
              </a:rPr>
              <a:t>+</a:t>
            </a:r>
            <a:r>
              <a:rPr lang="en-GB" sz="2000" dirty="0" smtClean="0">
                <a:solidFill>
                  <a:schemeClr val="bg1">
                    <a:lumMod val="95000"/>
                    <a:lumOff val="5000"/>
                  </a:schemeClr>
                </a:solidFill>
              </a:rPr>
              <a:t> ions easily due to larger size of iodine .</a:t>
            </a:r>
          </a:p>
          <a:p>
            <a:r>
              <a:rPr lang="en-GB" sz="2000" b="1" u="sng" dirty="0" smtClean="0">
                <a:solidFill>
                  <a:schemeClr val="bg1">
                    <a:lumMod val="95000"/>
                    <a:lumOff val="5000"/>
                  </a:schemeClr>
                </a:solidFill>
              </a:rPr>
              <a:t>Thermal  stability </a:t>
            </a:r>
            <a:r>
              <a:rPr lang="en-GB" sz="2000" dirty="0" smtClean="0">
                <a:solidFill>
                  <a:schemeClr val="bg1">
                    <a:lumMod val="95000"/>
                    <a:lumOff val="5000"/>
                  </a:schemeClr>
                </a:solidFill>
              </a:rPr>
              <a:t>:- most thermally stable is HF and least stable is HI .This is because HI has covalent bond and a longer bond with a low bond dissociation energy .In this way HI becomes most covalent and H become least thermally stable.</a:t>
            </a:r>
          </a:p>
          <a:p>
            <a:r>
              <a:rPr lang="en-GB" sz="2000" b="1" u="sng" dirty="0" smtClean="0">
                <a:solidFill>
                  <a:schemeClr val="bg1">
                    <a:lumMod val="95000"/>
                    <a:lumOff val="5000"/>
                  </a:schemeClr>
                </a:solidFill>
              </a:rPr>
              <a:t>Ionic character </a:t>
            </a:r>
            <a:r>
              <a:rPr lang="en-GB" sz="2000" dirty="0" smtClean="0">
                <a:solidFill>
                  <a:schemeClr val="bg1">
                    <a:lumMod val="95000"/>
                    <a:lumOff val="5000"/>
                  </a:schemeClr>
                </a:solidFill>
              </a:rPr>
              <a:t>:- HI is most ionic in nature and ionic character decreases down the group . HI is least ionic . HF has got high ionic character because F is most electronegative.</a:t>
            </a:r>
          </a:p>
          <a:p>
            <a:r>
              <a:rPr lang="en-GB" sz="2000" b="1" u="sng" dirty="0" smtClean="0">
                <a:solidFill>
                  <a:schemeClr val="bg1">
                    <a:lumMod val="95000"/>
                    <a:lumOff val="5000"/>
                  </a:schemeClr>
                </a:solidFill>
              </a:rPr>
              <a:t>Metal halides</a:t>
            </a:r>
            <a:r>
              <a:rPr lang="en-GB" sz="2000" dirty="0" smtClean="0">
                <a:solidFill>
                  <a:schemeClr val="bg1">
                    <a:lumMod val="95000"/>
                    <a:lumOff val="5000"/>
                  </a:schemeClr>
                </a:solidFill>
              </a:rPr>
              <a:t>:- ionic character of metal halides are in the following order:-</a:t>
            </a:r>
          </a:p>
          <a:p>
            <a:r>
              <a:rPr lang="en-GB" sz="2000" dirty="0" smtClean="0">
                <a:solidFill>
                  <a:schemeClr val="bg1">
                    <a:lumMod val="95000"/>
                    <a:lumOff val="5000"/>
                  </a:schemeClr>
                </a:solidFill>
              </a:rPr>
              <a:t>MF&gt;</a:t>
            </a:r>
            <a:r>
              <a:rPr lang="en-GB" sz="2000" dirty="0" err="1" smtClean="0">
                <a:solidFill>
                  <a:schemeClr val="bg1">
                    <a:lumMod val="95000"/>
                    <a:lumOff val="5000"/>
                  </a:schemeClr>
                </a:solidFill>
              </a:rPr>
              <a:t>MCl</a:t>
            </a:r>
            <a:r>
              <a:rPr lang="en-GB" sz="2000" dirty="0" smtClean="0">
                <a:solidFill>
                  <a:schemeClr val="bg1">
                    <a:lumMod val="95000"/>
                    <a:lumOff val="5000"/>
                  </a:schemeClr>
                </a:solidFill>
              </a:rPr>
              <a:t>&gt;</a:t>
            </a:r>
            <a:r>
              <a:rPr lang="en-GB" sz="2000" dirty="0" err="1" smtClean="0">
                <a:solidFill>
                  <a:schemeClr val="bg1">
                    <a:lumMod val="95000"/>
                    <a:lumOff val="5000"/>
                  </a:schemeClr>
                </a:solidFill>
              </a:rPr>
              <a:t>MBr</a:t>
            </a:r>
            <a:r>
              <a:rPr lang="en-GB" sz="2000" dirty="0" smtClean="0">
                <a:solidFill>
                  <a:schemeClr val="bg1">
                    <a:lumMod val="95000"/>
                    <a:lumOff val="5000"/>
                  </a:schemeClr>
                </a:solidFill>
              </a:rPr>
              <a:t>&gt;MI</a:t>
            </a:r>
          </a:p>
          <a:p>
            <a:r>
              <a:rPr lang="en-GB" sz="2000" dirty="0" smtClean="0">
                <a:solidFill>
                  <a:schemeClr val="bg1">
                    <a:lumMod val="95000"/>
                    <a:lumOff val="5000"/>
                  </a:schemeClr>
                </a:solidFill>
              </a:rPr>
              <a:t>As we go down the group the covalent tendency increases .</a:t>
            </a:r>
          </a:p>
          <a:p>
            <a:r>
              <a:rPr lang="en-GB" sz="2000" b="1" u="sng" dirty="0" smtClean="0">
                <a:solidFill>
                  <a:schemeClr val="bg1">
                    <a:lumMod val="95000"/>
                    <a:lumOff val="5000"/>
                  </a:schemeClr>
                </a:solidFill>
              </a:rPr>
              <a:t>Melting  points of metal halides </a:t>
            </a:r>
            <a:r>
              <a:rPr lang="en-GB" sz="2000" u="sng" dirty="0" smtClean="0">
                <a:solidFill>
                  <a:schemeClr val="bg1">
                    <a:lumMod val="95000"/>
                    <a:lumOff val="5000"/>
                  </a:schemeClr>
                </a:solidFill>
              </a:rPr>
              <a:t>:-</a:t>
            </a:r>
          </a:p>
          <a:p>
            <a:r>
              <a:rPr lang="en-GB" sz="2000" dirty="0" smtClean="0">
                <a:solidFill>
                  <a:schemeClr val="bg1">
                    <a:lumMod val="95000"/>
                    <a:lumOff val="5000"/>
                  </a:schemeClr>
                </a:solidFill>
              </a:rPr>
              <a:t>Higher  the ionic character higher is the melting point.</a:t>
            </a:r>
            <a:endParaRPr lang="en-GB" sz="2000" dirty="0">
              <a:solidFill>
                <a:schemeClr val="bg1">
                  <a:lumMod val="95000"/>
                  <a:lumOff val="5000"/>
                </a:schemeClr>
              </a:solidFill>
            </a:endParaRPr>
          </a:p>
        </p:txBody>
      </p:sp>
      <p:sp>
        <p:nvSpPr>
          <p:cNvPr id="3" name="Rectangle 2"/>
          <p:cNvSpPr/>
          <p:nvPr/>
        </p:nvSpPr>
        <p:spPr>
          <a:xfrm>
            <a:off x="2084819" y="0"/>
            <a:ext cx="3135345" cy="923330"/>
          </a:xfrm>
          <a:prstGeom prst="rect">
            <a:avLst/>
          </a:prstGeom>
          <a:noFill/>
        </p:spPr>
        <p:txBody>
          <a:bodyPr wrap="none" lIns="91440" tIns="45720" rIns="91440" bIns="45720">
            <a:spAutoFit/>
          </a:bodyPr>
          <a:lstStyle/>
          <a:p>
            <a:pPr algn="ctr"/>
            <a:r>
              <a:rPr lang="en-US" sz="5400" b="1" u="sng" dirty="0" smtClean="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rPr>
              <a:t>17</a:t>
            </a:r>
            <a:r>
              <a:rPr lang="en-US" sz="5400" b="1" u="sng" baseline="30000" dirty="0" smtClean="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rPr>
              <a:t>th</a:t>
            </a:r>
            <a:r>
              <a:rPr lang="en-US" sz="5400" b="1" u="sng" dirty="0" smtClean="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rPr>
              <a:t> group</a:t>
            </a:r>
            <a:endParaRPr lang="en-US" sz="5400" b="1" u="sng" cap="none" spc="0" dirty="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ox(i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327</TotalTime>
  <Words>1451</Words>
  <Application>Microsoft Office PowerPoint</Application>
  <PresentationFormat>On-screen Show (4:3)</PresentationFormat>
  <Paragraphs>277</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PowerPoint Presentation</vt:lpstr>
      <vt:lpstr>Group 17 – The Halogens</vt:lpstr>
      <vt:lpstr>Group 17 – the halogens</vt:lpstr>
      <vt:lpstr>Why are they called the ‘halogens’?</vt:lpstr>
      <vt:lpstr>What is the electron structure of the halogens?</vt:lpstr>
      <vt:lpstr>What are the general properties of the halogens?</vt:lpstr>
      <vt:lpstr>What is the physical state of the halogens?</vt:lpstr>
      <vt:lpstr>Properties of the Halogens</vt:lpstr>
      <vt:lpstr>PowerPoint Presentation</vt:lpstr>
      <vt:lpstr>Reactions  of the Halogens </vt:lpstr>
      <vt:lpstr>Oxo acids Of Chlorine</vt:lpstr>
      <vt:lpstr>Interhalogen compounds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Uses of the Halogens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P-BLOCK ELEMENTS       GROUP 14 ELEMENTS   </dc:title>
  <dc:creator>Exam Dept</dc:creator>
  <cp:lastModifiedBy>HP</cp:lastModifiedBy>
  <cp:revision>60</cp:revision>
  <dcterms:created xsi:type="dcterms:W3CDTF">2006-08-16T00:00:00Z</dcterms:created>
  <dcterms:modified xsi:type="dcterms:W3CDTF">2017-12-26T03:23:36Z</dcterms:modified>
</cp:coreProperties>
</file>