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75" r:id="rId10"/>
    <p:sldId id="277"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00"/>
    <a:srgbClr val="000099"/>
    <a:srgbClr val="FF0066"/>
    <a:srgbClr val="66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8F4683B-85BB-4A07-A726-4C4FB2983467}"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543469-D8AE-4748-811D-66EE930DC5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5CD4D4-7F88-4B5F-87F0-CDEE4C50B40B}"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382B3E-7049-4061-867F-4B04A09549A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96FE7B-EF1D-47FA-9A36-FA756232E3FD}"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8D1D5C-C9F4-4A78-93E9-CA0CBF2070C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E6B40D9-5BB3-4082-BD55-A748CC2E8421}"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401C35-DBCC-4CD8-B852-344EF629F8A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4CD469-47E9-47A9-BD85-11270820A41E}"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4B991A-41EE-4378-9E40-9A1C8A7D4FF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D40FF3-973F-4917-A5F8-8F8366352895}"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E3EF3C-CB34-4E11-8FFB-54E0D953D53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DBDD57-3C61-431B-830C-1E5BF6467704}"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CF71CE-1DEE-46CD-850F-A3DF43E4416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306C99-D891-4B56-ABC0-449F0531A060}" type="datetimeFigureOut">
              <a:rPr lang="en-US"/>
              <a:pPr>
                <a:defRPr/>
              </a:pPr>
              <a:t>12/26/2017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C5B00AD-5E4D-437F-8A9F-6BC6C1BAD20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8C31F5A-2F11-41D3-8E4E-90E227C62586}" type="datetimeFigureOut">
              <a:rPr lang="en-US"/>
              <a:pPr>
                <a:defRPr/>
              </a:pPr>
              <a:t>12/26/2017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888803E-19AA-4780-89F7-286837BD4DD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66ED0B-5344-4598-A21D-FE3C18E445B1}" type="datetimeFigureOut">
              <a:rPr lang="en-US"/>
              <a:pPr>
                <a:defRPr/>
              </a:pPr>
              <a:t>12/26/2017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10F91E1-A184-4BC0-882B-F6C6A3E6491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9D7A4D-355F-4A7A-B8AA-27977412C106}"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4831D6-F023-43D1-85AC-34514C5C93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249D84-87B0-47EC-904B-B35FAF592012}"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FDAC08-E040-4CB8-8758-6F628DF04C6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559565-A0DA-45EE-8C88-1750CDE89079}"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0C5812-3537-4CEB-9EF8-F45432B04CA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9665A7-F37F-445F-A5CB-08A25A73591E}"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1DD224-56D0-45DA-B704-2697817F94F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065F1F-68AC-4402-9166-22CE3499895F}"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EEC93-4EF0-4136-A306-E80CF7B3D2F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949873E-BA7D-4952-822A-71555F806CC1}"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2F7B9-02D7-4C4B-A715-0979EC50366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FFFBB1-E276-4B90-8260-1B7430185FD4}"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5F6968-BF7A-45F2-AFFF-FEC2DE1FBD3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06FDE9-77BA-4C72-9FD1-09228E86721F}"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C97C0D-CF44-45CF-9A96-4D78E0AF68D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5E3AF3-46E9-4B83-9CB5-30C4A3A84275}"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2054FF-5B15-4020-B739-5410D4543D9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1EDF7F-B314-4E61-B00A-3F73BF050111}" type="datetimeFigureOut">
              <a:rPr lang="en-US"/>
              <a:pPr>
                <a:defRPr/>
              </a:pPr>
              <a:t>12/26/2017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AF32B9-06DB-417B-BF62-26EEF79E6699}"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68DE505-15DA-47F6-98D8-0F2E25216131}" type="datetimeFigureOut">
              <a:rPr lang="en-US"/>
              <a:pPr>
                <a:defRPr/>
              </a:pPr>
              <a:t>12/26/2017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C21AB90-2D16-4F70-8715-E0F00A12D393}"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76B7D6-E25D-4640-BD40-FB310DF01DBE}" type="datetimeFigureOut">
              <a:rPr lang="en-US"/>
              <a:pPr>
                <a:defRPr/>
              </a:pPr>
              <a:t>12/26/2017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9AC23D-B746-428D-BCD1-44D41695CB0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D8E56A-A8A7-4B71-8E36-4C821BDFBBCD}"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011E23-FE85-48EA-870A-DF32346902BD}"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70943D-55D0-4D05-A21F-8AF9AF7EC395}"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FEC44F-ADED-45B3-9678-F16EF86C93BD}"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DF25BF-9E28-4EB8-838C-1D8B2477C683}"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C6E14C-C80B-4C67-926F-635203D6776D}"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87165C-5168-4B2E-BA78-70808E1F4C65}"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26A545-00A0-486C-B4F1-7FB603B0177D}"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E4CC97-86DB-4DAE-B1B4-6A04CBC41268}" type="datetimeFigureOut">
              <a:rPr lang="en-US"/>
              <a:pPr>
                <a:defRPr/>
              </a:pPr>
              <a:t>12/26/2017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C47726-71E9-40CC-881A-8540463980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AD7CA38-D1A4-41AD-8F76-DF2CFB54C229}"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4CCF07-FCAD-4CA9-9E58-88A61543F8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4A132B-8A24-4E0F-A218-7F7C42755EFE}" type="datetimeFigureOut">
              <a:rPr lang="en-US"/>
              <a:pPr>
                <a:defRPr/>
              </a:pPr>
              <a:t>12/26/2017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7085B5A-883D-4E02-AC04-DE802AE603B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ECE27E3-3F7C-442B-B1C2-8C25BD950BF6}" type="datetimeFigureOut">
              <a:rPr lang="en-US"/>
              <a:pPr>
                <a:defRPr/>
              </a:pPr>
              <a:t>12/26/2017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D91E50-BA06-4B6B-BC3E-84DF646CF1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1013CE-C7EE-4A08-8F15-E7316EC3FFC2}" type="datetimeFigureOut">
              <a:rPr lang="en-US"/>
              <a:pPr>
                <a:defRPr/>
              </a:pPr>
              <a:t>12/26/2017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3EB060E-EE78-4844-AECA-7802F2274C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0EA55F-FDA5-4CC0-939D-50ABCF81775A}"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BAD7FC-3917-45A8-9A83-9B7EAF5929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233D06-3D90-4BEA-8783-47CF40346BE2}" type="datetimeFigureOut">
              <a:rPr lang="en-US"/>
              <a:pPr>
                <a:defRPr/>
              </a:pPr>
              <a:t>12/26/2017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F52551-0E09-4522-A927-91D14CA635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D0D9F57-E29F-43A7-95DB-7E1674633F71}" type="datetimeFigureOut">
              <a:rPr lang="en-US"/>
              <a:pPr>
                <a:defRPr/>
              </a:pPr>
              <a:t>12/26/2017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467F3D4-0E7C-4027-B430-D413B98F90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D6F4441C-98FC-421E-A53C-52B941407BDE}" type="datetimeFigureOut">
              <a:rPr lang="en-US"/>
              <a:pPr>
                <a:defRPr/>
              </a:pPr>
              <a:t>12/26/2017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CCCA2EE2-820C-4089-AB13-22C76AC887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2FE2EA5D-5934-45F3-84FB-FEB0CB603243}" type="datetimeFigureOut">
              <a:rPr lang="en-US"/>
              <a:pPr>
                <a:defRPr/>
              </a:pPr>
              <a:t>12/26/2017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E1BBF96E-7693-4D17-BF75-51D119F3EA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274638"/>
            <a:ext cx="8382000" cy="4754562"/>
          </a:xfrm>
        </p:spPr>
        <p:txBody>
          <a:bodyPr rtlCol="0">
            <a:normAutofit/>
          </a:bodyPr>
          <a:lstStyle/>
          <a:p>
            <a:pPr eaLnBrk="1" fontAlgn="auto" hangingPunct="1">
              <a:spcAft>
                <a:spcPts val="0"/>
              </a:spcAft>
              <a:defRPr/>
            </a:pPr>
            <a:r>
              <a:rPr lang="en-US" dirty="0" smtClean="0"/>
              <a:t> </a:t>
            </a:r>
            <a:r>
              <a:rPr lang="en-US" dirty="0" smtClean="0">
                <a:solidFill>
                  <a:schemeClr val="tx1">
                    <a:lumMod val="95000"/>
                    <a:lumOff val="5000"/>
                  </a:schemeClr>
                </a:solidFill>
                <a:latin typeface="Algerian" pitchFamily="82" charset="0"/>
              </a:rPr>
              <a:t>General Principles &amp; Processes</a:t>
            </a:r>
            <a:br>
              <a:rPr lang="en-US" dirty="0" smtClean="0">
                <a:solidFill>
                  <a:schemeClr val="tx1">
                    <a:lumMod val="95000"/>
                    <a:lumOff val="5000"/>
                  </a:schemeClr>
                </a:solidFill>
                <a:latin typeface="Algerian" pitchFamily="82" charset="0"/>
              </a:rPr>
            </a:br>
            <a:r>
              <a:rPr lang="en-US" dirty="0" smtClean="0">
                <a:solidFill>
                  <a:schemeClr val="tx1">
                    <a:lumMod val="95000"/>
                    <a:lumOff val="5000"/>
                  </a:schemeClr>
                </a:solidFill>
                <a:latin typeface="Algerian" pitchFamily="82" charset="0"/>
              </a:rPr>
              <a:t>Of Isolation of Elements</a:t>
            </a:r>
            <a:br>
              <a:rPr lang="en-US" dirty="0" smtClean="0">
                <a:solidFill>
                  <a:schemeClr val="tx1">
                    <a:lumMod val="95000"/>
                    <a:lumOff val="5000"/>
                  </a:schemeClr>
                </a:solidFill>
                <a:latin typeface="Algerian" pitchFamily="82" charset="0"/>
              </a:rPr>
            </a:br>
            <a:endParaRPr lang="en-US" dirty="0">
              <a:solidFill>
                <a:schemeClr val="tx1">
                  <a:lumMod val="95000"/>
                  <a:lumOff val="5000"/>
                </a:schemeClr>
              </a:solidFill>
              <a:latin typeface="Algerian" pitchFamily="82" charset="0"/>
            </a:endParaRPr>
          </a:p>
        </p:txBody>
      </p:sp>
      <p:sp>
        <p:nvSpPr>
          <p:cNvPr id="3" name="TextBox 2"/>
          <p:cNvSpPr txBox="1"/>
          <p:nvPr/>
        </p:nvSpPr>
        <p:spPr>
          <a:xfrm>
            <a:off x="1905000" y="6019800"/>
            <a:ext cx="5867400" cy="369332"/>
          </a:xfrm>
          <a:prstGeom prst="rect">
            <a:avLst/>
          </a:prstGeom>
          <a:noFill/>
        </p:spPr>
        <p:txBody>
          <a:bodyPr wrap="square" rtlCol="0">
            <a:spAutoFit/>
          </a:bodyPr>
          <a:lstStyle/>
          <a:p>
            <a:r>
              <a:rPr lang="en-IN" dirty="0" smtClean="0"/>
              <a:t>BY:PANKAJ SHARMA PGT CHEM BAKLOH CANTT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143000" y="1447800"/>
            <a:ext cx="6858000" cy="5048250"/>
          </a:xfrm>
          <a:prstGeom prst="rect">
            <a:avLst/>
          </a:prstGeom>
          <a:noFill/>
          <a:ln w="9525">
            <a:noFill/>
            <a:miter lim="800000"/>
            <a:headEnd/>
            <a:tailEnd/>
          </a:ln>
        </p:spPr>
        <p:txBody>
          <a:bodyPr>
            <a:spAutoFit/>
          </a:bodyPr>
          <a:lstStyle/>
          <a:p>
            <a:endParaRPr lang="en-US">
              <a:latin typeface="Calibri" pitchFamily="34" charset="0"/>
            </a:endParaRPr>
          </a:p>
          <a:p>
            <a:r>
              <a:rPr lang="en-US" sz="4000" i="1">
                <a:solidFill>
                  <a:srgbClr val="FF0000"/>
                </a:solidFill>
                <a:latin typeface="Algerian" pitchFamily="82" charset="0"/>
              </a:rPr>
              <a:t>Reduction of oxide to metal:  </a:t>
            </a:r>
          </a:p>
          <a:p>
            <a:r>
              <a:rPr lang="en-US" sz="2800" i="1">
                <a:solidFill>
                  <a:srgbClr val="800000"/>
                </a:solidFill>
                <a:latin typeface="Calibri" pitchFamily="34" charset="0"/>
              </a:rPr>
              <a:t>The process of converting metal oxide</a:t>
            </a:r>
          </a:p>
          <a:p>
            <a:r>
              <a:rPr lang="en-US" sz="2800" i="1">
                <a:solidFill>
                  <a:srgbClr val="800000"/>
                </a:solidFill>
                <a:latin typeface="Calibri" pitchFamily="34" charset="0"/>
              </a:rPr>
              <a:t>into metal is called reduction. It needs a suitable reducing agent</a:t>
            </a:r>
          </a:p>
          <a:p>
            <a:r>
              <a:rPr lang="en-US" sz="2800" i="1">
                <a:solidFill>
                  <a:srgbClr val="800000"/>
                </a:solidFill>
                <a:latin typeface="Calibri" pitchFamily="34" charset="0"/>
              </a:rPr>
              <a:t>depending upon the reactivity or reducing power of metal. The</a:t>
            </a:r>
          </a:p>
          <a:p>
            <a:r>
              <a:rPr lang="en-US" sz="2800" i="1">
                <a:solidFill>
                  <a:srgbClr val="800000"/>
                </a:solidFill>
                <a:latin typeface="Calibri" pitchFamily="34" charset="0"/>
              </a:rPr>
              <a:t>common reducing agents used are carbon or carbon monoxide or any</a:t>
            </a:r>
          </a:p>
          <a:p>
            <a:r>
              <a:rPr lang="en-US" sz="2800" i="1">
                <a:solidFill>
                  <a:srgbClr val="800000"/>
                </a:solidFill>
                <a:latin typeface="Calibri" pitchFamily="34" charset="0"/>
              </a:rPr>
              <a:t>other metals like Al, Mg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heel(1)">
                                      <p:cBhvr>
                                        <p:cTn id="7" dur="2000"/>
                                        <p:tgtEl>
                                          <p:spTgt spid="2">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heel(1)">
                                      <p:cBhvr>
                                        <p:cTn id="10" dur="2000"/>
                                        <p:tgtEl>
                                          <p:spTgt spid="2">
                                            <p:txEl>
                                              <p:pRg st="2" end="2"/>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heel(1)">
                                      <p:cBhvr>
                                        <p:cTn id="13" dur="2000"/>
                                        <p:tgtEl>
                                          <p:spTgt spid="2">
                                            <p:txEl>
                                              <p:pRg st="3" end="3"/>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heel(1)">
                                      <p:cBhvr>
                                        <p:cTn id="16" dur="2000"/>
                                        <p:tgtEl>
                                          <p:spTgt spid="2">
                                            <p:txEl>
                                              <p:pRg st="4" end="4"/>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heel(1)">
                                      <p:cBhvr>
                                        <p:cTn id="19" dur="2000"/>
                                        <p:tgtEl>
                                          <p:spTgt spid="2">
                                            <p:txEl>
                                              <p:pRg st="5" end="5"/>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heel(1)">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838200" y="381000"/>
            <a:ext cx="7924800" cy="6370638"/>
          </a:xfrm>
          <a:prstGeom prst="rect">
            <a:avLst/>
          </a:prstGeom>
        </p:spPr>
        <p:txBody>
          <a:bodyPr>
            <a:spAutoFit/>
          </a:bodyPr>
          <a:lstStyle/>
          <a:p>
            <a:pPr fontAlgn="auto">
              <a:spcBef>
                <a:spcPts val="0"/>
              </a:spcBef>
              <a:spcAft>
                <a:spcPts val="0"/>
              </a:spcAft>
              <a:defRPr/>
            </a:pPr>
            <a:endParaRPr lang="en-US" dirty="0">
              <a:latin typeface="+mn-lt"/>
            </a:endParaRPr>
          </a:p>
          <a:p>
            <a:pPr fontAlgn="auto">
              <a:spcBef>
                <a:spcPts val="0"/>
              </a:spcBef>
              <a:spcAft>
                <a:spcPts val="0"/>
              </a:spcAft>
              <a:defRPr/>
            </a:pPr>
            <a:r>
              <a:rPr lang="en-US" sz="2800" i="1" dirty="0">
                <a:solidFill>
                  <a:schemeClr val="accent2">
                    <a:lumMod val="75000"/>
                  </a:schemeClr>
                </a:solidFill>
                <a:latin typeface="Britannic Bold" pitchFamily="34" charset="0"/>
              </a:rPr>
              <a:t>Thermodynamic principles of metallurgy: </a:t>
            </a:r>
          </a:p>
          <a:p>
            <a:pPr fontAlgn="auto">
              <a:spcBef>
                <a:spcPts val="0"/>
              </a:spcBef>
              <a:spcAft>
                <a:spcPts val="0"/>
              </a:spcAft>
              <a:defRPr/>
            </a:pPr>
            <a:endParaRPr lang="en-US" sz="2800" i="1" dirty="0">
              <a:solidFill>
                <a:srgbClr val="C00000"/>
              </a:solidFill>
              <a:latin typeface="Britannic Bold" pitchFamily="34" charset="0"/>
            </a:endParaRPr>
          </a:p>
          <a:p>
            <a:pPr fontAlgn="auto">
              <a:spcBef>
                <a:spcPts val="0"/>
              </a:spcBef>
              <a:spcAft>
                <a:spcPts val="0"/>
              </a:spcAft>
              <a:defRPr/>
            </a:pPr>
            <a:r>
              <a:rPr lang="en-US" sz="2000" i="1" dirty="0">
                <a:solidFill>
                  <a:srgbClr val="002060"/>
                </a:solidFill>
                <a:latin typeface="Britannic Bold" pitchFamily="34" charset="0"/>
              </a:rPr>
              <a:t>S</a:t>
            </a:r>
            <a:r>
              <a:rPr lang="en-US" sz="2000" i="1" dirty="0">
                <a:solidFill>
                  <a:srgbClr val="C00000"/>
                </a:solidFill>
                <a:latin typeface="Britannic Bold" pitchFamily="34" charset="0"/>
              </a:rPr>
              <a:t>ome basic concepts of thermodynamics help in understanding the conditions of temperature and selecting suitable reducing agent in metallurgical processes:</a:t>
            </a:r>
          </a:p>
          <a:p>
            <a:pPr fontAlgn="auto">
              <a:spcBef>
                <a:spcPts val="0"/>
              </a:spcBef>
              <a:spcAft>
                <a:spcPts val="0"/>
              </a:spcAft>
              <a:defRPr/>
            </a:pPr>
            <a:endParaRPr lang="en-US" sz="2000" i="1" dirty="0">
              <a:solidFill>
                <a:srgbClr val="C00000"/>
              </a:solidFill>
              <a:latin typeface="Britannic Bold" pitchFamily="34" charset="0"/>
            </a:endParaRPr>
          </a:p>
          <a:p>
            <a:pPr fontAlgn="auto">
              <a:spcBef>
                <a:spcPts val="0"/>
              </a:spcBef>
              <a:spcAft>
                <a:spcPts val="0"/>
              </a:spcAft>
              <a:defRPr/>
            </a:pPr>
            <a:r>
              <a:rPr lang="en-US" sz="2000" i="1" dirty="0">
                <a:solidFill>
                  <a:srgbClr val="C00000"/>
                </a:solidFill>
                <a:latin typeface="Britannic Bold" pitchFamily="34" charset="0"/>
              </a:rPr>
              <a:t>a. </a:t>
            </a:r>
            <a:r>
              <a:rPr lang="en-US" i="1" dirty="0">
                <a:solidFill>
                  <a:srgbClr val="C00000"/>
                </a:solidFill>
                <a:latin typeface="Britannic Bold" pitchFamily="34" charset="0"/>
              </a:rPr>
              <a:t>Gibbs free energy change at any temperature is given by ΔG =</a:t>
            </a:r>
          </a:p>
          <a:p>
            <a:pPr fontAlgn="auto">
              <a:spcBef>
                <a:spcPts val="0"/>
              </a:spcBef>
              <a:spcAft>
                <a:spcPts val="0"/>
              </a:spcAft>
              <a:defRPr/>
            </a:pPr>
            <a:r>
              <a:rPr lang="en-US" i="1" dirty="0">
                <a:solidFill>
                  <a:srgbClr val="C00000"/>
                </a:solidFill>
                <a:latin typeface="Britannic Bold" pitchFamily="34" charset="0"/>
              </a:rPr>
              <a:t>ΔH – TΔS where ΔG is free energy change, ΔH is enthalpy</a:t>
            </a:r>
          </a:p>
          <a:p>
            <a:pPr fontAlgn="auto">
              <a:spcBef>
                <a:spcPts val="0"/>
              </a:spcBef>
              <a:spcAft>
                <a:spcPts val="0"/>
              </a:spcAft>
              <a:defRPr/>
            </a:pPr>
            <a:r>
              <a:rPr lang="en-US" i="1" dirty="0">
                <a:solidFill>
                  <a:srgbClr val="C00000"/>
                </a:solidFill>
                <a:latin typeface="Britannic Bold" pitchFamily="34" charset="0"/>
              </a:rPr>
              <a:t>change and ΔS is entropy change.</a:t>
            </a:r>
          </a:p>
          <a:p>
            <a:pPr fontAlgn="auto">
              <a:spcBef>
                <a:spcPts val="0"/>
              </a:spcBef>
              <a:spcAft>
                <a:spcPts val="0"/>
              </a:spcAft>
              <a:defRPr/>
            </a:pPr>
            <a:endParaRPr lang="en-US" i="1" dirty="0">
              <a:solidFill>
                <a:srgbClr val="C00000"/>
              </a:solidFill>
              <a:latin typeface="Britannic Bold" pitchFamily="34" charset="0"/>
            </a:endParaRPr>
          </a:p>
          <a:p>
            <a:pPr fontAlgn="auto">
              <a:spcBef>
                <a:spcPts val="0"/>
              </a:spcBef>
              <a:spcAft>
                <a:spcPts val="0"/>
              </a:spcAft>
              <a:defRPr/>
            </a:pPr>
            <a:r>
              <a:rPr lang="en-US" i="1" dirty="0">
                <a:solidFill>
                  <a:srgbClr val="C00000"/>
                </a:solidFill>
                <a:latin typeface="Britannic Bold" pitchFamily="34" charset="0"/>
              </a:rPr>
              <a:t>b. The relationship between ΔGӨ and K is ΔGӨ = –2.303 RT log K</a:t>
            </a:r>
          </a:p>
          <a:p>
            <a:pPr fontAlgn="auto">
              <a:spcBef>
                <a:spcPts val="0"/>
              </a:spcBef>
              <a:spcAft>
                <a:spcPts val="0"/>
              </a:spcAft>
              <a:defRPr/>
            </a:pPr>
            <a:r>
              <a:rPr lang="en-US" i="1" dirty="0">
                <a:solidFill>
                  <a:srgbClr val="C00000"/>
                </a:solidFill>
                <a:latin typeface="Britannic Bold" pitchFamily="34" charset="0"/>
              </a:rPr>
              <a:t>where K is equilibrium constant. R = 8.314 JK-¹ mol-1, T is</a:t>
            </a:r>
          </a:p>
          <a:p>
            <a:pPr fontAlgn="auto">
              <a:spcBef>
                <a:spcPts val="0"/>
              </a:spcBef>
              <a:spcAft>
                <a:spcPts val="0"/>
              </a:spcAft>
              <a:defRPr/>
            </a:pPr>
            <a:r>
              <a:rPr lang="en-US" i="1" dirty="0">
                <a:solidFill>
                  <a:srgbClr val="C00000"/>
                </a:solidFill>
                <a:latin typeface="Britannic Bold" pitchFamily="34" charset="0"/>
              </a:rPr>
              <a:t>temperature in Kelvin.</a:t>
            </a:r>
          </a:p>
          <a:p>
            <a:pPr fontAlgn="auto">
              <a:spcBef>
                <a:spcPts val="0"/>
              </a:spcBef>
              <a:spcAft>
                <a:spcPts val="0"/>
              </a:spcAft>
              <a:defRPr/>
            </a:pPr>
            <a:endParaRPr lang="en-US" i="1" dirty="0">
              <a:solidFill>
                <a:srgbClr val="C00000"/>
              </a:solidFill>
              <a:latin typeface="Britannic Bold" pitchFamily="34" charset="0"/>
            </a:endParaRPr>
          </a:p>
          <a:p>
            <a:pPr fontAlgn="auto">
              <a:spcBef>
                <a:spcPts val="0"/>
              </a:spcBef>
              <a:spcAft>
                <a:spcPts val="0"/>
              </a:spcAft>
              <a:defRPr/>
            </a:pPr>
            <a:r>
              <a:rPr lang="en-US" i="1" dirty="0">
                <a:solidFill>
                  <a:srgbClr val="C00000"/>
                </a:solidFill>
                <a:latin typeface="Britannic Bold" pitchFamily="34" charset="0"/>
              </a:rPr>
              <a:t>c. A negative ΔG means +</a:t>
            </a:r>
            <a:r>
              <a:rPr lang="en-US" i="1" dirty="0" err="1">
                <a:solidFill>
                  <a:srgbClr val="C00000"/>
                </a:solidFill>
                <a:latin typeface="Britannic Bold" pitchFamily="34" charset="0"/>
              </a:rPr>
              <a:t>ve</a:t>
            </a:r>
            <a:r>
              <a:rPr lang="en-US" i="1" dirty="0">
                <a:solidFill>
                  <a:srgbClr val="C00000"/>
                </a:solidFill>
                <a:latin typeface="Britannic Bold" pitchFamily="34" charset="0"/>
              </a:rPr>
              <a:t> value of K i.e., products are formed</a:t>
            </a:r>
          </a:p>
          <a:p>
            <a:pPr fontAlgn="auto">
              <a:spcBef>
                <a:spcPts val="0"/>
              </a:spcBef>
              <a:spcAft>
                <a:spcPts val="0"/>
              </a:spcAft>
              <a:defRPr/>
            </a:pPr>
            <a:r>
              <a:rPr lang="en-US" i="1" dirty="0">
                <a:solidFill>
                  <a:srgbClr val="C00000"/>
                </a:solidFill>
                <a:latin typeface="Britannic Bold" pitchFamily="34" charset="0"/>
              </a:rPr>
              <a:t>more than the reactants. The reaction will proceed in forward</a:t>
            </a:r>
          </a:p>
          <a:p>
            <a:pPr fontAlgn="auto">
              <a:spcBef>
                <a:spcPts val="0"/>
              </a:spcBef>
              <a:spcAft>
                <a:spcPts val="0"/>
              </a:spcAft>
              <a:defRPr/>
            </a:pPr>
            <a:r>
              <a:rPr lang="en-US" i="1" dirty="0">
                <a:solidFill>
                  <a:srgbClr val="C00000"/>
                </a:solidFill>
                <a:latin typeface="Britannic Bold" pitchFamily="34" charset="0"/>
              </a:rPr>
              <a:t>direction.</a:t>
            </a:r>
          </a:p>
          <a:p>
            <a:pPr fontAlgn="auto">
              <a:spcBef>
                <a:spcPts val="0"/>
              </a:spcBef>
              <a:spcAft>
                <a:spcPts val="0"/>
              </a:spcAft>
              <a:defRPr/>
            </a:pPr>
            <a:endParaRPr lang="en-US" i="1" dirty="0">
              <a:solidFill>
                <a:srgbClr val="C00000"/>
              </a:solidFill>
              <a:latin typeface="Britannic Bold" pitchFamily="34" charset="0"/>
            </a:endParaRPr>
          </a:p>
          <a:p>
            <a:pPr fontAlgn="auto">
              <a:spcBef>
                <a:spcPts val="0"/>
              </a:spcBef>
              <a:spcAft>
                <a:spcPts val="0"/>
              </a:spcAft>
              <a:defRPr/>
            </a:pPr>
            <a:r>
              <a:rPr lang="en-US" i="1" dirty="0">
                <a:solidFill>
                  <a:srgbClr val="C00000"/>
                </a:solidFill>
                <a:latin typeface="Britannic Bold" pitchFamily="34" charset="0"/>
              </a:rPr>
              <a:t>d. If ΔS is +</a:t>
            </a:r>
            <a:r>
              <a:rPr lang="en-US" i="1" dirty="0" err="1">
                <a:solidFill>
                  <a:srgbClr val="C00000"/>
                </a:solidFill>
                <a:latin typeface="Britannic Bold" pitchFamily="34" charset="0"/>
              </a:rPr>
              <a:t>ve</a:t>
            </a:r>
            <a:r>
              <a:rPr lang="en-US" i="1" dirty="0">
                <a:solidFill>
                  <a:srgbClr val="C00000"/>
                </a:solidFill>
                <a:latin typeface="Britannic Bold" pitchFamily="34" charset="0"/>
              </a:rPr>
              <a:t>, on increasing temperature the value of TΔS</a:t>
            </a:r>
          </a:p>
          <a:p>
            <a:pPr fontAlgn="auto">
              <a:spcBef>
                <a:spcPts val="0"/>
              </a:spcBef>
              <a:spcAft>
                <a:spcPts val="0"/>
              </a:spcAft>
              <a:defRPr/>
            </a:pPr>
            <a:r>
              <a:rPr lang="en-US" i="1" dirty="0">
                <a:solidFill>
                  <a:srgbClr val="C00000"/>
                </a:solidFill>
                <a:latin typeface="Britannic Bold" pitchFamily="34" charset="0"/>
              </a:rPr>
              <a:t>increases so that TΔS &gt; ΔH and ΔG will become negative</a:t>
            </a:r>
            <a:r>
              <a:rPr lang="en-US" dirty="0">
                <a:solidFill>
                  <a:srgbClr val="C00000"/>
                </a:solidFill>
                <a:latin typeface="+mn-lt"/>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381000" y="609600"/>
            <a:ext cx="8218488" cy="5540375"/>
          </a:xfrm>
          <a:prstGeom prst="rect">
            <a:avLst/>
          </a:prstGeom>
          <a:noFill/>
          <a:ln w="9525">
            <a:noFill/>
            <a:miter lim="800000"/>
            <a:headEnd/>
            <a:tailEnd/>
          </a:ln>
        </p:spPr>
        <p:txBody>
          <a:bodyPr>
            <a:spAutoFit/>
          </a:bodyPr>
          <a:lstStyle/>
          <a:p>
            <a:r>
              <a:rPr lang="en-US" sz="3200">
                <a:solidFill>
                  <a:srgbClr val="000099"/>
                </a:solidFill>
                <a:latin typeface="Algerian" pitchFamily="82" charset="0"/>
              </a:rPr>
              <a:t>Ellingham diagrams: </a:t>
            </a:r>
          </a:p>
          <a:p>
            <a:endParaRPr lang="en-US" sz="2400">
              <a:solidFill>
                <a:srgbClr val="000099"/>
              </a:solidFill>
              <a:latin typeface="Algerian" pitchFamily="82" charset="0"/>
            </a:endParaRPr>
          </a:p>
          <a:p>
            <a:r>
              <a:rPr lang="en-US" sz="2400" i="1">
                <a:solidFill>
                  <a:srgbClr val="002060"/>
                </a:solidFill>
                <a:latin typeface="Calibri" pitchFamily="34" charset="0"/>
              </a:rPr>
              <a:t>The plots between ΔfGӨ of formation of oxides</a:t>
            </a:r>
          </a:p>
          <a:p>
            <a:r>
              <a:rPr lang="en-US" sz="2400" i="1">
                <a:solidFill>
                  <a:srgbClr val="002060"/>
                </a:solidFill>
                <a:latin typeface="Calibri" pitchFamily="34" charset="0"/>
              </a:rPr>
              <a:t>of elements vs. temperature are called Ellingham diagrams. It</a:t>
            </a:r>
          </a:p>
          <a:p>
            <a:r>
              <a:rPr lang="en-US" sz="2400" i="1">
                <a:solidFill>
                  <a:srgbClr val="002060"/>
                </a:solidFill>
                <a:latin typeface="Calibri" pitchFamily="34" charset="0"/>
              </a:rPr>
              <a:t>provides a sound idea about selecting a reducing agent in reduction of oxides. Such diagrams help in predicting the feasibility of a thermal reduction of an ore. ΔG must be negative at a given temperature for a reaction to be feasible.</a:t>
            </a:r>
          </a:p>
          <a:p>
            <a:endParaRPr lang="en-US" sz="2400">
              <a:latin typeface="Calibri" pitchFamily="34" charset="0"/>
            </a:endParaRPr>
          </a:p>
          <a:p>
            <a:r>
              <a:rPr lang="en-US" sz="2400">
                <a:solidFill>
                  <a:srgbClr val="000099"/>
                </a:solidFill>
                <a:latin typeface="Algerian" pitchFamily="82" charset="0"/>
              </a:rPr>
              <a:t> </a:t>
            </a:r>
            <a:r>
              <a:rPr lang="en-US" sz="3200">
                <a:solidFill>
                  <a:srgbClr val="000099"/>
                </a:solidFill>
                <a:latin typeface="Algerian" pitchFamily="82" charset="0"/>
              </a:rPr>
              <a:t>Limitations of Ellingham Diagrams: </a:t>
            </a:r>
          </a:p>
          <a:p>
            <a:endParaRPr lang="en-US" sz="3200">
              <a:solidFill>
                <a:srgbClr val="000099"/>
              </a:solidFill>
              <a:latin typeface="Algerian" pitchFamily="82" charset="0"/>
            </a:endParaRPr>
          </a:p>
          <a:p>
            <a:r>
              <a:rPr lang="en-US" sz="2400" i="1">
                <a:solidFill>
                  <a:srgbClr val="002060"/>
                </a:solidFill>
                <a:latin typeface="Calibri" pitchFamily="34" charset="0"/>
              </a:rPr>
              <a:t>It does not take kinetics of reduction into consideration, i.e., how fast reduction will take place cannot be determined.</a:t>
            </a:r>
          </a:p>
          <a:p>
            <a:endParaRPr lang="en-US" i="1">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76200"/>
            <a:ext cx="8610600" cy="7078663"/>
          </a:xfrm>
          <a:prstGeom prst="rect">
            <a:avLst/>
          </a:prstGeom>
          <a:noFill/>
          <a:ln w="9525">
            <a:noFill/>
            <a:miter lim="800000"/>
            <a:headEnd/>
            <a:tailEnd/>
          </a:ln>
        </p:spPr>
        <p:txBody>
          <a:bodyPr>
            <a:spAutoFit/>
          </a:bodyPr>
          <a:lstStyle/>
          <a:p>
            <a:r>
              <a:rPr lang="en-US" sz="2800">
                <a:solidFill>
                  <a:srgbClr val="800000"/>
                </a:solidFill>
                <a:latin typeface="Calibri" pitchFamily="34" charset="0"/>
              </a:rPr>
              <a:t>Reduction of iron oxide in blast furnace:</a:t>
            </a:r>
          </a:p>
          <a:p>
            <a:r>
              <a:rPr lang="en-US" sz="2000">
                <a:latin typeface="Calibri" pitchFamily="34" charset="0"/>
              </a:rPr>
              <a:t> </a:t>
            </a:r>
          </a:p>
          <a:p>
            <a:r>
              <a:rPr lang="en-US" sz="2400">
                <a:solidFill>
                  <a:srgbClr val="FF0000"/>
                </a:solidFill>
                <a:latin typeface="Calibri" pitchFamily="34" charset="0"/>
              </a:rPr>
              <a:t>Reduction of oxides takes place in different zones:</a:t>
            </a:r>
          </a:p>
          <a:p>
            <a:r>
              <a:rPr lang="en-US" sz="2400">
                <a:solidFill>
                  <a:srgbClr val="FF0000"/>
                </a:solidFill>
                <a:latin typeface="Calibri" pitchFamily="34" charset="0"/>
              </a:rPr>
              <a:t>At 500 – 800 K (lower temperature range in blast furnace)</a:t>
            </a:r>
          </a:p>
          <a:p>
            <a:r>
              <a:rPr lang="en-US" sz="2400">
                <a:solidFill>
                  <a:srgbClr val="FF0000"/>
                </a:solidFill>
                <a:latin typeface="Calibri" pitchFamily="34" charset="0"/>
              </a:rPr>
              <a:t>3Fe</a:t>
            </a:r>
            <a:r>
              <a:rPr lang="en-US" sz="2400" baseline="-25000">
                <a:solidFill>
                  <a:srgbClr val="FF0000"/>
                </a:solidFill>
                <a:latin typeface="Calibri" pitchFamily="34" charset="0"/>
              </a:rPr>
              <a:t>2</a:t>
            </a:r>
            <a:r>
              <a:rPr lang="en-US" sz="2400">
                <a:solidFill>
                  <a:srgbClr val="FF0000"/>
                </a:solidFill>
                <a:latin typeface="Calibri" pitchFamily="34" charset="0"/>
              </a:rPr>
              <a:t>O</a:t>
            </a:r>
            <a:r>
              <a:rPr lang="en-US" sz="2400" baseline="-25000">
                <a:solidFill>
                  <a:srgbClr val="FF0000"/>
                </a:solidFill>
                <a:latin typeface="Calibri" pitchFamily="34" charset="0"/>
              </a:rPr>
              <a:t>3</a:t>
            </a:r>
            <a:r>
              <a:rPr lang="en-US" sz="2400">
                <a:solidFill>
                  <a:srgbClr val="FF0000"/>
                </a:solidFill>
                <a:latin typeface="Calibri" pitchFamily="34" charset="0"/>
              </a:rPr>
              <a:t> + CO </a:t>
            </a:r>
            <a:r>
              <a:rPr lang="en-US" sz="2400" baseline="-25000">
                <a:solidFill>
                  <a:srgbClr val="FF0000"/>
                </a:solidFill>
                <a:latin typeface="Calibri" pitchFamily="34" charset="0"/>
              </a:rPr>
              <a:t>2</a:t>
            </a:r>
            <a:r>
              <a:rPr lang="en-US" sz="2400">
                <a:solidFill>
                  <a:srgbClr val="FF0000"/>
                </a:solidFill>
                <a:latin typeface="Calibri" pitchFamily="34" charset="0"/>
              </a:rPr>
              <a:t> →Fe</a:t>
            </a:r>
            <a:r>
              <a:rPr lang="en-US" sz="2400" baseline="-25000">
                <a:solidFill>
                  <a:srgbClr val="FF0000"/>
                </a:solidFill>
                <a:latin typeface="Calibri" pitchFamily="34" charset="0"/>
              </a:rPr>
              <a:t>3</a:t>
            </a:r>
            <a:r>
              <a:rPr lang="en-US" sz="2400">
                <a:solidFill>
                  <a:srgbClr val="FF0000"/>
                </a:solidFill>
                <a:latin typeface="Calibri" pitchFamily="34" charset="0"/>
              </a:rPr>
              <a:t>O</a:t>
            </a:r>
            <a:r>
              <a:rPr lang="en-US" sz="2400" baseline="-25000">
                <a:solidFill>
                  <a:srgbClr val="FF0000"/>
                </a:solidFill>
                <a:latin typeface="Calibri" pitchFamily="34" charset="0"/>
              </a:rPr>
              <a:t>4</a:t>
            </a:r>
            <a:r>
              <a:rPr lang="en-US" sz="2400">
                <a:solidFill>
                  <a:srgbClr val="FF0000"/>
                </a:solidFill>
                <a:latin typeface="Calibri" pitchFamily="34" charset="0"/>
              </a:rPr>
              <a:t> + CO</a:t>
            </a:r>
            <a:r>
              <a:rPr lang="en-US" sz="2400" baseline="-25000">
                <a:solidFill>
                  <a:srgbClr val="FF0000"/>
                </a:solidFill>
                <a:latin typeface="Calibri" pitchFamily="34" charset="0"/>
              </a:rPr>
              <a:t>2</a:t>
            </a:r>
          </a:p>
          <a:p>
            <a:r>
              <a:rPr lang="en-US" sz="2400">
                <a:solidFill>
                  <a:srgbClr val="FF0000"/>
                </a:solidFill>
                <a:latin typeface="Calibri" pitchFamily="34" charset="0"/>
              </a:rPr>
              <a:t>Fe</a:t>
            </a:r>
            <a:r>
              <a:rPr lang="en-US" sz="2400" baseline="-25000">
                <a:solidFill>
                  <a:srgbClr val="FF0000"/>
                </a:solidFill>
                <a:latin typeface="Calibri" pitchFamily="34" charset="0"/>
              </a:rPr>
              <a:t>3</a:t>
            </a:r>
            <a:r>
              <a:rPr lang="en-US" sz="2400">
                <a:solidFill>
                  <a:srgbClr val="FF0000"/>
                </a:solidFill>
                <a:latin typeface="Calibri" pitchFamily="34" charset="0"/>
              </a:rPr>
              <a:t>O</a:t>
            </a:r>
            <a:r>
              <a:rPr lang="en-US" sz="2400" baseline="-25000">
                <a:solidFill>
                  <a:srgbClr val="FF0000"/>
                </a:solidFill>
                <a:latin typeface="Calibri" pitchFamily="34" charset="0"/>
              </a:rPr>
              <a:t>4</a:t>
            </a:r>
            <a:r>
              <a:rPr lang="en-US" sz="2400">
                <a:solidFill>
                  <a:srgbClr val="FF0000"/>
                </a:solidFill>
                <a:latin typeface="Calibri" pitchFamily="34" charset="0"/>
              </a:rPr>
              <a:t> + 4CO →3Fe + 4CO</a:t>
            </a:r>
            <a:r>
              <a:rPr lang="en-US" sz="2400" baseline="-25000">
                <a:solidFill>
                  <a:srgbClr val="FF0000"/>
                </a:solidFill>
                <a:latin typeface="Calibri" pitchFamily="34" charset="0"/>
              </a:rPr>
              <a:t>2</a:t>
            </a:r>
          </a:p>
          <a:p>
            <a:r>
              <a:rPr lang="en-US" sz="2400">
                <a:solidFill>
                  <a:srgbClr val="FF0000"/>
                </a:solidFill>
                <a:latin typeface="Calibri" pitchFamily="34" charset="0"/>
              </a:rPr>
              <a:t>Fe2O</a:t>
            </a:r>
            <a:r>
              <a:rPr lang="en-US" sz="2400" baseline="-25000">
                <a:solidFill>
                  <a:srgbClr val="FF0000"/>
                </a:solidFill>
                <a:latin typeface="Calibri" pitchFamily="34" charset="0"/>
              </a:rPr>
              <a:t>3</a:t>
            </a:r>
            <a:r>
              <a:rPr lang="en-US" sz="2400">
                <a:solidFill>
                  <a:srgbClr val="FF0000"/>
                </a:solidFill>
                <a:latin typeface="Calibri" pitchFamily="34" charset="0"/>
              </a:rPr>
              <a:t> + CO →2FeO + CO</a:t>
            </a:r>
            <a:r>
              <a:rPr lang="en-US" sz="2400" baseline="-25000">
                <a:solidFill>
                  <a:srgbClr val="FF0000"/>
                </a:solidFill>
                <a:latin typeface="Calibri" pitchFamily="34" charset="0"/>
              </a:rPr>
              <a:t>2</a:t>
            </a:r>
          </a:p>
          <a:p>
            <a:r>
              <a:rPr lang="en-US" sz="2400">
                <a:solidFill>
                  <a:srgbClr val="FF0000"/>
                </a:solidFill>
                <a:latin typeface="Calibri" pitchFamily="34" charset="0"/>
              </a:rPr>
              <a:t>At 900 – 1500 K (higher temperature range in blast furnace)</a:t>
            </a:r>
          </a:p>
          <a:p>
            <a:r>
              <a:rPr lang="en-US" sz="2400">
                <a:solidFill>
                  <a:srgbClr val="FF0000"/>
                </a:solidFill>
                <a:latin typeface="Calibri" pitchFamily="34" charset="0"/>
              </a:rPr>
              <a:t>C + CO</a:t>
            </a:r>
            <a:r>
              <a:rPr lang="en-US" sz="2400" baseline="-25000">
                <a:solidFill>
                  <a:srgbClr val="FF0000"/>
                </a:solidFill>
                <a:latin typeface="Calibri" pitchFamily="34" charset="0"/>
              </a:rPr>
              <a:t>2</a:t>
            </a:r>
            <a:r>
              <a:rPr lang="en-US" sz="2400">
                <a:solidFill>
                  <a:srgbClr val="FF0000"/>
                </a:solidFill>
                <a:latin typeface="Calibri" pitchFamily="34" charset="0"/>
              </a:rPr>
              <a:t> →2CO</a:t>
            </a:r>
          </a:p>
          <a:p>
            <a:r>
              <a:rPr lang="en-US" sz="2400">
                <a:solidFill>
                  <a:srgbClr val="FF0000"/>
                </a:solidFill>
                <a:latin typeface="Calibri" pitchFamily="34" charset="0"/>
              </a:rPr>
              <a:t>FeO + CO →Fe + CO</a:t>
            </a:r>
            <a:r>
              <a:rPr lang="en-US" sz="2400" baseline="-25000">
                <a:solidFill>
                  <a:srgbClr val="FF0000"/>
                </a:solidFill>
                <a:latin typeface="Calibri" pitchFamily="34" charset="0"/>
              </a:rPr>
              <a:t>2</a:t>
            </a:r>
          </a:p>
          <a:p>
            <a:r>
              <a:rPr lang="en-US" sz="2400">
                <a:solidFill>
                  <a:srgbClr val="FF0000"/>
                </a:solidFill>
                <a:latin typeface="Calibri" pitchFamily="34" charset="0"/>
              </a:rPr>
              <a:t>Limestone decomposes to CaO and CO</a:t>
            </a:r>
            <a:r>
              <a:rPr lang="en-US" sz="2400" baseline="-25000">
                <a:solidFill>
                  <a:srgbClr val="FF0000"/>
                </a:solidFill>
                <a:latin typeface="Calibri" pitchFamily="34" charset="0"/>
              </a:rPr>
              <a:t>2</a:t>
            </a:r>
          </a:p>
          <a:p>
            <a:r>
              <a:rPr lang="en-US" sz="2400">
                <a:solidFill>
                  <a:srgbClr val="FF0000"/>
                </a:solidFill>
                <a:latin typeface="Calibri" pitchFamily="34" charset="0"/>
              </a:rPr>
              <a:t>      heat</a:t>
            </a:r>
          </a:p>
          <a:p>
            <a:r>
              <a:rPr lang="en-US" sz="2400">
                <a:solidFill>
                  <a:srgbClr val="FF0000"/>
                </a:solidFill>
                <a:latin typeface="Calibri" pitchFamily="34" charset="0"/>
              </a:rPr>
              <a:t>CaCO</a:t>
            </a:r>
            <a:r>
              <a:rPr lang="en-US" sz="2400" baseline="-25000">
                <a:solidFill>
                  <a:srgbClr val="FF0000"/>
                </a:solidFill>
                <a:latin typeface="Calibri" pitchFamily="34" charset="0"/>
              </a:rPr>
              <a:t>3 </a:t>
            </a:r>
            <a:r>
              <a:rPr lang="en-US" sz="2400">
                <a:solidFill>
                  <a:srgbClr val="FF0000"/>
                </a:solidFill>
                <a:latin typeface="Calibri" pitchFamily="34" charset="0"/>
              </a:rPr>
              <a:t>→CaO →CO</a:t>
            </a:r>
            <a:r>
              <a:rPr lang="en-US" sz="2400" baseline="-25000">
                <a:solidFill>
                  <a:srgbClr val="FF0000"/>
                </a:solidFill>
                <a:latin typeface="Calibri" pitchFamily="34" charset="0"/>
              </a:rPr>
              <a:t>2</a:t>
            </a:r>
          </a:p>
          <a:p>
            <a:r>
              <a:rPr lang="en-US" sz="2400">
                <a:solidFill>
                  <a:srgbClr val="FF0000"/>
                </a:solidFill>
                <a:latin typeface="Calibri" pitchFamily="34" charset="0"/>
              </a:rPr>
              <a:t>Silica (impurity) reacts with CaO to form calcium silicate which</a:t>
            </a:r>
          </a:p>
          <a:p>
            <a:r>
              <a:rPr lang="en-US" sz="2400">
                <a:solidFill>
                  <a:srgbClr val="FF0000"/>
                </a:solidFill>
                <a:latin typeface="Calibri" pitchFamily="34" charset="0"/>
              </a:rPr>
              <a:t>forms slag. It floats over molten iron and prevents oxidation of </a:t>
            </a:r>
            <a:r>
              <a:rPr lang="it-IT" sz="2400">
                <a:solidFill>
                  <a:srgbClr val="FF0000"/>
                </a:solidFill>
                <a:latin typeface="Calibri" pitchFamily="34" charset="0"/>
              </a:rPr>
              <a:t>iron.</a:t>
            </a:r>
          </a:p>
          <a:p>
            <a:r>
              <a:rPr lang="it-IT" sz="2400">
                <a:solidFill>
                  <a:srgbClr val="FF0000"/>
                </a:solidFill>
                <a:latin typeface="Calibri" pitchFamily="34" charset="0"/>
              </a:rPr>
              <a:t>CaO + SiO</a:t>
            </a:r>
            <a:r>
              <a:rPr lang="it-IT" sz="2400" baseline="-25000">
                <a:solidFill>
                  <a:srgbClr val="FF0000"/>
                </a:solidFill>
                <a:latin typeface="Calibri" pitchFamily="34" charset="0"/>
              </a:rPr>
              <a:t>2</a:t>
            </a:r>
            <a:r>
              <a:rPr lang="it-IT" sz="2400">
                <a:solidFill>
                  <a:srgbClr val="FF0000"/>
                </a:solidFill>
                <a:latin typeface="Calibri" pitchFamily="34" charset="0"/>
              </a:rPr>
              <a:t> →CaSiO</a:t>
            </a:r>
            <a:r>
              <a:rPr lang="it-IT" sz="2400" baseline="-25000">
                <a:solidFill>
                  <a:srgbClr val="FF0000"/>
                </a:solidFill>
                <a:latin typeface="Calibri" pitchFamily="34" charset="0"/>
              </a:rPr>
              <a:t>3</a:t>
            </a:r>
          </a:p>
          <a:p>
            <a:r>
              <a:rPr lang="it-IT" sz="2400">
                <a:solidFill>
                  <a:srgbClr val="FF0000"/>
                </a:solidFill>
                <a:latin typeface="Calibri" pitchFamily="34" charset="0"/>
              </a:rPr>
              <a:t>Calcium silicate</a:t>
            </a:r>
          </a:p>
          <a:p>
            <a:r>
              <a:rPr lang="it-IT" sz="2400">
                <a:solidFill>
                  <a:srgbClr val="FF0000"/>
                </a:solidFill>
                <a:latin typeface="Calibri" pitchFamily="34" charset="0"/>
              </a:rPr>
              <a:t>(Slag)</a:t>
            </a:r>
          </a:p>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 calcmode="lin" valueType="num">
                                      <p:cBhvr additive="base">
                                        <p:cTn id="5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
                                            <p:txEl>
                                              <p:pRg st="13" end="13"/>
                                            </p:txEl>
                                          </p:spTgt>
                                        </p:tgtEl>
                                        <p:attrNameLst>
                                          <p:attrName>style.visibility</p:attrName>
                                        </p:attrNameLst>
                                      </p:cBhvr>
                                      <p:to>
                                        <p:strVal val="visible"/>
                                      </p:to>
                                    </p:set>
                                    <p:anim calcmode="lin" valueType="num">
                                      <p:cBhvr additive="base">
                                        <p:cTn id="5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
                                            <p:txEl>
                                              <p:pRg st="14" end="14"/>
                                            </p:txEl>
                                          </p:spTgt>
                                        </p:tgtEl>
                                        <p:attrNameLst>
                                          <p:attrName>style.visibility</p:attrName>
                                        </p:attrNameLst>
                                      </p:cBhvr>
                                      <p:to>
                                        <p:strVal val="visible"/>
                                      </p:to>
                                    </p:set>
                                    <p:anim calcmode="lin" valueType="num">
                                      <p:cBhvr additive="base">
                                        <p:cTn id="63"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
                                            <p:txEl>
                                              <p:pRg st="15" end="15"/>
                                            </p:txEl>
                                          </p:spTgt>
                                        </p:tgtEl>
                                        <p:attrNameLst>
                                          <p:attrName>style.visibility</p:attrName>
                                        </p:attrNameLst>
                                      </p:cBhvr>
                                      <p:to>
                                        <p:strVal val="visible"/>
                                      </p:to>
                                    </p:set>
                                    <p:anim calcmode="lin" valueType="num">
                                      <p:cBhvr additive="base">
                                        <p:cTn id="67"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
                                            <p:txEl>
                                              <p:pRg st="16" end="16"/>
                                            </p:txEl>
                                          </p:spTgt>
                                        </p:tgtEl>
                                        <p:attrNameLst>
                                          <p:attrName>style.visibility</p:attrName>
                                        </p:attrNameLst>
                                      </p:cBhvr>
                                      <p:to>
                                        <p:strVal val="visible"/>
                                      </p:to>
                                    </p:set>
                                    <p:anim calcmode="lin" valueType="num">
                                      <p:cBhvr additive="base">
                                        <p:cTn id="71"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2">
                                            <p:txEl>
                                              <p:pRg st="17" end="17"/>
                                            </p:txEl>
                                          </p:spTgt>
                                        </p:tgtEl>
                                        <p:attrNameLst>
                                          <p:attrName>style.visibility</p:attrName>
                                        </p:attrNameLst>
                                      </p:cBhvr>
                                      <p:to>
                                        <p:strVal val="visible"/>
                                      </p:to>
                                    </p:set>
                                    <p:anim calcmode="lin" valueType="num">
                                      <p:cBhvr additive="base">
                                        <p:cTn id="75"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1143000" y="241300"/>
            <a:ext cx="7391400" cy="6924675"/>
          </a:xfrm>
          <a:prstGeom prst="rect">
            <a:avLst/>
          </a:prstGeom>
        </p:spPr>
        <p:txBody>
          <a:bodyPr>
            <a:spAutoFit/>
          </a:bodyPr>
          <a:lstStyle/>
          <a:p>
            <a:pPr fontAlgn="auto">
              <a:spcBef>
                <a:spcPts val="0"/>
              </a:spcBef>
              <a:spcAft>
                <a:spcPts val="0"/>
              </a:spcAft>
              <a:defRPr/>
            </a:pPr>
            <a:r>
              <a:rPr lang="en-US" sz="2400" b="1" i="1" dirty="0">
                <a:solidFill>
                  <a:srgbClr val="000099"/>
                </a:solidFill>
                <a:latin typeface="+mn-lt"/>
              </a:rPr>
              <a:t>. Types of iron:</a:t>
            </a:r>
          </a:p>
          <a:p>
            <a:pPr marL="457200" indent="-457200" fontAlgn="auto">
              <a:spcBef>
                <a:spcPts val="0"/>
              </a:spcBef>
              <a:spcAft>
                <a:spcPts val="0"/>
              </a:spcAft>
              <a:buFontTx/>
              <a:buAutoNum type="alphaLcPeriod"/>
              <a:defRPr/>
            </a:pPr>
            <a:r>
              <a:rPr lang="en-US" sz="2000" b="1" i="1" dirty="0">
                <a:solidFill>
                  <a:srgbClr val="002060"/>
                </a:solidFill>
                <a:latin typeface="+mn-lt"/>
              </a:rPr>
              <a:t>Pig iron: </a:t>
            </a:r>
            <a:r>
              <a:rPr lang="en-US" sz="2000" b="1" i="1" dirty="0">
                <a:solidFill>
                  <a:srgbClr val="C00000"/>
                </a:solidFill>
                <a:latin typeface="+mn-lt"/>
              </a:rPr>
              <a:t>The iron obtained from blast furnace is called pig iron. It </a:t>
            </a:r>
            <a:r>
              <a:rPr lang="en-US" sz="2000" b="1" i="1" dirty="0" err="1">
                <a:solidFill>
                  <a:srgbClr val="C00000"/>
                </a:solidFill>
                <a:latin typeface="+mn-lt"/>
              </a:rPr>
              <a:t>isimpure</a:t>
            </a:r>
            <a:r>
              <a:rPr lang="en-US" sz="2000" b="1" i="1" dirty="0">
                <a:solidFill>
                  <a:srgbClr val="C00000"/>
                </a:solidFill>
                <a:latin typeface="+mn-lt"/>
              </a:rPr>
              <a:t> from of iron contains 4% carbon and small amount of S,.</a:t>
            </a:r>
            <a:r>
              <a:rPr lang="en-US" sz="2000" b="1" i="1" dirty="0" err="1">
                <a:solidFill>
                  <a:srgbClr val="C00000"/>
                </a:solidFill>
                <a:latin typeface="+mn-lt"/>
              </a:rPr>
              <a:t>P,Si</a:t>
            </a:r>
            <a:r>
              <a:rPr lang="en-US" sz="2000" b="1" i="1" dirty="0">
                <a:solidFill>
                  <a:srgbClr val="C00000"/>
                </a:solidFill>
                <a:latin typeface="+mn-lt"/>
              </a:rPr>
              <a:t> and </a:t>
            </a:r>
            <a:r>
              <a:rPr lang="en-US" sz="2000" b="1" i="1" dirty="0" err="1">
                <a:solidFill>
                  <a:srgbClr val="C00000"/>
                </a:solidFill>
                <a:latin typeface="+mn-lt"/>
              </a:rPr>
              <a:t>Mn</a:t>
            </a:r>
            <a:r>
              <a:rPr lang="en-US" sz="2000" b="1" i="1" dirty="0">
                <a:solidFill>
                  <a:srgbClr val="C00000"/>
                </a:solidFill>
                <a:latin typeface="+mn-lt"/>
              </a:rPr>
              <a:t>. It can be casted into variety of shapes.</a:t>
            </a:r>
          </a:p>
          <a:p>
            <a:pPr marL="457200" indent="-457200" fontAlgn="auto">
              <a:spcBef>
                <a:spcPts val="0"/>
              </a:spcBef>
              <a:spcAft>
                <a:spcPts val="0"/>
              </a:spcAft>
              <a:buFontTx/>
              <a:buAutoNum type="alphaLcPeriod"/>
              <a:defRPr/>
            </a:pPr>
            <a:r>
              <a:rPr lang="en-US" sz="2000" b="1" i="1" dirty="0">
                <a:solidFill>
                  <a:srgbClr val="C00000"/>
                </a:solidFill>
                <a:latin typeface="+mn-lt"/>
              </a:rPr>
              <a:t> </a:t>
            </a:r>
            <a:r>
              <a:rPr lang="en-US" sz="2000" b="1" i="1" dirty="0">
                <a:solidFill>
                  <a:srgbClr val="002060"/>
                </a:solidFill>
                <a:latin typeface="+mn-lt"/>
              </a:rPr>
              <a:t>Cast iron</a:t>
            </a:r>
            <a:r>
              <a:rPr lang="en-US" sz="2000" b="1" i="1" dirty="0">
                <a:solidFill>
                  <a:srgbClr val="C00000"/>
                </a:solidFill>
                <a:latin typeface="+mn-lt"/>
              </a:rPr>
              <a:t>: It is made by melting pig iron with scrap iron and </a:t>
            </a:r>
            <a:r>
              <a:rPr lang="en-US" sz="2000" b="1" i="1" dirty="0" err="1">
                <a:solidFill>
                  <a:srgbClr val="C00000"/>
                </a:solidFill>
                <a:latin typeface="+mn-lt"/>
              </a:rPr>
              <a:t>cokeusing</a:t>
            </a:r>
            <a:r>
              <a:rPr lang="en-US" sz="2000" b="1" i="1" dirty="0">
                <a:solidFill>
                  <a:srgbClr val="C00000"/>
                </a:solidFill>
                <a:latin typeface="+mn-lt"/>
              </a:rPr>
              <a:t> hot air blast. It contains about 3% of carbon content. It </a:t>
            </a:r>
            <a:r>
              <a:rPr lang="en-US" sz="2000" b="1" i="1" dirty="0" err="1">
                <a:solidFill>
                  <a:srgbClr val="C00000"/>
                </a:solidFill>
                <a:latin typeface="+mn-lt"/>
              </a:rPr>
              <a:t>isextremely</a:t>
            </a:r>
            <a:r>
              <a:rPr lang="en-US" sz="2000" b="1" i="1" dirty="0">
                <a:solidFill>
                  <a:srgbClr val="C00000"/>
                </a:solidFill>
                <a:latin typeface="+mn-lt"/>
              </a:rPr>
              <a:t> hard and brittle.</a:t>
            </a:r>
          </a:p>
          <a:p>
            <a:pPr fontAlgn="auto">
              <a:spcBef>
                <a:spcPts val="0"/>
              </a:spcBef>
              <a:spcAft>
                <a:spcPts val="0"/>
              </a:spcAft>
              <a:defRPr/>
            </a:pPr>
            <a:r>
              <a:rPr lang="en-US" sz="2000" b="1" i="1" dirty="0">
                <a:solidFill>
                  <a:srgbClr val="C00000"/>
                </a:solidFill>
                <a:latin typeface="+mn-lt"/>
              </a:rPr>
              <a:t>c.   </a:t>
            </a:r>
            <a:r>
              <a:rPr lang="en-US" sz="2000" b="1" i="1" dirty="0">
                <a:solidFill>
                  <a:srgbClr val="002060"/>
                </a:solidFill>
                <a:latin typeface="+mn-lt"/>
              </a:rPr>
              <a:t>Wrought iron</a:t>
            </a:r>
            <a:r>
              <a:rPr lang="en-US" sz="2000" b="1" i="1" dirty="0">
                <a:solidFill>
                  <a:srgbClr val="C00000"/>
                </a:solidFill>
                <a:latin typeface="+mn-lt"/>
              </a:rPr>
              <a:t>: It is the purest form of commercial iron. It is also</a:t>
            </a:r>
          </a:p>
          <a:p>
            <a:pPr fontAlgn="auto">
              <a:spcBef>
                <a:spcPts val="0"/>
              </a:spcBef>
              <a:spcAft>
                <a:spcPts val="0"/>
              </a:spcAft>
              <a:defRPr/>
            </a:pPr>
            <a:r>
              <a:rPr lang="en-US" sz="2000" b="1" i="1" dirty="0">
                <a:solidFill>
                  <a:srgbClr val="C00000"/>
                </a:solidFill>
                <a:latin typeface="+mn-lt"/>
              </a:rPr>
              <a:t>      called malleable </a:t>
            </a:r>
            <a:r>
              <a:rPr lang="en-US" sz="2000" b="1" i="1" dirty="0" err="1">
                <a:solidFill>
                  <a:srgbClr val="C00000"/>
                </a:solidFill>
                <a:latin typeface="+mn-lt"/>
              </a:rPr>
              <a:t>iron.It</a:t>
            </a:r>
            <a:r>
              <a:rPr lang="en-US" sz="2000" b="1" i="1" dirty="0">
                <a:solidFill>
                  <a:srgbClr val="C00000"/>
                </a:solidFill>
                <a:latin typeface="+mn-lt"/>
              </a:rPr>
              <a:t> is prepared by oxidative refining of pig iron         in </a:t>
            </a:r>
            <a:r>
              <a:rPr lang="en-US" sz="2000" b="1" i="1" dirty="0" err="1">
                <a:solidFill>
                  <a:srgbClr val="C00000"/>
                </a:solidFill>
                <a:latin typeface="+mn-lt"/>
              </a:rPr>
              <a:t>reverberatory</a:t>
            </a:r>
            <a:r>
              <a:rPr lang="en-US" sz="2000" b="1" i="1" dirty="0">
                <a:solidFill>
                  <a:srgbClr val="C00000"/>
                </a:solidFill>
                <a:latin typeface="+mn-lt"/>
              </a:rPr>
              <a:t> furnace lined with </a:t>
            </a:r>
            <a:r>
              <a:rPr lang="en-US" sz="2000" b="1" i="1" dirty="0" err="1">
                <a:solidFill>
                  <a:srgbClr val="C00000"/>
                </a:solidFill>
                <a:latin typeface="+mn-lt"/>
              </a:rPr>
              <a:t>haematite</a:t>
            </a:r>
            <a:r>
              <a:rPr lang="en-US" sz="2000" b="1" i="1" dirty="0">
                <a:solidFill>
                  <a:srgbClr val="C00000"/>
                </a:solidFill>
                <a:latin typeface="+mn-lt"/>
              </a:rPr>
              <a:t> which </a:t>
            </a:r>
            <a:r>
              <a:rPr lang="en-US" sz="2000" b="1" i="1" dirty="0" err="1">
                <a:solidFill>
                  <a:srgbClr val="C00000"/>
                </a:solidFill>
                <a:latin typeface="+mn-lt"/>
              </a:rPr>
              <a:t>oxidises</a:t>
            </a:r>
            <a:r>
              <a:rPr lang="en-US" sz="2000" b="1" i="1" dirty="0">
                <a:solidFill>
                  <a:srgbClr val="C00000"/>
                </a:solidFill>
                <a:latin typeface="+mn-lt"/>
              </a:rPr>
              <a:t> carbon to carbon monoxide.</a:t>
            </a:r>
          </a:p>
          <a:p>
            <a:pPr fontAlgn="auto">
              <a:spcBef>
                <a:spcPts val="0"/>
              </a:spcBef>
              <a:spcAft>
                <a:spcPts val="0"/>
              </a:spcAft>
              <a:defRPr/>
            </a:pPr>
            <a:r>
              <a:rPr lang="en-US" sz="2000" b="1" i="1" dirty="0">
                <a:solidFill>
                  <a:srgbClr val="C00000"/>
                </a:solidFill>
                <a:latin typeface="+mn-lt"/>
              </a:rPr>
              <a:t>Fe2O</a:t>
            </a:r>
            <a:r>
              <a:rPr lang="en-US" sz="2000" b="1" i="1" baseline="-25000" dirty="0">
                <a:solidFill>
                  <a:srgbClr val="C00000"/>
                </a:solidFill>
                <a:latin typeface="+mn-lt"/>
              </a:rPr>
              <a:t>3</a:t>
            </a:r>
            <a:r>
              <a:rPr lang="en-US" sz="2000" b="1" i="1" dirty="0">
                <a:solidFill>
                  <a:srgbClr val="C00000"/>
                </a:solidFill>
                <a:latin typeface="+mn-lt"/>
              </a:rPr>
              <a:t> + 3C </a:t>
            </a:r>
            <a:r>
              <a:rPr lang="en-US" sz="2000" b="1" i="1" dirty="0">
                <a:solidFill>
                  <a:srgbClr val="C00000"/>
                </a:solidFill>
                <a:latin typeface="Calibri"/>
              </a:rPr>
              <a:t>→</a:t>
            </a:r>
            <a:r>
              <a:rPr lang="en-US" sz="2000" b="1" i="1" dirty="0">
                <a:solidFill>
                  <a:srgbClr val="C00000"/>
                </a:solidFill>
                <a:latin typeface="+mn-lt"/>
              </a:rPr>
              <a:t>2Fe + 3CO</a:t>
            </a:r>
          </a:p>
          <a:p>
            <a:pPr fontAlgn="auto">
              <a:spcBef>
                <a:spcPts val="0"/>
              </a:spcBef>
              <a:spcAft>
                <a:spcPts val="0"/>
              </a:spcAft>
              <a:defRPr/>
            </a:pPr>
            <a:r>
              <a:rPr lang="en-US" sz="2000" b="1" i="1" dirty="0">
                <a:solidFill>
                  <a:srgbClr val="C00000"/>
                </a:solidFill>
                <a:latin typeface="+mn-lt"/>
              </a:rPr>
              <a:t>The substance which reacts with impurity to form slag is called </a:t>
            </a:r>
            <a:r>
              <a:rPr lang="en-US" sz="2000" b="1" i="1" dirty="0" err="1">
                <a:solidFill>
                  <a:srgbClr val="C00000"/>
                </a:solidFill>
                <a:latin typeface="+mn-lt"/>
              </a:rPr>
              <a:t>fluxg</a:t>
            </a:r>
            <a:r>
              <a:rPr lang="en-US" sz="2000" b="1" i="1" dirty="0">
                <a:solidFill>
                  <a:srgbClr val="C00000"/>
                </a:solidFill>
                <a:latin typeface="+mn-lt"/>
              </a:rPr>
              <a:t>. limestone is flux.</a:t>
            </a:r>
          </a:p>
          <a:p>
            <a:pPr fontAlgn="auto">
              <a:spcBef>
                <a:spcPts val="0"/>
              </a:spcBef>
              <a:spcAft>
                <a:spcPts val="0"/>
              </a:spcAft>
              <a:defRPr/>
            </a:pPr>
            <a:r>
              <a:rPr lang="en-US" sz="2000" b="1" i="1" dirty="0">
                <a:solidFill>
                  <a:srgbClr val="C00000"/>
                </a:solidFill>
                <a:latin typeface="+mn-lt"/>
              </a:rPr>
              <a:t>S + O2 </a:t>
            </a:r>
            <a:r>
              <a:rPr lang="en-US" sz="2000" b="1" i="1" dirty="0">
                <a:solidFill>
                  <a:srgbClr val="C00000"/>
                </a:solidFill>
                <a:latin typeface="Calibri"/>
              </a:rPr>
              <a:t>→</a:t>
            </a:r>
            <a:r>
              <a:rPr lang="en-US" sz="2000" b="1" i="1" dirty="0">
                <a:solidFill>
                  <a:srgbClr val="C00000"/>
                </a:solidFill>
                <a:latin typeface="+mn-lt"/>
              </a:rPr>
              <a:t>SO</a:t>
            </a:r>
            <a:r>
              <a:rPr lang="en-US" sz="2000" b="1" i="1" baseline="-25000" dirty="0">
                <a:solidFill>
                  <a:srgbClr val="C00000"/>
                </a:solidFill>
                <a:latin typeface="+mn-lt"/>
              </a:rPr>
              <a:t>2</a:t>
            </a:r>
          </a:p>
          <a:p>
            <a:pPr fontAlgn="auto">
              <a:spcBef>
                <a:spcPts val="0"/>
              </a:spcBef>
              <a:spcAft>
                <a:spcPts val="0"/>
              </a:spcAft>
              <a:defRPr/>
            </a:pPr>
            <a:r>
              <a:rPr lang="en-US" sz="2000" b="1" i="1" dirty="0">
                <a:solidFill>
                  <a:srgbClr val="C00000"/>
                </a:solidFill>
                <a:latin typeface="+mn-lt"/>
              </a:rPr>
              <a:t>4P + 5O</a:t>
            </a:r>
            <a:r>
              <a:rPr lang="en-US" sz="2000" b="1" i="1" baseline="-25000" dirty="0">
                <a:solidFill>
                  <a:srgbClr val="C00000"/>
                </a:solidFill>
                <a:latin typeface="+mn-lt"/>
              </a:rPr>
              <a:t>2</a:t>
            </a:r>
            <a:r>
              <a:rPr lang="en-US" sz="2000" b="1" i="1" dirty="0">
                <a:solidFill>
                  <a:srgbClr val="C00000"/>
                </a:solidFill>
                <a:latin typeface="Calibri"/>
              </a:rPr>
              <a:t>→</a:t>
            </a:r>
            <a:r>
              <a:rPr lang="en-US" sz="2000" b="1" i="1" dirty="0">
                <a:solidFill>
                  <a:srgbClr val="C00000"/>
                </a:solidFill>
                <a:latin typeface="+mn-lt"/>
              </a:rPr>
              <a:t> 2P</a:t>
            </a:r>
            <a:r>
              <a:rPr lang="en-US" sz="2000" b="1" i="1" baseline="-25000" dirty="0">
                <a:solidFill>
                  <a:srgbClr val="C00000"/>
                </a:solidFill>
                <a:latin typeface="+mn-lt"/>
              </a:rPr>
              <a:t>2</a:t>
            </a:r>
            <a:r>
              <a:rPr lang="en-US" sz="2000" b="1" i="1" dirty="0">
                <a:solidFill>
                  <a:srgbClr val="C00000"/>
                </a:solidFill>
                <a:latin typeface="+mn-lt"/>
              </a:rPr>
              <a:t>O</a:t>
            </a:r>
            <a:r>
              <a:rPr lang="en-US" sz="2000" b="1" i="1" baseline="-25000" dirty="0">
                <a:solidFill>
                  <a:srgbClr val="C00000"/>
                </a:solidFill>
                <a:latin typeface="+mn-lt"/>
              </a:rPr>
              <a:t>5</a:t>
            </a:r>
          </a:p>
          <a:p>
            <a:pPr fontAlgn="auto">
              <a:spcBef>
                <a:spcPts val="0"/>
              </a:spcBef>
              <a:spcAft>
                <a:spcPts val="0"/>
              </a:spcAft>
              <a:defRPr/>
            </a:pPr>
            <a:r>
              <a:rPr lang="en-US" sz="2000" b="1" i="1" dirty="0">
                <a:solidFill>
                  <a:srgbClr val="C00000"/>
                </a:solidFill>
                <a:latin typeface="+mn-lt"/>
              </a:rPr>
              <a:t>Si + O</a:t>
            </a:r>
            <a:r>
              <a:rPr lang="en-US" sz="2000" b="1" i="1" baseline="-25000" dirty="0">
                <a:solidFill>
                  <a:srgbClr val="C00000"/>
                </a:solidFill>
                <a:latin typeface="+mn-lt"/>
              </a:rPr>
              <a:t>2</a:t>
            </a:r>
            <a:r>
              <a:rPr lang="en-US" sz="2000" b="1" i="1" dirty="0">
                <a:solidFill>
                  <a:srgbClr val="C00000"/>
                </a:solidFill>
                <a:latin typeface="Calibri"/>
              </a:rPr>
              <a:t>→</a:t>
            </a:r>
            <a:r>
              <a:rPr lang="en-US" sz="2000" b="1" i="1" dirty="0">
                <a:solidFill>
                  <a:srgbClr val="C00000"/>
                </a:solidFill>
                <a:latin typeface="+mn-lt"/>
              </a:rPr>
              <a:t> SiO</a:t>
            </a:r>
            <a:r>
              <a:rPr lang="en-US" sz="2000" b="1" i="1" baseline="-25000" dirty="0">
                <a:solidFill>
                  <a:srgbClr val="C00000"/>
                </a:solidFill>
                <a:latin typeface="+mn-lt"/>
              </a:rPr>
              <a:t>2</a:t>
            </a:r>
          </a:p>
          <a:p>
            <a:pPr fontAlgn="auto">
              <a:spcBef>
                <a:spcPts val="0"/>
              </a:spcBef>
              <a:spcAft>
                <a:spcPts val="0"/>
              </a:spcAft>
              <a:defRPr/>
            </a:pPr>
            <a:r>
              <a:rPr lang="en-US" sz="2000" b="1" i="1" dirty="0" err="1">
                <a:solidFill>
                  <a:srgbClr val="C00000"/>
                </a:solidFill>
                <a:latin typeface="+mn-lt"/>
              </a:rPr>
              <a:t>CaO</a:t>
            </a:r>
            <a:r>
              <a:rPr lang="en-US" sz="2000" b="1" i="1" dirty="0">
                <a:solidFill>
                  <a:srgbClr val="C00000"/>
                </a:solidFill>
                <a:latin typeface="+mn-lt"/>
              </a:rPr>
              <a:t> + SiO</a:t>
            </a:r>
            <a:r>
              <a:rPr lang="en-US" sz="2000" b="1" i="1" baseline="-25000" dirty="0">
                <a:solidFill>
                  <a:srgbClr val="C00000"/>
                </a:solidFill>
                <a:latin typeface="+mn-lt"/>
              </a:rPr>
              <a:t>2</a:t>
            </a:r>
            <a:r>
              <a:rPr lang="en-US" sz="2000" b="1" i="1" dirty="0">
                <a:solidFill>
                  <a:srgbClr val="C00000"/>
                </a:solidFill>
                <a:latin typeface="Calibri"/>
              </a:rPr>
              <a:t>→</a:t>
            </a:r>
            <a:r>
              <a:rPr lang="en-US" sz="2000" b="1" i="1" dirty="0">
                <a:solidFill>
                  <a:srgbClr val="C00000"/>
                </a:solidFill>
                <a:latin typeface="+mn-lt"/>
              </a:rPr>
              <a:t> CaSiO</a:t>
            </a:r>
            <a:r>
              <a:rPr lang="en-US" sz="2000" b="1" i="1" baseline="-25000" dirty="0">
                <a:solidFill>
                  <a:srgbClr val="C00000"/>
                </a:solidFill>
                <a:latin typeface="+mn-lt"/>
              </a:rPr>
              <a:t>3</a:t>
            </a:r>
            <a:r>
              <a:rPr lang="en-US" sz="2000" b="1" i="1" dirty="0">
                <a:solidFill>
                  <a:srgbClr val="C00000"/>
                </a:solidFill>
                <a:latin typeface="+mn-lt"/>
              </a:rPr>
              <a:t> (slag)</a:t>
            </a:r>
          </a:p>
          <a:p>
            <a:pPr fontAlgn="auto">
              <a:spcBef>
                <a:spcPts val="0"/>
              </a:spcBef>
              <a:spcAft>
                <a:spcPts val="0"/>
              </a:spcAft>
              <a:defRPr/>
            </a:pPr>
            <a:r>
              <a:rPr lang="en-US" sz="2000" b="1" i="1" dirty="0">
                <a:solidFill>
                  <a:srgbClr val="C00000"/>
                </a:solidFill>
                <a:latin typeface="+mn-lt"/>
              </a:rPr>
              <a:t>3CaO + P</a:t>
            </a:r>
            <a:r>
              <a:rPr lang="en-US" sz="2000" b="1" i="1" baseline="-25000" dirty="0">
                <a:solidFill>
                  <a:srgbClr val="C00000"/>
                </a:solidFill>
                <a:latin typeface="+mn-lt"/>
              </a:rPr>
              <a:t>2</a:t>
            </a:r>
            <a:r>
              <a:rPr lang="en-US" sz="2000" b="1" i="1" dirty="0">
                <a:solidFill>
                  <a:srgbClr val="C00000"/>
                </a:solidFill>
                <a:latin typeface="+mn-lt"/>
              </a:rPr>
              <a:t>O</a:t>
            </a:r>
            <a:r>
              <a:rPr lang="en-US" sz="2000" b="1" i="1" baseline="-25000" dirty="0">
                <a:solidFill>
                  <a:srgbClr val="C00000"/>
                </a:solidFill>
                <a:latin typeface="+mn-lt"/>
              </a:rPr>
              <a:t>5</a:t>
            </a:r>
            <a:r>
              <a:rPr lang="en-US" sz="2000" b="1" i="1" dirty="0">
                <a:solidFill>
                  <a:srgbClr val="C00000"/>
                </a:solidFill>
                <a:latin typeface="+mn-lt"/>
              </a:rPr>
              <a:t> </a:t>
            </a:r>
            <a:r>
              <a:rPr lang="en-US" sz="2000" b="1" i="1" dirty="0">
                <a:solidFill>
                  <a:srgbClr val="C00000"/>
                </a:solidFill>
                <a:latin typeface="Calibri"/>
              </a:rPr>
              <a:t>→</a:t>
            </a:r>
            <a:r>
              <a:rPr lang="en-US" sz="2000" b="1" i="1" dirty="0">
                <a:solidFill>
                  <a:srgbClr val="C00000"/>
                </a:solidFill>
                <a:latin typeface="+mn-lt"/>
              </a:rPr>
              <a:t>Ca</a:t>
            </a:r>
            <a:r>
              <a:rPr lang="en-US" sz="2000" b="1" i="1" baseline="-25000" dirty="0">
                <a:solidFill>
                  <a:srgbClr val="C00000"/>
                </a:solidFill>
                <a:latin typeface="+mn-lt"/>
              </a:rPr>
              <a:t>3</a:t>
            </a:r>
            <a:r>
              <a:rPr lang="en-US" sz="2000" b="1" i="1" dirty="0">
                <a:solidFill>
                  <a:srgbClr val="C00000"/>
                </a:solidFill>
                <a:latin typeface="+mn-lt"/>
              </a:rPr>
              <a:t>(PO</a:t>
            </a:r>
            <a:r>
              <a:rPr lang="en-US" sz="2000" b="1" i="1" baseline="-25000" dirty="0">
                <a:solidFill>
                  <a:srgbClr val="C00000"/>
                </a:solidFill>
                <a:latin typeface="+mn-lt"/>
              </a:rPr>
              <a:t>4</a:t>
            </a:r>
            <a:r>
              <a:rPr lang="en-US" sz="2000" b="1" i="1" dirty="0">
                <a:solidFill>
                  <a:srgbClr val="C00000"/>
                </a:solidFill>
                <a:latin typeface="+mn-lt"/>
              </a:rPr>
              <a:t>)</a:t>
            </a:r>
            <a:r>
              <a:rPr lang="en-US" sz="2000" b="1" i="1" baseline="-25000" dirty="0">
                <a:solidFill>
                  <a:srgbClr val="C00000"/>
                </a:solidFill>
                <a:latin typeface="+mn-lt"/>
              </a:rPr>
              <a:t>2</a:t>
            </a:r>
            <a:r>
              <a:rPr lang="en-US" sz="2000" b="1" i="1" dirty="0">
                <a:solidFill>
                  <a:srgbClr val="C00000"/>
                </a:solidFill>
                <a:latin typeface="+mn-lt"/>
              </a:rPr>
              <a:t> (slag) </a:t>
            </a:r>
          </a:p>
          <a:p>
            <a:pPr fontAlgn="auto">
              <a:spcBef>
                <a:spcPts val="0"/>
              </a:spcBef>
              <a:spcAft>
                <a:spcPts val="0"/>
              </a:spcAft>
              <a:defRPr/>
            </a:pPr>
            <a:r>
              <a:rPr lang="en-US" sz="2000" b="1" i="1" dirty="0">
                <a:solidFill>
                  <a:srgbClr val="C00000"/>
                </a:solidFill>
                <a:latin typeface="+mn-lt"/>
              </a:rPr>
              <a:t>The metal is removed and freed from slag by passing through rollers.</a:t>
            </a:r>
          </a:p>
          <a:p>
            <a:pPr fontAlgn="auto">
              <a:spcBef>
                <a:spcPts val="0"/>
              </a:spcBef>
              <a:spcAft>
                <a:spcPts val="0"/>
              </a:spcAft>
              <a:defRPr/>
            </a:pPr>
            <a:r>
              <a:rPr lang="en-US" sz="2000" b="1" i="1" dirty="0">
                <a:solidFill>
                  <a:srgbClr val="C00000"/>
                </a:solidFill>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12763" y="117475"/>
            <a:ext cx="8229600" cy="6740525"/>
          </a:xfrm>
          <a:prstGeom prst="rect">
            <a:avLst/>
          </a:prstGeom>
          <a:noFill/>
          <a:ln w="9525">
            <a:noFill/>
            <a:miter lim="800000"/>
            <a:headEnd/>
            <a:tailEnd/>
          </a:ln>
        </p:spPr>
        <p:txBody>
          <a:bodyPr>
            <a:spAutoFit/>
          </a:bodyPr>
          <a:lstStyle/>
          <a:p>
            <a:r>
              <a:rPr lang="en-US" sz="2400">
                <a:solidFill>
                  <a:srgbClr val="002060"/>
                </a:solidFill>
                <a:latin typeface="Calibri" pitchFamily="34" charset="0"/>
              </a:rPr>
              <a:t>Electrolytic Reduction (Hall – Heroult Process): </a:t>
            </a:r>
          </a:p>
          <a:p>
            <a:r>
              <a:rPr lang="en-US" sz="2400">
                <a:solidFill>
                  <a:srgbClr val="FF0000"/>
                </a:solidFill>
                <a:latin typeface="Calibri" pitchFamily="34" charset="0"/>
              </a:rPr>
              <a:t>Purified bauxite ore is mixed with cryolite (Na</a:t>
            </a:r>
            <a:r>
              <a:rPr lang="en-US" sz="2400" baseline="-25000">
                <a:solidFill>
                  <a:srgbClr val="FF0000"/>
                </a:solidFill>
                <a:latin typeface="Calibri" pitchFamily="34" charset="0"/>
              </a:rPr>
              <a:t>3</a:t>
            </a:r>
            <a:r>
              <a:rPr lang="en-US" sz="2400">
                <a:solidFill>
                  <a:srgbClr val="FF0000"/>
                </a:solidFill>
                <a:latin typeface="Calibri" pitchFamily="34" charset="0"/>
              </a:rPr>
              <a:t>AlF</a:t>
            </a:r>
            <a:r>
              <a:rPr lang="en-US" sz="2400" baseline="-25000">
                <a:solidFill>
                  <a:srgbClr val="FF0000"/>
                </a:solidFill>
                <a:latin typeface="Calibri" pitchFamily="34" charset="0"/>
              </a:rPr>
              <a:t>6</a:t>
            </a:r>
            <a:r>
              <a:rPr lang="en-US" sz="2400">
                <a:solidFill>
                  <a:srgbClr val="FF0000"/>
                </a:solidFill>
                <a:latin typeface="Calibri" pitchFamily="34" charset="0"/>
              </a:rPr>
              <a:t>) or CaF</a:t>
            </a:r>
            <a:r>
              <a:rPr lang="en-US" sz="2400" baseline="-25000">
                <a:solidFill>
                  <a:srgbClr val="FF0000"/>
                </a:solidFill>
                <a:latin typeface="Calibri" pitchFamily="34" charset="0"/>
              </a:rPr>
              <a:t>2</a:t>
            </a:r>
            <a:r>
              <a:rPr lang="en-US" sz="2400">
                <a:solidFill>
                  <a:srgbClr val="FF0000"/>
                </a:solidFill>
                <a:latin typeface="Calibri" pitchFamily="34" charset="0"/>
              </a:rPr>
              <a:t> which lowers its melting point and increases electrical conductivity. Molten mixture is electrolysed using a number of graphite rods as anode and carbon lining as cathode.The graphite anode is useful for reduction of metal oxide to metal.</a:t>
            </a:r>
          </a:p>
          <a:p>
            <a:r>
              <a:rPr lang="en-US" sz="2400">
                <a:solidFill>
                  <a:srgbClr val="FF0000"/>
                </a:solidFill>
                <a:latin typeface="Calibri" pitchFamily="34" charset="0"/>
              </a:rPr>
              <a:t>2Al</a:t>
            </a:r>
            <a:r>
              <a:rPr lang="en-US" sz="2400" baseline="-25000">
                <a:solidFill>
                  <a:srgbClr val="FF0000"/>
                </a:solidFill>
                <a:latin typeface="Calibri" pitchFamily="34" charset="0"/>
              </a:rPr>
              <a:t>2</a:t>
            </a:r>
            <a:r>
              <a:rPr lang="en-US" sz="2400">
                <a:solidFill>
                  <a:srgbClr val="FF0000"/>
                </a:solidFill>
                <a:latin typeface="Calibri" pitchFamily="34" charset="0"/>
              </a:rPr>
              <a:t>O</a:t>
            </a:r>
            <a:r>
              <a:rPr lang="en-US" sz="2400" baseline="-25000">
                <a:solidFill>
                  <a:srgbClr val="FF0000"/>
                </a:solidFill>
                <a:latin typeface="Calibri" pitchFamily="34" charset="0"/>
              </a:rPr>
              <a:t>3</a:t>
            </a:r>
            <a:r>
              <a:rPr lang="en-US" sz="2400">
                <a:solidFill>
                  <a:srgbClr val="FF0000"/>
                </a:solidFill>
                <a:latin typeface="Calibri" pitchFamily="34" charset="0"/>
              </a:rPr>
              <a:t> + 3C →4Al + 3CO</a:t>
            </a:r>
            <a:r>
              <a:rPr lang="en-US" sz="2400" baseline="-25000">
                <a:solidFill>
                  <a:srgbClr val="FF0000"/>
                </a:solidFill>
                <a:latin typeface="Calibri" pitchFamily="34" charset="0"/>
              </a:rPr>
              <a:t>2</a:t>
            </a:r>
          </a:p>
          <a:p>
            <a:r>
              <a:rPr lang="en-US" sz="2400">
                <a:solidFill>
                  <a:srgbClr val="FF0000"/>
                </a:solidFill>
                <a:latin typeface="Calibri" pitchFamily="34" charset="0"/>
              </a:rPr>
              <a:t>      electrolysis</a:t>
            </a:r>
          </a:p>
          <a:p>
            <a:r>
              <a:rPr lang="en-US" sz="2400">
                <a:solidFill>
                  <a:srgbClr val="FF0000"/>
                </a:solidFill>
                <a:latin typeface="Calibri" pitchFamily="34" charset="0"/>
              </a:rPr>
              <a:t>    Al</a:t>
            </a:r>
            <a:r>
              <a:rPr lang="en-US" sz="2400" baseline="-25000">
                <a:solidFill>
                  <a:srgbClr val="FF0000"/>
                </a:solidFill>
                <a:latin typeface="Calibri" pitchFamily="34" charset="0"/>
              </a:rPr>
              <a:t>2</a:t>
            </a:r>
            <a:r>
              <a:rPr lang="en-US" sz="2400">
                <a:solidFill>
                  <a:srgbClr val="FF0000"/>
                </a:solidFill>
                <a:latin typeface="Calibri" pitchFamily="34" charset="0"/>
              </a:rPr>
              <a:t>O</a:t>
            </a:r>
            <a:r>
              <a:rPr lang="en-US" sz="2400" baseline="-25000">
                <a:solidFill>
                  <a:srgbClr val="FF0000"/>
                </a:solidFill>
                <a:latin typeface="Calibri" pitchFamily="34" charset="0"/>
              </a:rPr>
              <a:t>3</a:t>
            </a:r>
            <a:r>
              <a:rPr lang="en-US" sz="2400">
                <a:solidFill>
                  <a:srgbClr val="FF0000"/>
                </a:solidFill>
                <a:latin typeface="Calibri" pitchFamily="34" charset="0"/>
              </a:rPr>
              <a:t> →2 Al³†3 O²</a:t>
            </a:r>
          </a:p>
          <a:p>
            <a:r>
              <a:rPr lang="en-US" sz="2400">
                <a:solidFill>
                  <a:srgbClr val="FF0000"/>
                </a:solidFill>
                <a:latin typeface="Calibri" pitchFamily="34" charset="0"/>
              </a:rPr>
              <a:t>At cathode:</a:t>
            </a:r>
          </a:p>
          <a:p>
            <a:r>
              <a:rPr lang="en-US" sz="2400">
                <a:solidFill>
                  <a:srgbClr val="FF0000"/>
                </a:solidFill>
                <a:latin typeface="Calibri" pitchFamily="34" charset="0"/>
              </a:rPr>
              <a:t> Al³+ (melt) + 3e- →Al (l)</a:t>
            </a:r>
          </a:p>
          <a:p>
            <a:r>
              <a:rPr lang="en-US" sz="2400">
                <a:solidFill>
                  <a:srgbClr val="FF0000"/>
                </a:solidFill>
                <a:latin typeface="Calibri" pitchFamily="34" charset="0"/>
              </a:rPr>
              <a:t>At anode:</a:t>
            </a:r>
          </a:p>
          <a:p>
            <a:r>
              <a:rPr lang="en-US" sz="2400">
                <a:solidFill>
                  <a:srgbClr val="FF0000"/>
                </a:solidFill>
                <a:latin typeface="Calibri" pitchFamily="34" charset="0"/>
              </a:rPr>
              <a:t>C(s) + O²- (melt) →CO (g) + 2e-</a:t>
            </a:r>
          </a:p>
          <a:p>
            <a:r>
              <a:rPr lang="en-US" sz="2400">
                <a:solidFill>
                  <a:srgbClr val="FF0000"/>
                </a:solidFill>
                <a:latin typeface="Calibri" pitchFamily="34" charset="0"/>
              </a:rPr>
              <a:t>C(s) + 2O²- (melt) →CO2 (g) + 4e-</a:t>
            </a:r>
          </a:p>
          <a:p>
            <a:r>
              <a:rPr lang="en-US" sz="2400">
                <a:solidFill>
                  <a:srgbClr val="FF0000"/>
                </a:solidFill>
                <a:latin typeface="Calibri" pitchFamily="34" charset="0"/>
              </a:rPr>
              <a:t>Graphite rods get burnt forming CO and CO2. The aluminium thus obtained is refined electrolytically using impure Al as anode, pure Al as</a:t>
            </a:r>
          </a:p>
          <a:p>
            <a:r>
              <a:rPr lang="en-US" sz="2400">
                <a:solidFill>
                  <a:srgbClr val="FF0000"/>
                </a:solidFill>
                <a:latin typeface="Calibri" pitchFamily="34" charset="0"/>
              </a:rPr>
              <a:t>cathode and molten cryolite as electrolyte</a:t>
            </a:r>
            <a:r>
              <a:rPr lang="en-US" sz="200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down)">
                                      <p:cBhvr>
                                        <p:cTn id="28" dur="500"/>
                                        <p:tgtEl>
                                          <p:spTgt spid="2">
                                            <p:txEl>
                                              <p:pRg st="7" end="7"/>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wipe(down)">
                                      <p:cBhvr>
                                        <p:cTn id="31" dur="500"/>
                                        <p:tgtEl>
                                          <p:spTgt spid="2">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wipe(down)">
                                      <p:cBhvr>
                                        <p:cTn id="34" dur="500"/>
                                        <p:tgtEl>
                                          <p:spTgt spid="2">
                                            <p:txEl>
                                              <p:pRg st="9" end="9"/>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wipe(down)">
                                      <p:cBhvr>
                                        <p:cTn id="37" dur="500"/>
                                        <p:tgtEl>
                                          <p:spTgt spid="2">
                                            <p:txEl>
                                              <p:pRg st="10" end="10"/>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wipe(down)">
                                      <p:cBhvr>
                                        <p:cTn id="4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914400" y="609600"/>
            <a:ext cx="7848600" cy="6556375"/>
          </a:xfrm>
          <a:prstGeom prst="rect">
            <a:avLst/>
          </a:prstGeom>
        </p:spPr>
        <p:txBody>
          <a:bodyPr>
            <a:spAutoFit/>
          </a:bodyPr>
          <a:lstStyle/>
          <a:p>
            <a:pPr fontAlgn="auto">
              <a:spcBef>
                <a:spcPts val="0"/>
              </a:spcBef>
              <a:spcAft>
                <a:spcPts val="0"/>
              </a:spcAft>
              <a:defRPr/>
            </a:pPr>
            <a:r>
              <a:rPr lang="en-US" sz="2800" i="1" dirty="0">
                <a:solidFill>
                  <a:schemeClr val="accent1">
                    <a:lumMod val="50000"/>
                  </a:schemeClr>
                </a:solidFill>
                <a:latin typeface="+mn-lt"/>
              </a:rPr>
              <a:t>Refining: </a:t>
            </a:r>
          </a:p>
          <a:p>
            <a:pPr fontAlgn="auto">
              <a:spcBef>
                <a:spcPts val="0"/>
              </a:spcBef>
              <a:spcAft>
                <a:spcPts val="0"/>
              </a:spcAft>
              <a:defRPr/>
            </a:pPr>
            <a:r>
              <a:rPr lang="en-US" sz="2400" i="1" dirty="0">
                <a:solidFill>
                  <a:srgbClr val="FF0066"/>
                </a:solidFill>
                <a:latin typeface="+mn-lt"/>
              </a:rPr>
              <a:t>It is the process of converting an impure metal into pure</a:t>
            </a:r>
          </a:p>
          <a:p>
            <a:pPr fontAlgn="auto">
              <a:spcBef>
                <a:spcPts val="0"/>
              </a:spcBef>
              <a:spcAft>
                <a:spcPts val="0"/>
              </a:spcAft>
              <a:defRPr/>
            </a:pPr>
            <a:r>
              <a:rPr lang="en-US" sz="2400" i="1" dirty="0">
                <a:solidFill>
                  <a:srgbClr val="FF0066"/>
                </a:solidFill>
                <a:latin typeface="+mn-lt"/>
              </a:rPr>
              <a:t>metal depending upon the nature of metal.</a:t>
            </a:r>
            <a:endParaRPr lang="en-US" sz="2000" i="1" dirty="0">
              <a:solidFill>
                <a:srgbClr val="FF0066"/>
              </a:solidFill>
              <a:latin typeface="+mn-lt"/>
            </a:endParaRPr>
          </a:p>
          <a:p>
            <a:pPr fontAlgn="auto">
              <a:spcBef>
                <a:spcPts val="0"/>
              </a:spcBef>
              <a:spcAft>
                <a:spcPts val="0"/>
              </a:spcAft>
              <a:defRPr/>
            </a:pPr>
            <a:r>
              <a:rPr lang="en-US" sz="2800" i="1" dirty="0">
                <a:solidFill>
                  <a:srgbClr val="C00000"/>
                </a:solidFill>
                <a:latin typeface="+mn-lt"/>
              </a:rPr>
              <a:t>Distillation:</a:t>
            </a:r>
            <a:r>
              <a:rPr lang="en-US" sz="2800" i="1" dirty="0">
                <a:solidFill>
                  <a:srgbClr val="FF0066"/>
                </a:solidFill>
                <a:latin typeface="+mn-lt"/>
              </a:rPr>
              <a:t> </a:t>
            </a:r>
          </a:p>
          <a:p>
            <a:pPr fontAlgn="auto">
              <a:spcBef>
                <a:spcPts val="0"/>
              </a:spcBef>
              <a:spcAft>
                <a:spcPts val="0"/>
              </a:spcAft>
              <a:defRPr/>
            </a:pPr>
            <a:r>
              <a:rPr lang="en-US" sz="2400" i="1" dirty="0">
                <a:solidFill>
                  <a:srgbClr val="FF0066"/>
                </a:solidFill>
                <a:latin typeface="+mn-lt"/>
              </a:rPr>
              <a:t>It is the process used to purify those metals which have</a:t>
            </a:r>
          </a:p>
          <a:p>
            <a:pPr fontAlgn="auto">
              <a:spcBef>
                <a:spcPts val="0"/>
              </a:spcBef>
              <a:spcAft>
                <a:spcPts val="0"/>
              </a:spcAft>
              <a:defRPr/>
            </a:pPr>
            <a:r>
              <a:rPr lang="en-US" sz="2400" i="1" dirty="0">
                <a:solidFill>
                  <a:srgbClr val="FF0066"/>
                </a:solidFill>
                <a:latin typeface="+mn-lt"/>
              </a:rPr>
              <a:t>low boiling points, e.g., zinc, mercury, sodium, potassium. Impure metal is heated so as to convert it into </a:t>
            </a:r>
            <a:r>
              <a:rPr lang="en-US" sz="2400" i="1" dirty="0" err="1">
                <a:solidFill>
                  <a:srgbClr val="FF0066"/>
                </a:solidFill>
                <a:latin typeface="+mn-lt"/>
              </a:rPr>
              <a:t>vapours</a:t>
            </a:r>
            <a:r>
              <a:rPr lang="en-US" sz="2400" i="1" dirty="0">
                <a:solidFill>
                  <a:srgbClr val="FF0066"/>
                </a:solidFill>
                <a:latin typeface="+mn-lt"/>
              </a:rPr>
              <a:t> which changes into pure metal on condensation and is obtained as distillate.</a:t>
            </a:r>
          </a:p>
          <a:p>
            <a:pPr fontAlgn="auto">
              <a:spcBef>
                <a:spcPts val="0"/>
              </a:spcBef>
              <a:spcAft>
                <a:spcPts val="0"/>
              </a:spcAft>
              <a:defRPr/>
            </a:pPr>
            <a:r>
              <a:rPr lang="en-US" sz="2800" i="1" dirty="0">
                <a:solidFill>
                  <a:srgbClr val="002060"/>
                </a:solidFill>
                <a:latin typeface="+mn-lt"/>
              </a:rPr>
              <a:t>Liquation: </a:t>
            </a:r>
          </a:p>
          <a:p>
            <a:pPr fontAlgn="auto">
              <a:spcBef>
                <a:spcPts val="0"/>
              </a:spcBef>
              <a:spcAft>
                <a:spcPts val="0"/>
              </a:spcAft>
              <a:defRPr/>
            </a:pPr>
            <a:r>
              <a:rPr lang="en-US" sz="2400" i="1" dirty="0">
                <a:solidFill>
                  <a:srgbClr val="FF0066"/>
                </a:solidFill>
                <a:latin typeface="+mn-lt"/>
              </a:rPr>
              <a:t>Those metals which have impurities whose melting points</a:t>
            </a:r>
          </a:p>
          <a:p>
            <a:pPr fontAlgn="auto">
              <a:spcBef>
                <a:spcPts val="0"/>
              </a:spcBef>
              <a:spcAft>
                <a:spcPts val="0"/>
              </a:spcAft>
              <a:defRPr/>
            </a:pPr>
            <a:r>
              <a:rPr lang="en-US" sz="2400" i="1" dirty="0">
                <a:solidFill>
                  <a:srgbClr val="FF0066"/>
                </a:solidFill>
                <a:latin typeface="+mn-lt"/>
              </a:rPr>
              <a:t>are higher than metal can be purified by this method. In this </a:t>
            </a:r>
            <a:r>
              <a:rPr lang="en-US" sz="2400" i="1" dirty="0" err="1">
                <a:solidFill>
                  <a:srgbClr val="FF0066"/>
                </a:solidFill>
                <a:latin typeface="+mn-lt"/>
              </a:rPr>
              <a:t>method,Sn</a:t>
            </a:r>
            <a:r>
              <a:rPr lang="en-US" sz="2400" i="1" dirty="0">
                <a:solidFill>
                  <a:srgbClr val="FF0066"/>
                </a:solidFill>
                <a:latin typeface="+mn-lt"/>
              </a:rPr>
              <a:t> metal can be purified. Tin containing iron as impurities heated on the top of sloping furnace. Tin melts and flows down the </a:t>
            </a:r>
            <a:r>
              <a:rPr lang="en-US" sz="2400" i="1" dirty="0" err="1">
                <a:solidFill>
                  <a:srgbClr val="FF0066"/>
                </a:solidFill>
                <a:latin typeface="+mn-lt"/>
              </a:rPr>
              <a:t>slopingsurface</a:t>
            </a:r>
            <a:r>
              <a:rPr lang="en-US" sz="2400" i="1" dirty="0">
                <a:solidFill>
                  <a:srgbClr val="FF0066"/>
                </a:solidFill>
                <a:latin typeface="+mn-lt"/>
              </a:rPr>
              <a:t> where iron is left behind and pure tin is obtained.</a:t>
            </a:r>
          </a:p>
          <a:p>
            <a:pPr fontAlgn="auto">
              <a:spcBef>
                <a:spcPts val="0"/>
              </a:spcBef>
              <a:spcAft>
                <a:spcPts val="0"/>
              </a:spcAft>
              <a:defRPr/>
            </a:pPr>
            <a:endParaRPr lang="en-US" sz="2400"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09600" y="152400"/>
            <a:ext cx="8077200" cy="7294563"/>
          </a:xfrm>
          <a:prstGeom prst="rect">
            <a:avLst/>
          </a:prstGeom>
        </p:spPr>
        <p:txBody>
          <a:bodyPr>
            <a:spAutoFit/>
          </a:bodyPr>
          <a:lstStyle/>
          <a:p>
            <a:pPr fontAlgn="auto">
              <a:spcBef>
                <a:spcPts val="0"/>
              </a:spcBef>
              <a:spcAft>
                <a:spcPts val="0"/>
              </a:spcAft>
              <a:defRPr/>
            </a:pPr>
            <a:endParaRPr lang="en-US" dirty="0">
              <a:latin typeface="+mn-lt"/>
            </a:endParaRPr>
          </a:p>
          <a:p>
            <a:pPr fontAlgn="auto">
              <a:spcBef>
                <a:spcPts val="0"/>
              </a:spcBef>
              <a:spcAft>
                <a:spcPts val="0"/>
              </a:spcAft>
              <a:defRPr/>
            </a:pPr>
            <a:r>
              <a:rPr lang="en-US" sz="2800" b="1" i="1" dirty="0">
                <a:solidFill>
                  <a:srgbClr val="002060"/>
                </a:solidFill>
                <a:latin typeface="+mn-lt"/>
              </a:rPr>
              <a:t>Electrolytic refining</a:t>
            </a:r>
            <a:r>
              <a:rPr lang="en-US" b="1" i="1" dirty="0">
                <a:solidFill>
                  <a:schemeClr val="tx1">
                    <a:lumMod val="85000"/>
                    <a:lumOff val="15000"/>
                  </a:schemeClr>
                </a:solidFill>
                <a:latin typeface="+mn-lt"/>
              </a:rPr>
              <a:t>: </a:t>
            </a:r>
          </a:p>
          <a:p>
            <a:pPr fontAlgn="auto">
              <a:spcBef>
                <a:spcPts val="0"/>
              </a:spcBef>
              <a:spcAft>
                <a:spcPts val="0"/>
              </a:spcAft>
              <a:defRPr/>
            </a:pPr>
            <a:r>
              <a:rPr lang="en-US" sz="2000" b="1" i="1" dirty="0">
                <a:solidFill>
                  <a:schemeClr val="tx1">
                    <a:lumMod val="85000"/>
                    <a:lumOff val="15000"/>
                  </a:schemeClr>
                </a:solidFill>
                <a:latin typeface="+mn-lt"/>
              </a:rPr>
              <a:t>In this method, impure metal is taken as anode,</a:t>
            </a:r>
          </a:p>
          <a:p>
            <a:pPr fontAlgn="auto">
              <a:spcBef>
                <a:spcPts val="0"/>
              </a:spcBef>
              <a:spcAft>
                <a:spcPts val="0"/>
              </a:spcAft>
              <a:defRPr/>
            </a:pPr>
            <a:r>
              <a:rPr lang="en-US" sz="2000" b="1" i="1" dirty="0">
                <a:solidFill>
                  <a:schemeClr val="tx1">
                    <a:lumMod val="85000"/>
                    <a:lumOff val="15000"/>
                  </a:schemeClr>
                </a:solidFill>
                <a:latin typeface="+mn-lt"/>
              </a:rPr>
              <a:t>pure metal is taken as cathode, and a soluble salt of metal is used as electrolyte. When electric current is passed, impure metal forms metal ions which are discharged at cathode forming pure metal</a:t>
            </a:r>
          </a:p>
          <a:p>
            <a:pPr fontAlgn="auto">
              <a:spcBef>
                <a:spcPts val="0"/>
              </a:spcBef>
              <a:spcAft>
                <a:spcPts val="0"/>
              </a:spcAft>
              <a:defRPr/>
            </a:pPr>
            <a:r>
              <a:rPr lang="en-US" sz="2000" b="1" i="1" dirty="0">
                <a:solidFill>
                  <a:schemeClr val="tx1">
                    <a:lumMod val="85000"/>
                    <a:lumOff val="15000"/>
                  </a:schemeClr>
                </a:solidFill>
                <a:latin typeface="+mn-lt"/>
              </a:rPr>
              <a:t>At anode:</a:t>
            </a:r>
          </a:p>
          <a:p>
            <a:pPr fontAlgn="auto">
              <a:spcBef>
                <a:spcPts val="0"/>
              </a:spcBef>
              <a:spcAft>
                <a:spcPts val="0"/>
              </a:spcAft>
              <a:defRPr/>
            </a:pPr>
            <a:r>
              <a:rPr lang="en-US" sz="2000" b="1" i="1" dirty="0">
                <a:solidFill>
                  <a:schemeClr val="tx1">
                    <a:lumMod val="85000"/>
                    <a:lumOff val="15000"/>
                  </a:schemeClr>
                </a:solidFill>
                <a:latin typeface="+mn-lt"/>
              </a:rPr>
              <a:t>M</a:t>
            </a:r>
            <a:r>
              <a:rPr lang="en-US" sz="2000" b="1" i="1" dirty="0">
                <a:solidFill>
                  <a:schemeClr val="tx1">
                    <a:lumMod val="85000"/>
                    <a:lumOff val="15000"/>
                  </a:schemeClr>
                </a:solidFill>
                <a:latin typeface="Calibri"/>
              </a:rPr>
              <a:t>→M</a:t>
            </a:r>
            <a:r>
              <a:rPr lang="en-US" sz="2000" b="1" i="1" dirty="0">
                <a:solidFill>
                  <a:schemeClr val="tx1">
                    <a:lumMod val="85000"/>
                    <a:lumOff val="15000"/>
                  </a:schemeClr>
                </a:solidFill>
                <a:latin typeface="+mn-lt"/>
              </a:rPr>
              <a:t>ⁿ+ + ne-</a:t>
            </a:r>
          </a:p>
          <a:p>
            <a:pPr fontAlgn="auto">
              <a:spcBef>
                <a:spcPts val="0"/>
              </a:spcBef>
              <a:spcAft>
                <a:spcPts val="0"/>
              </a:spcAft>
              <a:defRPr/>
            </a:pPr>
            <a:r>
              <a:rPr lang="en-US" sz="2000" b="1" i="1" dirty="0">
                <a:solidFill>
                  <a:schemeClr val="tx1">
                    <a:lumMod val="85000"/>
                    <a:lumOff val="15000"/>
                  </a:schemeClr>
                </a:solidFill>
                <a:latin typeface="+mn-lt"/>
              </a:rPr>
              <a:t>(Impure)</a:t>
            </a:r>
          </a:p>
          <a:p>
            <a:pPr fontAlgn="auto">
              <a:spcBef>
                <a:spcPts val="0"/>
              </a:spcBef>
              <a:spcAft>
                <a:spcPts val="0"/>
              </a:spcAft>
              <a:defRPr/>
            </a:pPr>
            <a:r>
              <a:rPr lang="en-US" sz="2000" b="1" i="1" dirty="0">
                <a:solidFill>
                  <a:schemeClr val="tx1">
                    <a:lumMod val="85000"/>
                    <a:lumOff val="15000"/>
                  </a:schemeClr>
                </a:solidFill>
                <a:latin typeface="+mn-lt"/>
              </a:rPr>
              <a:t>At cathode</a:t>
            </a:r>
          </a:p>
          <a:p>
            <a:pPr fontAlgn="auto">
              <a:spcBef>
                <a:spcPts val="0"/>
              </a:spcBef>
              <a:spcAft>
                <a:spcPts val="0"/>
              </a:spcAft>
              <a:defRPr/>
            </a:pPr>
            <a:r>
              <a:rPr lang="en-US" sz="2000" b="1" i="1" dirty="0" err="1">
                <a:solidFill>
                  <a:schemeClr val="tx1">
                    <a:lumMod val="85000"/>
                    <a:lumOff val="15000"/>
                  </a:schemeClr>
                </a:solidFill>
                <a:latin typeface="+mn-lt"/>
              </a:rPr>
              <a:t>Mn</a:t>
            </a:r>
            <a:r>
              <a:rPr lang="en-US" sz="2000" b="1" i="1" dirty="0">
                <a:solidFill>
                  <a:schemeClr val="tx1">
                    <a:lumMod val="85000"/>
                    <a:lumOff val="15000"/>
                  </a:schemeClr>
                </a:solidFill>
                <a:latin typeface="+mn-lt"/>
              </a:rPr>
              <a:t>++ne-</a:t>
            </a:r>
            <a:r>
              <a:rPr lang="en-US" sz="2000" b="1" i="1" dirty="0">
                <a:solidFill>
                  <a:schemeClr val="tx1">
                    <a:lumMod val="85000"/>
                    <a:lumOff val="15000"/>
                  </a:schemeClr>
                </a:solidFill>
                <a:latin typeface="Calibri"/>
              </a:rPr>
              <a:t>→M</a:t>
            </a:r>
            <a:endParaRPr lang="en-US" sz="2000" b="1" i="1" dirty="0">
              <a:solidFill>
                <a:schemeClr val="tx1">
                  <a:lumMod val="85000"/>
                  <a:lumOff val="15000"/>
                </a:schemeClr>
              </a:solidFill>
              <a:latin typeface="+mn-lt"/>
            </a:endParaRPr>
          </a:p>
          <a:p>
            <a:pPr fontAlgn="auto">
              <a:spcBef>
                <a:spcPts val="0"/>
              </a:spcBef>
              <a:spcAft>
                <a:spcPts val="0"/>
              </a:spcAft>
              <a:defRPr/>
            </a:pPr>
            <a:r>
              <a:rPr lang="en-US" sz="2000" b="1" i="1" dirty="0">
                <a:solidFill>
                  <a:schemeClr val="tx1">
                    <a:lumMod val="85000"/>
                    <a:lumOff val="15000"/>
                  </a:schemeClr>
                </a:solidFill>
                <a:latin typeface="+mn-lt"/>
              </a:rPr>
              <a:t>(Pure)</a:t>
            </a:r>
          </a:p>
          <a:p>
            <a:pPr fontAlgn="auto">
              <a:spcBef>
                <a:spcPts val="0"/>
              </a:spcBef>
              <a:spcAft>
                <a:spcPts val="0"/>
              </a:spcAft>
              <a:defRPr/>
            </a:pPr>
            <a:r>
              <a:rPr lang="en-US" sz="2800" b="1" i="1" dirty="0">
                <a:solidFill>
                  <a:srgbClr val="000099"/>
                </a:solidFill>
                <a:latin typeface="+mn-lt"/>
              </a:rPr>
              <a:t>Zone refining: </a:t>
            </a:r>
          </a:p>
          <a:p>
            <a:pPr fontAlgn="auto">
              <a:spcBef>
                <a:spcPts val="0"/>
              </a:spcBef>
              <a:spcAft>
                <a:spcPts val="0"/>
              </a:spcAft>
              <a:defRPr/>
            </a:pPr>
            <a:r>
              <a:rPr lang="en-US" sz="2000" b="1" i="1" dirty="0">
                <a:solidFill>
                  <a:schemeClr val="tx1">
                    <a:lumMod val="85000"/>
                    <a:lumOff val="15000"/>
                  </a:schemeClr>
                </a:solidFill>
                <a:latin typeface="+mn-lt"/>
              </a:rPr>
              <a:t>It is based on the principle that impurities are more soluble in the melt than in the solid state of the metal. The impure metal is heated with the help of circular heaters at one end of the rod of impure metal. The molten zone moves forward along with the heater with impurities and reaches the other end and is discarded. Pure metal crystallizes out of the melt. The process is repeated several times and heater is moved in the same direction. It is used for purifying semiconductors like B, </a:t>
            </a:r>
            <a:r>
              <a:rPr lang="en-US" sz="2000" b="1" i="1" dirty="0" err="1">
                <a:solidFill>
                  <a:schemeClr val="tx1">
                    <a:lumMod val="85000"/>
                    <a:lumOff val="15000"/>
                  </a:schemeClr>
                </a:solidFill>
                <a:latin typeface="+mn-lt"/>
              </a:rPr>
              <a:t>Ge</a:t>
            </a:r>
            <a:r>
              <a:rPr lang="en-US" sz="2000" b="1" i="1" dirty="0">
                <a:solidFill>
                  <a:schemeClr val="tx1">
                    <a:lumMod val="85000"/>
                    <a:lumOff val="15000"/>
                  </a:schemeClr>
                </a:solidFill>
                <a:latin typeface="+mn-lt"/>
              </a:rPr>
              <a:t>, Si, </a:t>
            </a:r>
            <a:r>
              <a:rPr lang="en-US" sz="2000" b="1" i="1" dirty="0" err="1">
                <a:solidFill>
                  <a:schemeClr val="tx1">
                    <a:lumMod val="85000"/>
                    <a:lumOff val="15000"/>
                  </a:schemeClr>
                </a:solidFill>
                <a:latin typeface="+mn-lt"/>
              </a:rPr>
              <a:t>Ga</a:t>
            </a:r>
            <a:r>
              <a:rPr lang="en-US" sz="2000" b="1" i="1" dirty="0">
                <a:solidFill>
                  <a:schemeClr val="tx1">
                    <a:lumMod val="85000"/>
                    <a:lumOff val="15000"/>
                  </a:schemeClr>
                </a:solidFill>
                <a:latin typeface="+mn-lt"/>
              </a:rPr>
              <a:t> and In</a:t>
            </a:r>
          </a:p>
          <a:p>
            <a:pPr fontAlgn="auto">
              <a:spcBef>
                <a:spcPts val="0"/>
              </a:spcBef>
              <a:spcAft>
                <a:spcPts val="0"/>
              </a:spcAft>
              <a:defRPr/>
            </a:pPr>
            <a:endParaRPr lang="en-US" b="1" dirty="0">
              <a:latin typeface="+mn-lt"/>
            </a:endParaRPr>
          </a:p>
          <a:p>
            <a:pPr fontAlgn="auto">
              <a:spcBef>
                <a:spcPts val="0"/>
              </a:spcBef>
              <a:spcAft>
                <a:spcPts val="0"/>
              </a:spcAft>
              <a:defRPr/>
            </a:pPr>
            <a:endParaRPr lang="en-US" b="1" dirty="0">
              <a:latin typeface="+mn-lt"/>
            </a:endParaRPr>
          </a:p>
          <a:p>
            <a:pPr fontAlgn="auto">
              <a:spcBef>
                <a:spcPts val="0"/>
              </a:spcBef>
              <a:spcAft>
                <a:spcPts val="0"/>
              </a:spcAft>
              <a:defRPr/>
            </a:pPr>
            <a:endParaRPr lang="en-US"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arn(inVertical)">
                                      <p:cBhvr>
                                        <p:cTn id="13" dur="500"/>
                                        <p:tgtEl>
                                          <p:spTgt spid="2">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barn(inVertical)">
                                      <p:cBhvr>
                                        <p:cTn id="16" dur="500"/>
                                        <p:tgtEl>
                                          <p:spTgt spid="2">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barn(inVertical)">
                                      <p:cBhvr>
                                        <p:cTn id="19" dur="500"/>
                                        <p:tgtEl>
                                          <p:spTgt spid="2">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barn(inVertical)">
                                      <p:cBhvr>
                                        <p:cTn id="25" dur="500"/>
                                        <p:tgtEl>
                                          <p:spTgt spid="2">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barn(inVertical)">
                                      <p:cBhvr>
                                        <p:cTn id="28" dur="500"/>
                                        <p:tgtEl>
                                          <p:spTgt spid="2">
                                            <p:txEl>
                                              <p:pRg st="8" end="8"/>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barn(inVertical)">
                                      <p:cBhvr>
                                        <p:cTn id="31" dur="500"/>
                                        <p:tgtEl>
                                          <p:spTgt spid="2">
                                            <p:txEl>
                                              <p:pRg st="9" end="9"/>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barn(inVertical)">
                                      <p:cBhvr>
                                        <p:cTn id="34" dur="500"/>
                                        <p:tgtEl>
                                          <p:spTgt spid="2">
                                            <p:txEl>
                                              <p:pRg st="10" end="10"/>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barn(inVertical)">
                                      <p:cBhvr>
                                        <p:cTn id="3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838200" y="415925"/>
            <a:ext cx="7391400" cy="5846763"/>
          </a:xfrm>
          <a:prstGeom prst="rect">
            <a:avLst/>
          </a:prstGeom>
          <a:noFill/>
          <a:ln w="9525">
            <a:noFill/>
            <a:miter lim="800000"/>
            <a:headEnd/>
            <a:tailEnd/>
          </a:ln>
        </p:spPr>
        <p:txBody>
          <a:bodyPr>
            <a:spAutoFit/>
          </a:bodyPr>
          <a:lstStyle/>
          <a:p>
            <a:r>
              <a:rPr lang="en-US" sz="2800">
                <a:latin typeface="Calibri" pitchFamily="34" charset="0"/>
              </a:rPr>
              <a:t>Vapour phase refining:</a:t>
            </a:r>
          </a:p>
          <a:p>
            <a:r>
              <a:rPr lang="en-US" sz="2000">
                <a:solidFill>
                  <a:srgbClr val="800000"/>
                </a:solidFill>
                <a:latin typeface="Calibri" pitchFamily="34" charset="0"/>
              </a:rPr>
              <a:t>Nickel is purified by </a:t>
            </a:r>
            <a:r>
              <a:rPr lang="en-US" sz="2400">
                <a:solidFill>
                  <a:srgbClr val="7030A0"/>
                </a:solidFill>
                <a:latin typeface="Calibri" pitchFamily="34" charset="0"/>
              </a:rPr>
              <a:t>Mond’s</a:t>
            </a:r>
            <a:r>
              <a:rPr lang="en-US" sz="2000">
                <a:latin typeface="Calibri" pitchFamily="34" charset="0"/>
              </a:rPr>
              <a:t> process</a:t>
            </a:r>
            <a:r>
              <a:rPr lang="en-US" sz="2000">
                <a:solidFill>
                  <a:srgbClr val="800000"/>
                </a:solidFill>
                <a:latin typeface="Calibri" pitchFamily="34" charset="0"/>
              </a:rPr>
              <a:t>. Nickel,</a:t>
            </a:r>
          </a:p>
          <a:p>
            <a:r>
              <a:rPr lang="en-US" sz="2000">
                <a:solidFill>
                  <a:srgbClr val="800000"/>
                </a:solidFill>
                <a:latin typeface="Calibri" pitchFamily="34" charset="0"/>
              </a:rPr>
              <a:t>when heated in stream of carbon monoxide forms volatile Ni(CO)4</a:t>
            </a:r>
          </a:p>
          <a:p>
            <a:r>
              <a:rPr lang="en-US" sz="2000">
                <a:solidFill>
                  <a:srgbClr val="800000"/>
                </a:solidFill>
                <a:latin typeface="Calibri" pitchFamily="34" charset="0"/>
              </a:rPr>
              <a:t>which on further subjecting to higher temperature decomposes to give</a:t>
            </a:r>
          </a:p>
          <a:p>
            <a:r>
              <a:rPr lang="en-US" sz="2000">
                <a:solidFill>
                  <a:srgbClr val="800000"/>
                </a:solidFill>
                <a:latin typeface="Calibri" pitchFamily="34" charset="0"/>
              </a:rPr>
              <a:t>pure metal.</a:t>
            </a:r>
          </a:p>
          <a:p>
            <a:r>
              <a:rPr lang="en-US" sz="2000">
                <a:solidFill>
                  <a:srgbClr val="800000"/>
                </a:solidFill>
                <a:latin typeface="Calibri" pitchFamily="34" charset="0"/>
              </a:rPr>
              <a:t>          330 -350K Ni + 4 CO →Ni (CO)</a:t>
            </a:r>
            <a:r>
              <a:rPr lang="en-US" sz="2000" baseline="-25000">
                <a:solidFill>
                  <a:srgbClr val="800000"/>
                </a:solidFill>
                <a:latin typeface="Calibri" pitchFamily="34" charset="0"/>
              </a:rPr>
              <a:t>4</a:t>
            </a:r>
            <a:r>
              <a:rPr lang="en-US" sz="2000">
                <a:solidFill>
                  <a:srgbClr val="800000"/>
                </a:solidFill>
                <a:latin typeface="Calibri" pitchFamily="34" charset="0"/>
              </a:rPr>
              <a:t>→ni+4CO</a:t>
            </a:r>
          </a:p>
          <a:p>
            <a:r>
              <a:rPr lang="en-US" sz="2000">
                <a:solidFill>
                  <a:srgbClr val="800000"/>
                </a:solidFill>
                <a:latin typeface="Calibri" pitchFamily="34" charset="0"/>
              </a:rPr>
              <a:t>                   </a:t>
            </a:r>
          </a:p>
          <a:p>
            <a:r>
              <a:rPr lang="en-US" sz="2400">
                <a:solidFill>
                  <a:srgbClr val="7030A0"/>
                </a:solidFill>
                <a:latin typeface="Calibri" pitchFamily="34" charset="0"/>
              </a:rPr>
              <a:t>van- Arkel method</a:t>
            </a:r>
            <a:r>
              <a:rPr lang="en-US" sz="2000">
                <a:solidFill>
                  <a:srgbClr val="800000"/>
                </a:solidFill>
                <a:latin typeface="Calibri" pitchFamily="34" charset="0"/>
              </a:rPr>
              <a:t>: It is used to get ultra pure metals. Zr and Ti are</a:t>
            </a:r>
          </a:p>
          <a:p>
            <a:r>
              <a:rPr lang="en-US" sz="2000">
                <a:solidFill>
                  <a:srgbClr val="800000"/>
                </a:solidFill>
                <a:latin typeface="Calibri" pitchFamily="34" charset="0"/>
              </a:rPr>
              <a:t>purified by this process. Zr or Ti are heated in iodine vapours at about</a:t>
            </a:r>
          </a:p>
          <a:p>
            <a:r>
              <a:rPr lang="en-US" sz="2000">
                <a:solidFill>
                  <a:srgbClr val="800000"/>
                </a:solidFill>
                <a:latin typeface="Calibri" pitchFamily="34" charset="0"/>
              </a:rPr>
              <a:t>870 K to form volatile ZrI</a:t>
            </a:r>
            <a:r>
              <a:rPr lang="en-US" sz="2000" baseline="-25000">
                <a:solidFill>
                  <a:srgbClr val="800000"/>
                </a:solidFill>
                <a:latin typeface="Calibri" pitchFamily="34" charset="0"/>
              </a:rPr>
              <a:t>4</a:t>
            </a:r>
            <a:r>
              <a:rPr lang="en-US" sz="2000">
                <a:solidFill>
                  <a:srgbClr val="800000"/>
                </a:solidFill>
                <a:latin typeface="Calibri" pitchFamily="34" charset="0"/>
              </a:rPr>
              <a:t> or TiI</a:t>
            </a:r>
            <a:r>
              <a:rPr lang="en-US" sz="2000" baseline="-25000">
                <a:solidFill>
                  <a:srgbClr val="800000"/>
                </a:solidFill>
                <a:latin typeface="Calibri" pitchFamily="34" charset="0"/>
              </a:rPr>
              <a:t>4</a:t>
            </a:r>
            <a:r>
              <a:rPr lang="en-US" sz="2000">
                <a:solidFill>
                  <a:srgbClr val="800000"/>
                </a:solidFill>
                <a:latin typeface="Calibri" pitchFamily="34" charset="0"/>
              </a:rPr>
              <a:t> which are heated over tungsten filament at 1800K to give pure Zr or Ti.</a:t>
            </a:r>
          </a:p>
          <a:p>
            <a:r>
              <a:rPr lang="en-US" sz="2000">
                <a:solidFill>
                  <a:srgbClr val="800000"/>
                </a:solidFill>
                <a:latin typeface="Calibri" pitchFamily="34" charset="0"/>
              </a:rPr>
              <a:t>Ti + 2I</a:t>
            </a:r>
            <a:r>
              <a:rPr lang="en-US" baseline="-25000">
                <a:solidFill>
                  <a:srgbClr val="800000"/>
                </a:solidFill>
                <a:latin typeface="Calibri" pitchFamily="34" charset="0"/>
              </a:rPr>
              <a:t>2</a:t>
            </a:r>
            <a:r>
              <a:rPr lang="en-US" sz="2000">
                <a:solidFill>
                  <a:srgbClr val="800000"/>
                </a:solidFill>
                <a:latin typeface="Calibri" pitchFamily="34" charset="0"/>
              </a:rPr>
              <a:t> →TiI</a:t>
            </a:r>
            <a:r>
              <a:rPr lang="en-US" sz="2000" baseline="-25000">
                <a:solidFill>
                  <a:srgbClr val="800000"/>
                </a:solidFill>
                <a:latin typeface="Calibri" pitchFamily="34" charset="0"/>
              </a:rPr>
              <a:t>4</a:t>
            </a:r>
            <a:r>
              <a:rPr lang="en-US" sz="2000">
                <a:solidFill>
                  <a:srgbClr val="800000"/>
                </a:solidFill>
                <a:latin typeface="Calibri" pitchFamily="34" charset="0"/>
              </a:rPr>
              <a:t> →Ti +2I</a:t>
            </a:r>
            <a:r>
              <a:rPr lang="en-US" sz="2000" baseline="-25000">
                <a:solidFill>
                  <a:srgbClr val="800000"/>
                </a:solidFill>
                <a:latin typeface="Calibri" pitchFamily="34" charset="0"/>
              </a:rPr>
              <a:t>2</a:t>
            </a:r>
          </a:p>
          <a:p>
            <a:r>
              <a:rPr lang="en-US" sz="2000">
                <a:solidFill>
                  <a:srgbClr val="800000"/>
                </a:solidFill>
                <a:latin typeface="Calibri" pitchFamily="34" charset="0"/>
              </a:rPr>
              <a:t>Impure                          pure</a:t>
            </a:r>
          </a:p>
          <a:p>
            <a:r>
              <a:rPr lang="en-US" sz="2000">
                <a:solidFill>
                  <a:srgbClr val="800000"/>
                </a:solidFill>
                <a:latin typeface="Calibri" pitchFamily="34" charset="0"/>
              </a:rPr>
              <a:t>Zr + 2I</a:t>
            </a:r>
            <a:r>
              <a:rPr lang="en-US" sz="2000" baseline="-25000">
                <a:solidFill>
                  <a:srgbClr val="800000"/>
                </a:solidFill>
                <a:latin typeface="Calibri" pitchFamily="34" charset="0"/>
              </a:rPr>
              <a:t>2</a:t>
            </a:r>
            <a:r>
              <a:rPr lang="en-US" sz="2000">
                <a:solidFill>
                  <a:srgbClr val="800000"/>
                </a:solidFill>
                <a:latin typeface="Calibri" pitchFamily="34" charset="0"/>
              </a:rPr>
              <a:t> →ZrI</a:t>
            </a:r>
            <a:r>
              <a:rPr lang="en-US" sz="2000" baseline="-25000">
                <a:solidFill>
                  <a:srgbClr val="800000"/>
                </a:solidFill>
                <a:latin typeface="Calibri" pitchFamily="34" charset="0"/>
              </a:rPr>
              <a:t>4</a:t>
            </a:r>
            <a:r>
              <a:rPr lang="en-US" sz="2000">
                <a:solidFill>
                  <a:srgbClr val="800000"/>
                </a:solidFill>
                <a:latin typeface="Calibri" pitchFamily="34" charset="0"/>
              </a:rPr>
              <a:t> →Zr +2I</a:t>
            </a:r>
            <a:r>
              <a:rPr lang="en-US" sz="2000" baseline="-25000">
                <a:solidFill>
                  <a:srgbClr val="800000"/>
                </a:solidFill>
                <a:latin typeface="Calibri" pitchFamily="34" charset="0"/>
              </a:rPr>
              <a:t>2</a:t>
            </a:r>
          </a:p>
          <a:p>
            <a:r>
              <a:rPr lang="en-US" sz="2000">
                <a:solidFill>
                  <a:srgbClr val="800000"/>
                </a:solidFill>
                <a:latin typeface="Calibri" pitchFamily="34" charset="0"/>
              </a:rPr>
              <a:t>Impure                   pure</a:t>
            </a:r>
          </a:p>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500"/>
                                        <p:tgtEl>
                                          <p:spTgt spid="2">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fade">
                                      <p:cBhvr>
                                        <p:cTn id="40" dur="500"/>
                                        <p:tgtEl>
                                          <p:spTgt spid="2">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fade">
                                      <p:cBhvr>
                                        <p:cTn id="43" dur="500"/>
                                        <p:tgtEl>
                                          <p:spTgt spid="2">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2">
                                            <p:txEl>
                                              <p:pRg st="13" end="13"/>
                                            </p:txEl>
                                          </p:spTgt>
                                        </p:tgtEl>
                                        <p:attrNameLst>
                                          <p:attrName>style.visibility</p:attrName>
                                        </p:attrNameLst>
                                      </p:cBhvr>
                                      <p:to>
                                        <p:strVal val="visible"/>
                                      </p:to>
                                    </p:set>
                                    <p:animEffect transition="in" filter="fade">
                                      <p:cBhvr>
                                        <p:cTn id="46"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1752600"/>
            <a:ext cx="8229600" cy="3459163"/>
          </a:xfrm>
        </p:spPr>
        <p:txBody>
          <a:bodyPr/>
          <a:lstStyle/>
          <a:p>
            <a:pPr eaLnBrk="1" hangingPunct="1"/>
            <a:r>
              <a:rPr lang="en-US" sz="6600" smtClean="0">
                <a:solidFill>
                  <a:srgbClr val="002060"/>
                </a:solidFill>
              </a:rPr>
              <a:t>THANK YOU</a:t>
            </a:r>
          </a:p>
        </p:txBody>
      </p:sp>
      <p:sp>
        <p:nvSpPr>
          <p:cNvPr id="3" name="TextBox 2"/>
          <p:cNvSpPr txBox="1"/>
          <p:nvPr/>
        </p:nvSpPr>
        <p:spPr>
          <a:xfrm>
            <a:off x="1371600" y="5410200"/>
            <a:ext cx="7086600" cy="369332"/>
          </a:xfrm>
          <a:prstGeom prst="rect">
            <a:avLst/>
          </a:prstGeom>
          <a:noFill/>
        </p:spPr>
        <p:txBody>
          <a:bodyPr wrap="square" rtlCol="0">
            <a:spAutoFit/>
          </a:bodyPr>
          <a:lstStyle/>
          <a:p>
            <a:r>
              <a:rPr lang="en-IN" dirty="0" smtClean="0"/>
              <a:t>PANKAJ SHARMA PGT CHEM BAKLOH CANTT</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79646"/>
        </a:solidFill>
        <a:effectLst/>
      </p:bgPr>
    </p:bg>
    <p:spTree>
      <p:nvGrpSpPr>
        <p:cNvPr id="1" name=""/>
        <p:cNvGrpSpPr/>
        <p:nvPr/>
      </p:nvGrpSpPr>
      <p:grpSpPr>
        <a:xfrm>
          <a:off x="0" y="0"/>
          <a:ext cx="0" cy="0"/>
          <a:chOff x="0" y="0"/>
          <a:chExt cx="0" cy="0"/>
        </a:xfrm>
      </p:grpSpPr>
      <p:sp>
        <p:nvSpPr>
          <p:cNvPr id="5122" name="Rectangle 3"/>
          <p:cNvSpPr>
            <a:spLocks noChangeArrowheads="1"/>
          </p:cNvSpPr>
          <p:nvPr/>
        </p:nvSpPr>
        <p:spPr bwMode="auto">
          <a:xfrm>
            <a:off x="381000" y="477838"/>
            <a:ext cx="8534400" cy="6402387"/>
          </a:xfrm>
          <a:prstGeom prst="rect">
            <a:avLst/>
          </a:prstGeom>
          <a:noFill/>
          <a:ln w="9525">
            <a:noFill/>
            <a:miter lim="800000"/>
            <a:headEnd/>
            <a:tailEnd/>
          </a:ln>
        </p:spPr>
        <p:txBody>
          <a:bodyPr>
            <a:spAutoFit/>
          </a:bodyPr>
          <a:lstStyle/>
          <a:p>
            <a:endParaRPr lang="en-US">
              <a:latin typeface="Calibri" pitchFamily="34" charset="0"/>
            </a:endParaRPr>
          </a:p>
          <a:p>
            <a:r>
              <a:rPr lang="en-US" sz="4400" b="1">
                <a:latin typeface="Algerian" pitchFamily="82" charset="0"/>
              </a:rPr>
              <a:t>Minerals: </a:t>
            </a:r>
          </a:p>
          <a:p>
            <a:r>
              <a:rPr lang="en-US">
                <a:latin typeface="Calibri" pitchFamily="34" charset="0"/>
              </a:rPr>
              <a:t>The naturally occurring chemical substances in the earth’s</a:t>
            </a:r>
          </a:p>
          <a:p>
            <a:r>
              <a:rPr lang="en-US">
                <a:latin typeface="Calibri" pitchFamily="34" charset="0"/>
              </a:rPr>
              <a:t>crust which are obtained by mining are known as minerals. Metals may</a:t>
            </a:r>
          </a:p>
          <a:p>
            <a:r>
              <a:rPr lang="en-US">
                <a:latin typeface="Calibri" pitchFamily="34" charset="0"/>
              </a:rPr>
              <a:t>or may not be extracted profitably from them.</a:t>
            </a:r>
          </a:p>
          <a:p>
            <a:endParaRPr lang="en-US">
              <a:latin typeface="Calibri" pitchFamily="34" charset="0"/>
            </a:endParaRPr>
          </a:p>
          <a:p>
            <a:r>
              <a:rPr lang="en-US" sz="4400" b="1">
                <a:latin typeface="Algerian" pitchFamily="82" charset="0"/>
              </a:rPr>
              <a:t>Ores:</a:t>
            </a:r>
          </a:p>
          <a:p>
            <a:r>
              <a:rPr lang="en-US">
                <a:latin typeface="Calibri" pitchFamily="34" charset="0"/>
              </a:rPr>
              <a:t> The rocky materials which contain sufficient quantity of mineral</a:t>
            </a:r>
          </a:p>
          <a:p>
            <a:r>
              <a:rPr lang="en-US">
                <a:latin typeface="Calibri" pitchFamily="34" charset="0"/>
              </a:rPr>
              <a:t>so that the metal can be extracted profitably or economically are</a:t>
            </a:r>
          </a:p>
          <a:p>
            <a:r>
              <a:rPr lang="en-US">
                <a:latin typeface="Calibri" pitchFamily="34" charset="0"/>
              </a:rPr>
              <a:t>known as ores.</a:t>
            </a:r>
          </a:p>
          <a:p>
            <a:endParaRPr lang="en-US">
              <a:latin typeface="Calibri" pitchFamily="34" charset="0"/>
            </a:endParaRPr>
          </a:p>
          <a:p>
            <a:r>
              <a:rPr lang="en-US" sz="4400" b="1">
                <a:latin typeface="Algerian" pitchFamily="82" charset="0"/>
              </a:rPr>
              <a:t>Gangue:</a:t>
            </a:r>
          </a:p>
          <a:p>
            <a:r>
              <a:rPr lang="en-US">
                <a:latin typeface="Calibri" pitchFamily="34" charset="0"/>
              </a:rPr>
              <a:t> The earthy or undesirable materials present in ore are known</a:t>
            </a:r>
          </a:p>
          <a:p>
            <a:r>
              <a:rPr lang="en-US">
                <a:latin typeface="Calibri" pitchFamily="34" charset="0"/>
              </a:rPr>
              <a:t>as gangue.</a:t>
            </a:r>
          </a:p>
          <a:p>
            <a:r>
              <a:rPr lang="en-US" sz="4400">
                <a:latin typeface="Algerian" pitchFamily="82" charset="0"/>
              </a:rPr>
              <a:t>Metallurgy: </a:t>
            </a:r>
          </a:p>
          <a:p>
            <a:r>
              <a:rPr lang="en-US">
                <a:latin typeface="Calibri" pitchFamily="34" charset="0"/>
              </a:rPr>
              <a:t>The entire scientific and technological process used for</a:t>
            </a:r>
          </a:p>
          <a:p>
            <a:r>
              <a:rPr lang="en-US">
                <a:latin typeface="Calibri" pitchFamily="34" charset="0"/>
              </a:rPr>
              <a:t>isolation of the metal from its ores is known as metallurgy.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6146" name="Rectangle 1"/>
          <p:cNvSpPr>
            <a:spLocks noChangeArrowheads="1"/>
          </p:cNvSpPr>
          <p:nvPr/>
        </p:nvSpPr>
        <p:spPr bwMode="auto">
          <a:xfrm>
            <a:off x="609600" y="1295400"/>
            <a:ext cx="7543800" cy="4770438"/>
          </a:xfrm>
          <a:prstGeom prst="rect">
            <a:avLst/>
          </a:prstGeom>
          <a:noFill/>
          <a:ln w="9525">
            <a:noFill/>
            <a:miter lim="800000"/>
            <a:headEnd/>
            <a:tailEnd/>
          </a:ln>
        </p:spPr>
        <p:txBody>
          <a:bodyPr>
            <a:spAutoFit/>
          </a:bodyPr>
          <a:lstStyle/>
          <a:p>
            <a:r>
              <a:rPr lang="en-US" sz="4000" b="1" i="1">
                <a:solidFill>
                  <a:srgbClr val="C00000"/>
                </a:solidFill>
                <a:latin typeface="Blackoak Std"/>
              </a:rPr>
              <a:t>Steps of metallurgy</a:t>
            </a:r>
            <a:r>
              <a:rPr lang="en-US" b="1" i="1">
                <a:solidFill>
                  <a:srgbClr val="C00000"/>
                </a:solidFill>
                <a:latin typeface="Blackoak Std"/>
              </a:rPr>
              <a:t>:</a:t>
            </a:r>
          </a:p>
          <a:p>
            <a:endParaRPr lang="en-US" sz="3200">
              <a:latin typeface="Calibri" pitchFamily="34" charset="0"/>
            </a:endParaRPr>
          </a:p>
          <a:p>
            <a:r>
              <a:rPr lang="en-US" sz="3200">
                <a:latin typeface="Algerian" pitchFamily="82" charset="0"/>
              </a:rPr>
              <a:t>a</a:t>
            </a:r>
            <a:r>
              <a:rPr lang="en-US" sz="3200">
                <a:latin typeface="Calibri" pitchFamily="34" charset="0"/>
              </a:rPr>
              <a:t>. </a:t>
            </a:r>
            <a:r>
              <a:rPr lang="en-US" sz="3200">
                <a:latin typeface="Algerian" pitchFamily="82" charset="0"/>
              </a:rPr>
              <a:t>Concentration of ore</a:t>
            </a:r>
          </a:p>
          <a:p>
            <a:r>
              <a:rPr lang="en-US" sz="3200">
                <a:latin typeface="Algerian" pitchFamily="82" charset="0"/>
              </a:rPr>
              <a:t>b. Conversion of concentrated ore to oxide</a:t>
            </a:r>
          </a:p>
          <a:p>
            <a:r>
              <a:rPr lang="en-US" sz="3200">
                <a:latin typeface="Algerian" pitchFamily="82" charset="0"/>
              </a:rPr>
              <a:t>c. Reduction of oxide to metal</a:t>
            </a:r>
          </a:p>
          <a:p>
            <a:r>
              <a:rPr lang="en-US" sz="3200">
                <a:latin typeface="Algerian" pitchFamily="82" charset="0"/>
              </a:rPr>
              <a:t>d. Refining of metal</a:t>
            </a:r>
          </a:p>
          <a:p>
            <a:r>
              <a:rPr lang="en-US" sz="3200">
                <a:latin typeface="Algerian" pitchFamily="82"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57200" y="609600"/>
            <a:ext cx="8686800" cy="6032500"/>
          </a:xfrm>
          <a:prstGeom prst="rect">
            <a:avLst/>
          </a:prstGeom>
        </p:spPr>
        <p:txBody>
          <a:bodyPr>
            <a:spAutoFit/>
          </a:bodyPr>
          <a:lstStyle/>
          <a:p>
            <a:pPr fontAlgn="auto">
              <a:spcBef>
                <a:spcPts val="0"/>
              </a:spcBef>
              <a:spcAft>
                <a:spcPts val="0"/>
              </a:spcAft>
              <a:defRPr/>
            </a:pPr>
            <a:endParaRPr lang="en-US" dirty="0">
              <a:latin typeface="+mn-lt"/>
            </a:endParaRPr>
          </a:p>
          <a:p>
            <a:pPr fontAlgn="auto">
              <a:spcBef>
                <a:spcPts val="0"/>
              </a:spcBef>
              <a:spcAft>
                <a:spcPts val="0"/>
              </a:spcAft>
              <a:defRPr/>
            </a:pPr>
            <a:r>
              <a:rPr lang="en-US" sz="4000" b="1" i="1" dirty="0">
                <a:solidFill>
                  <a:schemeClr val="accent2"/>
                </a:solidFill>
                <a:latin typeface="Algerian" pitchFamily="82" charset="0"/>
              </a:rPr>
              <a:t>Concentration of ore: </a:t>
            </a:r>
          </a:p>
          <a:p>
            <a:pPr fontAlgn="auto">
              <a:spcBef>
                <a:spcPts val="0"/>
              </a:spcBef>
              <a:spcAft>
                <a:spcPts val="0"/>
              </a:spcAft>
              <a:defRPr/>
            </a:pPr>
            <a:endParaRPr lang="en-US" sz="2000" b="1" i="1" dirty="0">
              <a:latin typeface="+mn-lt"/>
            </a:endParaRPr>
          </a:p>
          <a:p>
            <a:pPr fontAlgn="auto">
              <a:spcBef>
                <a:spcPts val="0"/>
              </a:spcBef>
              <a:spcAft>
                <a:spcPts val="0"/>
              </a:spcAft>
              <a:defRPr/>
            </a:pPr>
            <a:r>
              <a:rPr lang="en-US" sz="2800" dirty="0">
                <a:solidFill>
                  <a:schemeClr val="accent5">
                    <a:lumMod val="75000"/>
                  </a:schemeClr>
                </a:solidFill>
                <a:latin typeface="Algerian" pitchFamily="82" charset="0"/>
              </a:rPr>
              <a:t>The process of removal unwanted materials like</a:t>
            </a:r>
          </a:p>
          <a:p>
            <a:pPr fontAlgn="auto">
              <a:spcBef>
                <a:spcPts val="0"/>
              </a:spcBef>
              <a:spcAft>
                <a:spcPts val="0"/>
              </a:spcAft>
              <a:defRPr/>
            </a:pPr>
            <a:r>
              <a:rPr lang="en-US" sz="2800" dirty="0">
                <a:solidFill>
                  <a:schemeClr val="accent5">
                    <a:lumMod val="75000"/>
                  </a:schemeClr>
                </a:solidFill>
                <a:latin typeface="Algerian" pitchFamily="82" charset="0"/>
              </a:rPr>
              <a:t>sand, clay, rocks </a:t>
            </a:r>
            <a:r>
              <a:rPr lang="en-US" sz="2800" dirty="0" err="1">
                <a:solidFill>
                  <a:schemeClr val="accent5">
                    <a:lumMod val="75000"/>
                  </a:schemeClr>
                </a:solidFill>
                <a:latin typeface="Algerian" pitchFamily="82" charset="0"/>
              </a:rPr>
              <a:t>etc</a:t>
            </a:r>
            <a:r>
              <a:rPr lang="en-US" sz="2800" dirty="0">
                <a:solidFill>
                  <a:schemeClr val="accent5">
                    <a:lumMod val="75000"/>
                  </a:schemeClr>
                </a:solidFill>
                <a:latin typeface="Algerian" pitchFamily="82" charset="0"/>
              </a:rPr>
              <a:t> from the ore is known as concentration, ore –</a:t>
            </a:r>
          </a:p>
          <a:p>
            <a:pPr fontAlgn="auto">
              <a:spcBef>
                <a:spcPts val="0"/>
              </a:spcBef>
              <a:spcAft>
                <a:spcPts val="0"/>
              </a:spcAft>
              <a:defRPr/>
            </a:pPr>
            <a:r>
              <a:rPr lang="en-US" sz="2800" dirty="0">
                <a:solidFill>
                  <a:schemeClr val="accent5">
                    <a:lumMod val="75000"/>
                  </a:schemeClr>
                </a:solidFill>
                <a:latin typeface="Algerian" pitchFamily="82" charset="0"/>
              </a:rPr>
              <a:t>dressing or benefaction. It involves several steps which depend upon</a:t>
            </a:r>
          </a:p>
          <a:p>
            <a:pPr fontAlgn="auto">
              <a:spcBef>
                <a:spcPts val="0"/>
              </a:spcBef>
              <a:spcAft>
                <a:spcPts val="0"/>
              </a:spcAft>
              <a:defRPr/>
            </a:pPr>
            <a:r>
              <a:rPr lang="en-US" sz="2800" dirty="0">
                <a:solidFill>
                  <a:schemeClr val="accent5">
                    <a:lumMod val="75000"/>
                  </a:schemeClr>
                </a:solidFill>
                <a:latin typeface="Algerian" pitchFamily="82" charset="0"/>
              </a:rPr>
              <a:t>physical properties of metal compound and impurity (gangue). The</a:t>
            </a:r>
          </a:p>
          <a:p>
            <a:pPr fontAlgn="auto">
              <a:spcBef>
                <a:spcPts val="0"/>
              </a:spcBef>
              <a:spcAft>
                <a:spcPts val="0"/>
              </a:spcAft>
              <a:defRPr/>
            </a:pPr>
            <a:r>
              <a:rPr lang="en-US" sz="2800" dirty="0">
                <a:solidFill>
                  <a:schemeClr val="accent5">
                    <a:lumMod val="75000"/>
                  </a:schemeClr>
                </a:solidFill>
                <a:latin typeface="Algerian" pitchFamily="82" charset="0"/>
              </a:rPr>
              <a:t>type of metal, available facilities and environmental factors are also</a:t>
            </a:r>
          </a:p>
          <a:p>
            <a:pPr fontAlgn="auto">
              <a:spcBef>
                <a:spcPts val="0"/>
              </a:spcBef>
              <a:spcAft>
                <a:spcPts val="0"/>
              </a:spcAft>
              <a:defRPr/>
            </a:pPr>
            <a:r>
              <a:rPr lang="en-US" sz="2800" dirty="0">
                <a:solidFill>
                  <a:schemeClr val="accent5">
                    <a:lumMod val="75000"/>
                  </a:schemeClr>
                </a:solidFill>
                <a:latin typeface="Algerian" pitchFamily="82" charset="0"/>
              </a:rPr>
              <a:t>taken into consideration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heel(1)">
                                      <p:cBhvr>
                                        <p:cTn id="7" dur="2000"/>
                                        <p:tgtEl>
                                          <p:spTgt spid="2">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wheel(1)">
                                      <p:cBhvr>
                                        <p:cTn id="10" dur="2000"/>
                                        <p:tgtEl>
                                          <p:spTgt spid="2">
                                            <p:txEl>
                                              <p:pRg st="3" end="3"/>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wheel(1)">
                                      <p:cBhvr>
                                        <p:cTn id="13" dur="2000"/>
                                        <p:tgtEl>
                                          <p:spTgt spid="2">
                                            <p:txEl>
                                              <p:pRg st="4" end="4"/>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wheel(1)">
                                      <p:cBhvr>
                                        <p:cTn id="16" dur="2000"/>
                                        <p:tgtEl>
                                          <p:spTgt spid="2">
                                            <p:txEl>
                                              <p:pRg st="5" end="5"/>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heel(1)">
                                      <p:cBhvr>
                                        <p:cTn id="19" dur="2000"/>
                                        <p:tgtEl>
                                          <p:spTgt spid="2">
                                            <p:txEl>
                                              <p:pRg st="6" end="6"/>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wheel(1)">
                                      <p:cBhvr>
                                        <p:cTn id="22" dur="2000"/>
                                        <p:tgtEl>
                                          <p:spTgt spid="2">
                                            <p:txEl>
                                              <p:pRg st="7" end="7"/>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wheel(1)">
                                      <p:cBhvr>
                                        <p:cTn id="2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09600" y="533400"/>
            <a:ext cx="8077200" cy="5200650"/>
          </a:xfrm>
          <a:prstGeom prst="rect">
            <a:avLst/>
          </a:prstGeom>
        </p:spPr>
        <p:txBody>
          <a:bodyPr>
            <a:spAutoFit/>
          </a:bodyPr>
          <a:lstStyle/>
          <a:p>
            <a:pPr fontAlgn="auto">
              <a:spcBef>
                <a:spcPts val="0"/>
              </a:spcBef>
              <a:spcAft>
                <a:spcPts val="0"/>
              </a:spcAft>
              <a:defRPr/>
            </a:pPr>
            <a:r>
              <a:rPr lang="en-US" sz="3200" b="1" i="1" dirty="0">
                <a:solidFill>
                  <a:schemeClr val="accent4"/>
                </a:solidFill>
                <a:latin typeface="Bodoni MT Black" pitchFamily="18" charset="0"/>
              </a:rPr>
              <a:t>Hydraulic washing (or gravity separation): </a:t>
            </a:r>
          </a:p>
          <a:p>
            <a:pPr fontAlgn="auto">
              <a:spcBef>
                <a:spcPts val="0"/>
              </a:spcBef>
              <a:spcAft>
                <a:spcPts val="0"/>
              </a:spcAft>
              <a:defRPr/>
            </a:pPr>
            <a:r>
              <a:rPr lang="en-US" sz="2000" dirty="0">
                <a:solidFill>
                  <a:srgbClr val="C00000"/>
                </a:solidFill>
                <a:latin typeface="Adobe Garamond Pro Bold" pitchFamily="18" charset="0"/>
              </a:rPr>
              <a:t>It is based on difference in</a:t>
            </a:r>
          </a:p>
          <a:p>
            <a:pPr fontAlgn="auto">
              <a:spcBef>
                <a:spcPts val="0"/>
              </a:spcBef>
              <a:spcAft>
                <a:spcPts val="0"/>
              </a:spcAft>
              <a:defRPr/>
            </a:pPr>
            <a:r>
              <a:rPr lang="en-US" sz="2000" dirty="0">
                <a:solidFill>
                  <a:srgbClr val="C00000"/>
                </a:solidFill>
                <a:latin typeface="Adobe Garamond Pro Bold" pitchFamily="18" charset="0"/>
              </a:rPr>
              <a:t>densities of ore and gangue particles. Ore is washed with a stream of</a:t>
            </a:r>
          </a:p>
          <a:p>
            <a:pPr fontAlgn="auto">
              <a:spcBef>
                <a:spcPts val="0"/>
              </a:spcBef>
              <a:spcAft>
                <a:spcPts val="0"/>
              </a:spcAft>
              <a:defRPr/>
            </a:pPr>
            <a:r>
              <a:rPr lang="en-US" sz="2000" dirty="0">
                <a:solidFill>
                  <a:srgbClr val="C00000"/>
                </a:solidFill>
                <a:latin typeface="Adobe Garamond Pro Bold" pitchFamily="18" charset="0"/>
              </a:rPr>
              <a:t>water under pressure so that lighter impurities are washed away</a:t>
            </a:r>
          </a:p>
          <a:p>
            <a:pPr fontAlgn="auto">
              <a:spcBef>
                <a:spcPts val="0"/>
              </a:spcBef>
              <a:spcAft>
                <a:spcPts val="0"/>
              </a:spcAft>
              <a:defRPr/>
            </a:pPr>
            <a:r>
              <a:rPr lang="en-US" sz="2000" dirty="0">
                <a:solidFill>
                  <a:srgbClr val="C00000"/>
                </a:solidFill>
                <a:latin typeface="Adobe Garamond Pro Bold" pitchFamily="18" charset="0"/>
              </a:rPr>
              <a:t>whereas heavy ores are left behind.</a:t>
            </a:r>
          </a:p>
          <a:p>
            <a:pPr fontAlgn="auto">
              <a:spcBef>
                <a:spcPts val="0"/>
              </a:spcBef>
              <a:spcAft>
                <a:spcPts val="0"/>
              </a:spcAft>
              <a:defRPr/>
            </a:pPr>
            <a:endParaRPr lang="en-US" dirty="0">
              <a:solidFill>
                <a:srgbClr val="C00000"/>
              </a:solidFill>
              <a:latin typeface="+mn-lt"/>
            </a:endParaRPr>
          </a:p>
          <a:p>
            <a:pPr fontAlgn="auto">
              <a:spcBef>
                <a:spcPts val="0"/>
              </a:spcBef>
              <a:spcAft>
                <a:spcPts val="0"/>
              </a:spcAft>
              <a:defRPr/>
            </a:pPr>
            <a:r>
              <a:rPr lang="en-US" sz="3200" b="1" dirty="0">
                <a:solidFill>
                  <a:schemeClr val="accent4"/>
                </a:solidFill>
                <a:latin typeface="Britannic Bold" pitchFamily="34" charset="0"/>
              </a:rPr>
              <a:t>Magnetic separation: </a:t>
            </a:r>
          </a:p>
          <a:p>
            <a:pPr fontAlgn="auto">
              <a:spcBef>
                <a:spcPts val="0"/>
              </a:spcBef>
              <a:spcAft>
                <a:spcPts val="0"/>
              </a:spcAft>
              <a:defRPr/>
            </a:pPr>
            <a:r>
              <a:rPr lang="en-US" sz="2000" dirty="0">
                <a:solidFill>
                  <a:srgbClr val="C00000"/>
                </a:solidFill>
                <a:latin typeface="Adobe Garamond Pro Bold" pitchFamily="18" charset="0"/>
              </a:rPr>
              <a:t>This method is based on the difference in</a:t>
            </a:r>
          </a:p>
          <a:p>
            <a:pPr fontAlgn="auto">
              <a:spcBef>
                <a:spcPts val="0"/>
              </a:spcBef>
              <a:spcAft>
                <a:spcPts val="0"/>
              </a:spcAft>
              <a:defRPr/>
            </a:pPr>
            <a:r>
              <a:rPr lang="en-US" sz="2000" dirty="0">
                <a:solidFill>
                  <a:srgbClr val="C00000"/>
                </a:solidFill>
                <a:latin typeface="Adobe Garamond Pro Bold" pitchFamily="18" charset="0"/>
              </a:rPr>
              <a:t>magnetic and non – magnetic properties of two components of ore</a:t>
            </a:r>
          </a:p>
          <a:p>
            <a:pPr fontAlgn="auto">
              <a:spcBef>
                <a:spcPts val="0"/>
              </a:spcBef>
              <a:spcAft>
                <a:spcPts val="0"/>
              </a:spcAft>
              <a:defRPr/>
            </a:pPr>
            <a:r>
              <a:rPr lang="en-US" sz="2000" dirty="0">
                <a:solidFill>
                  <a:srgbClr val="C00000"/>
                </a:solidFill>
                <a:latin typeface="Adobe Garamond Pro Bold" pitchFamily="18" charset="0"/>
              </a:rPr>
              <a:t>(pure and impure). This method is used to remove tungsten ore</a:t>
            </a:r>
          </a:p>
          <a:p>
            <a:pPr fontAlgn="auto">
              <a:spcBef>
                <a:spcPts val="0"/>
              </a:spcBef>
              <a:spcAft>
                <a:spcPts val="0"/>
              </a:spcAft>
              <a:defRPr/>
            </a:pPr>
            <a:r>
              <a:rPr lang="en-US" sz="2000" dirty="0">
                <a:solidFill>
                  <a:srgbClr val="C00000"/>
                </a:solidFill>
                <a:latin typeface="Adobe Garamond Pro Bold" pitchFamily="18" charset="0"/>
              </a:rPr>
              <a:t>particles from </a:t>
            </a:r>
            <a:r>
              <a:rPr lang="en-US" sz="2000" dirty="0" err="1">
                <a:solidFill>
                  <a:srgbClr val="C00000"/>
                </a:solidFill>
                <a:latin typeface="Adobe Garamond Pro Bold" pitchFamily="18" charset="0"/>
              </a:rPr>
              <a:t>cassiterite</a:t>
            </a:r>
            <a:r>
              <a:rPr lang="en-US" sz="2000" dirty="0">
                <a:solidFill>
                  <a:srgbClr val="C00000"/>
                </a:solidFill>
                <a:latin typeface="Adobe Garamond Pro Bold" pitchFamily="18" charset="0"/>
              </a:rPr>
              <a:t> (SnO2). It is also used to concentrate</a:t>
            </a:r>
          </a:p>
          <a:p>
            <a:pPr fontAlgn="auto">
              <a:spcBef>
                <a:spcPts val="0"/>
              </a:spcBef>
              <a:spcAft>
                <a:spcPts val="0"/>
              </a:spcAft>
              <a:defRPr/>
            </a:pPr>
            <a:r>
              <a:rPr lang="en-US" sz="2000" dirty="0">
                <a:solidFill>
                  <a:srgbClr val="C00000"/>
                </a:solidFill>
                <a:latin typeface="Adobe Garamond Pro Bold" pitchFamily="18" charset="0"/>
              </a:rPr>
              <a:t>magnetite (Fe3O4), chromite (FeCr2O4) and </a:t>
            </a:r>
            <a:r>
              <a:rPr lang="en-US" sz="2000" dirty="0" err="1">
                <a:solidFill>
                  <a:srgbClr val="C00000"/>
                </a:solidFill>
                <a:latin typeface="Adobe Garamond Pro Bold" pitchFamily="18" charset="0"/>
              </a:rPr>
              <a:t>pyrolusite</a:t>
            </a:r>
            <a:r>
              <a:rPr lang="en-US" sz="2000" dirty="0">
                <a:solidFill>
                  <a:srgbClr val="C00000"/>
                </a:solidFill>
                <a:latin typeface="Adobe Garamond Pro Bold" pitchFamily="18" charset="0"/>
              </a:rPr>
              <a:t> (MnO2) from</a:t>
            </a:r>
          </a:p>
          <a:p>
            <a:pPr fontAlgn="auto">
              <a:spcBef>
                <a:spcPts val="0"/>
              </a:spcBef>
              <a:spcAft>
                <a:spcPts val="0"/>
              </a:spcAft>
              <a:defRPr/>
            </a:pPr>
            <a:r>
              <a:rPr lang="en-US" sz="2000" dirty="0">
                <a:solidFill>
                  <a:srgbClr val="C00000"/>
                </a:solidFill>
                <a:latin typeface="Adobe Garamond Pro Bold" pitchFamily="18" charset="0"/>
              </a:rPr>
              <a:t>unwanted gangue.</a:t>
            </a:r>
          </a:p>
          <a:p>
            <a:pPr fontAlgn="auto">
              <a:spcBef>
                <a:spcPts val="0"/>
              </a:spcBef>
              <a:spcAft>
                <a:spcPts val="0"/>
              </a:spcAft>
              <a:defRPr/>
            </a:pP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circle(in)">
                                      <p:cBhvr>
                                        <p:cTn id="25" dur="2000"/>
                                        <p:tgtEl>
                                          <p:spTgt spid="2">
                                            <p:txEl>
                                              <p:pRg st="7" end="7"/>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circle(in)">
                                      <p:cBhvr>
                                        <p:cTn id="28" dur="2000"/>
                                        <p:tgtEl>
                                          <p:spTgt spid="2">
                                            <p:txEl>
                                              <p:pRg st="8" end="8"/>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circle(in)">
                                      <p:cBhvr>
                                        <p:cTn id="31" dur="2000"/>
                                        <p:tgtEl>
                                          <p:spTgt spid="2">
                                            <p:txEl>
                                              <p:pRg st="9" end="9"/>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circle(in)">
                                      <p:cBhvr>
                                        <p:cTn id="34" dur="2000"/>
                                        <p:tgtEl>
                                          <p:spTgt spid="2">
                                            <p:txEl>
                                              <p:pRg st="10" end="10"/>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circle(in)">
                                      <p:cBhvr>
                                        <p:cTn id="37" dur="2000"/>
                                        <p:tgtEl>
                                          <p:spTgt spid="2">
                                            <p:txEl>
                                              <p:pRg st="11" end="11"/>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2">
                                            <p:txEl>
                                              <p:pRg st="12" end="12"/>
                                            </p:txEl>
                                          </p:spTgt>
                                        </p:tgtEl>
                                        <p:attrNameLst>
                                          <p:attrName>style.visibility</p:attrName>
                                        </p:attrNameLst>
                                      </p:cBhvr>
                                      <p:to>
                                        <p:strVal val="visible"/>
                                      </p:to>
                                    </p:set>
                                    <p:animEffect transition="in" filter="circle(in)">
                                      <p:cBhvr>
                                        <p:cTn id="40" dur="2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825500"/>
            <a:ext cx="8485188" cy="6032500"/>
          </a:xfrm>
          <a:prstGeom prst="rect">
            <a:avLst/>
          </a:prstGeom>
          <a:noFill/>
          <a:ln w="9525">
            <a:noFill/>
            <a:miter lim="800000"/>
            <a:headEnd/>
            <a:tailEnd/>
          </a:ln>
        </p:spPr>
        <p:txBody>
          <a:bodyPr>
            <a:spAutoFit/>
          </a:bodyPr>
          <a:lstStyle/>
          <a:p>
            <a:r>
              <a:rPr lang="en-US">
                <a:solidFill>
                  <a:srgbClr val="000099"/>
                </a:solidFill>
                <a:latin typeface="Blackoak Std"/>
              </a:rPr>
              <a:t>Froth Floatation Process: </a:t>
            </a:r>
          </a:p>
          <a:p>
            <a:endParaRPr lang="en-US">
              <a:latin typeface="Blackoak Std"/>
            </a:endParaRPr>
          </a:p>
          <a:p>
            <a:r>
              <a:rPr lang="en-US" sz="2000" b="1" i="1">
                <a:solidFill>
                  <a:srgbClr val="800000"/>
                </a:solidFill>
                <a:latin typeface="Adobe Garamond Pro Bold"/>
              </a:rPr>
              <a:t>The principle of froth floatation process is</a:t>
            </a:r>
          </a:p>
          <a:p>
            <a:r>
              <a:rPr lang="en-US" sz="2000" b="1" i="1">
                <a:solidFill>
                  <a:srgbClr val="800000"/>
                </a:solidFill>
                <a:latin typeface="Adobe Garamond Pro Bold"/>
              </a:rPr>
              <a:t>that sulphide ores are preferentially wetted by the pine oil, whereas</a:t>
            </a:r>
          </a:p>
          <a:p>
            <a:r>
              <a:rPr lang="en-US" sz="2000" b="1" i="1">
                <a:solidFill>
                  <a:srgbClr val="800000"/>
                </a:solidFill>
                <a:latin typeface="Adobe Garamond Pro Bold"/>
              </a:rPr>
              <a:t>the gangue particles are wetted by the water. Collectors are added toenhance the non-wettability of the mineral particles. Examples are</a:t>
            </a:r>
          </a:p>
          <a:p>
            <a:r>
              <a:rPr lang="en-US" sz="2000" b="1" i="1">
                <a:solidFill>
                  <a:srgbClr val="800000"/>
                </a:solidFill>
                <a:latin typeface="Adobe Garamond Pro Bold"/>
              </a:rPr>
              <a:t>pine oil, fatty acids and xanthates are added to it. Froth stabilizers are</a:t>
            </a:r>
          </a:p>
          <a:p>
            <a:r>
              <a:rPr lang="en-US" sz="2000" b="1" i="1">
                <a:solidFill>
                  <a:srgbClr val="800000"/>
                </a:solidFill>
                <a:latin typeface="Adobe Garamond Pro Bold"/>
              </a:rPr>
              <a:t>added to stabilize the froth. Examples are cresols, aniline. If two</a:t>
            </a:r>
          </a:p>
          <a:p>
            <a:r>
              <a:rPr lang="en-US" sz="2000" b="1" i="1">
                <a:solidFill>
                  <a:srgbClr val="800000"/>
                </a:solidFill>
                <a:latin typeface="Adobe Garamond Pro Bold"/>
              </a:rPr>
              <a:t>sulphide ores are present, it is possible to separate the two sulphide</a:t>
            </a:r>
          </a:p>
          <a:p>
            <a:r>
              <a:rPr lang="en-US" sz="2000" b="1" i="1">
                <a:solidFill>
                  <a:srgbClr val="800000"/>
                </a:solidFill>
                <a:latin typeface="Adobe Garamond Pro Bold"/>
              </a:rPr>
              <a:t>ores by adjusting proportion of oil to water or by adding depressants.</a:t>
            </a:r>
          </a:p>
          <a:p>
            <a:r>
              <a:rPr lang="en-US" sz="2000" b="1" i="1">
                <a:solidFill>
                  <a:srgbClr val="800000"/>
                </a:solidFill>
                <a:latin typeface="Adobe Garamond Pro Bold"/>
              </a:rPr>
              <a:t>For example- In the case of an ore containing ZnS and PbS, the</a:t>
            </a:r>
          </a:p>
          <a:p>
            <a:r>
              <a:rPr lang="en-US" sz="2000" b="1" i="1">
                <a:solidFill>
                  <a:srgbClr val="800000"/>
                </a:solidFill>
                <a:latin typeface="Adobe Garamond Pro Bold"/>
              </a:rPr>
              <a:t>depressant used is NaCN. It selectively prevents ZnS from coming to</a:t>
            </a:r>
          </a:p>
          <a:p>
            <a:r>
              <a:rPr lang="en-US" sz="2000" b="1" i="1">
                <a:solidFill>
                  <a:srgbClr val="800000"/>
                </a:solidFill>
                <a:latin typeface="Adobe Garamond Pro Bold"/>
              </a:rPr>
              <a:t>froth but allows PbS to come with the froth.</a:t>
            </a:r>
          </a:p>
          <a:p>
            <a:endParaRPr lang="en-US">
              <a:solidFill>
                <a:srgbClr val="800000"/>
              </a:solidFill>
              <a:latin typeface="Calibri" pitchFamily="34" charset="0"/>
            </a:endParaRPr>
          </a:p>
          <a:p>
            <a:r>
              <a:rPr lang="en-US">
                <a:solidFill>
                  <a:srgbClr val="000099"/>
                </a:solidFill>
                <a:latin typeface="Blackoak Std"/>
              </a:rPr>
              <a:t>Leaching (Chemical separation):</a:t>
            </a:r>
          </a:p>
          <a:p>
            <a:r>
              <a:rPr lang="en-US">
                <a:latin typeface="Blackoak Std"/>
              </a:rPr>
              <a:t> </a:t>
            </a:r>
          </a:p>
          <a:p>
            <a:r>
              <a:rPr lang="en-US" sz="2000" b="1" i="1">
                <a:solidFill>
                  <a:srgbClr val="C00000"/>
                </a:solidFill>
                <a:latin typeface="Adobe Garamond Pro Bold"/>
              </a:rPr>
              <a:t>It is a process in which ore is treated</a:t>
            </a:r>
          </a:p>
          <a:p>
            <a:r>
              <a:rPr lang="en-US" sz="2000" b="1" i="1">
                <a:solidFill>
                  <a:srgbClr val="C00000"/>
                </a:solidFill>
                <a:latin typeface="Adobe Garamond Pro Bold"/>
              </a:rPr>
              <a:t>with suitable solvent which dissolves the ore but not the impurities</a:t>
            </a:r>
          </a:p>
          <a:p>
            <a:endParaRPr lang="en-US" b="1" i="1">
              <a:solidFill>
                <a:srgbClr val="C00000"/>
              </a:solidFill>
              <a:latin typeface="Adobe Garamond Pro 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down)">
                                      <p:cBhvr>
                                        <p:cTn id="13" dur="500"/>
                                        <p:tgtEl>
                                          <p:spTgt spid="2">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ipe(down)">
                                      <p:cBhvr>
                                        <p:cTn id="19" dur="500"/>
                                        <p:tgtEl>
                                          <p:spTgt spid="2">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wipe(down)">
                                      <p:cBhvr>
                                        <p:cTn id="25" dur="500"/>
                                        <p:tgtEl>
                                          <p:spTgt spid="2">
                                            <p:txEl>
                                              <p:pRg st="7" end="7"/>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wipe(down)">
                                      <p:cBhvr>
                                        <p:cTn id="28" dur="500"/>
                                        <p:tgtEl>
                                          <p:spTgt spid="2">
                                            <p:txEl>
                                              <p:pRg st="8" end="8"/>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wipe(down)">
                                      <p:cBhvr>
                                        <p:cTn id="31" dur="500"/>
                                        <p:tgtEl>
                                          <p:spTgt spid="2">
                                            <p:txEl>
                                              <p:pRg st="9" end="9"/>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wipe(down)">
                                      <p:cBhvr>
                                        <p:cTn id="34" dur="500"/>
                                        <p:tgtEl>
                                          <p:spTgt spid="2">
                                            <p:txEl>
                                              <p:pRg st="10" end="10"/>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wipe(down)">
                                      <p:cBhvr>
                                        <p:cTn id="37" dur="500"/>
                                        <p:tgtEl>
                                          <p:spTgt spid="2">
                                            <p:txEl>
                                              <p:pRg st="11" end="11"/>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2">
                                            <p:txEl>
                                              <p:pRg st="13" end="13"/>
                                            </p:txEl>
                                          </p:spTgt>
                                        </p:tgtEl>
                                        <p:attrNameLst>
                                          <p:attrName>style.visibility</p:attrName>
                                        </p:attrNameLst>
                                      </p:cBhvr>
                                      <p:to>
                                        <p:strVal val="visible"/>
                                      </p:to>
                                    </p:set>
                                    <p:animEffect transition="in" filter="wipe(down)">
                                      <p:cBhvr>
                                        <p:cTn id="40" dur="500"/>
                                        <p:tgtEl>
                                          <p:spTgt spid="2">
                                            <p:txEl>
                                              <p:pRg st="13" end="13"/>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2">
                                            <p:txEl>
                                              <p:pRg st="14" end="14"/>
                                            </p:txEl>
                                          </p:spTgt>
                                        </p:tgtEl>
                                        <p:attrNameLst>
                                          <p:attrName>style.visibility</p:attrName>
                                        </p:attrNameLst>
                                      </p:cBhvr>
                                      <p:to>
                                        <p:strVal val="visible"/>
                                      </p:to>
                                    </p:set>
                                    <p:animEffect transition="in" filter="wipe(down)">
                                      <p:cBhvr>
                                        <p:cTn id="43" dur="500"/>
                                        <p:tgtEl>
                                          <p:spTgt spid="2">
                                            <p:txEl>
                                              <p:pRg st="14" end="14"/>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2">
                                            <p:txEl>
                                              <p:pRg st="15" end="15"/>
                                            </p:txEl>
                                          </p:spTgt>
                                        </p:tgtEl>
                                        <p:attrNameLst>
                                          <p:attrName>style.visibility</p:attrName>
                                        </p:attrNameLst>
                                      </p:cBhvr>
                                      <p:to>
                                        <p:strVal val="visible"/>
                                      </p:to>
                                    </p:set>
                                    <p:animEffect transition="in" filter="wipe(down)">
                                      <p:cBhvr>
                                        <p:cTn id="46" dur="500"/>
                                        <p:tgtEl>
                                          <p:spTgt spid="2">
                                            <p:txEl>
                                              <p:pRg st="15" end="15"/>
                                            </p:txEl>
                                          </p:spTgt>
                                        </p:tgtEl>
                                      </p:cBhvr>
                                    </p:animEffect>
                                  </p:childTnLst>
                                </p:cTn>
                              </p:par>
                              <p:par>
                                <p:cTn id="47" presetID="22" presetClass="entr" presetSubtype="4" fill="hold" nodeType="withEffect">
                                  <p:stCondLst>
                                    <p:cond delay="0"/>
                                  </p:stCondLst>
                                  <p:childTnLst>
                                    <p:set>
                                      <p:cBhvr>
                                        <p:cTn id="48" dur="1" fill="hold">
                                          <p:stCondLst>
                                            <p:cond delay="0"/>
                                          </p:stCondLst>
                                        </p:cTn>
                                        <p:tgtEl>
                                          <p:spTgt spid="2">
                                            <p:txEl>
                                              <p:pRg st="16" end="16"/>
                                            </p:txEl>
                                          </p:spTgt>
                                        </p:tgtEl>
                                        <p:attrNameLst>
                                          <p:attrName>style.visibility</p:attrName>
                                        </p:attrNameLst>
                                      </p:cBhvr>
                                      <p:to>
                                        <p:strVal val="visible"/>
                                      </p:to>
                                    </p:set>
                                    <p:animEffect transition="in" filter="wipe(down)">
                                      <p:cBhvr>
                                        <p:cTn id="49"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066800"/>
            <a:ext cx="8153400" cy="5105400"/>
          </a:xfrm>
        </p:spPr>
        <p:txBody>
          <a:bodyPr rtlCol="0">
            <a:noAutofit/>
          </a:bodyPr>
          <a:lstStyle/>
          <a:p>
            <a:pPr eaLnBrk="1" fontAlgn="auto" hangingPunct="1">
              <a:spcAft>
                <a:spcPts val="0"/>
              </a:spcAft>
              <a:defRPr/>
            </a:pPr>
            <a:r>
              <a:rPr lang="en-US" sz="2800" dirty="0">
                <a:solidFill>
                  <a:srgbClr val="800000"/>
                </a:solidFill>
                <a:latin typeface="Adobe Fan Heiti Std B" pitchFamily="34" charset="-128"/>
                <a:ea typeface="Adobe Fan Heiti Std B" pitchFamily="34" charset="-128"/>
              </a:rPr>
              <a:t>Purification of Bauxite by Leaching: Baeyer’s process: </a:t>
            </a:r>
          </a:p>
          <a:p>
            <a:pPr eaLnBrk="1" fontAlgn="auto" hangingPunct="1">
              <a:spcAft>
                <a:spcPts val="0"/>
              </a:spcAft>
              <a:defRPr/>
            </a:pPr>
            <a:r>
              <a:rPr lang="en-US" sz="2800" dirty="0" smtClean="0">
                <a:solidFill>
                  <a:srgbClr val="800000"/>
                </a:solidFill>
                <a:latin typeface="Adobe Fan Heiti Std B" pitchFamily="34" charset="-128"/>
                <a:ea typeface="Adobe Fan Heiti Std B" pitchFamily="34" charset="-128"/>
              </a:rPr>
              <a:t>  </a:t>
            </a:r>
            <a:r>
              <a:rPr lang="en-US" sz="2800" dirty="0">
                <a:solidFill>
                  <a:srgbClr val="800000"/>
                </a:solidFill>
                <a:latin typeface="Adobe Fan Heiti Std B" pitchFamily="34" charset="-128"/>
                <a:ea typeface="Adobe Fan Heiti Std B" pitchFamily="34" charset="-128"/>
              </a:rPr>
              <a:t>Step 1: </a:t>
            </a:r>
          </a:p>
          <a:p>
            <a:pPr marL="0" indent="0" eaLnBrk="1" fontAlgn="auto" hangingPunct="1">
              <a:spcAft>
                <a:spcPts val="0"/>
              </a:spcAft>
              <a:buFont typeface="Arial" pitchFamily="34" charset="0"/>
              <a:buNone/>
              <a:defRPr/>
            </a:pPr>
            <a:r>
              <a:rPr lang="en-US" sz="2400" dirty="0" smtClean="0">
                <a:solidFill>
                  <a:srgbClr val="800000"/>
                </a:solidFill>
                <a:latin typeface="Adobe Fan Heiti Std B" pitchFamily="34" charset="-128"/>
                <a:ea typeface="Adobe Fan Heiti Std B" pitchFamily="34" charset="-128"/>
              </a:rPr>
              <a:t>  Al</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 O</a:t>
            </a:r>
            <a:r>
              <a:rPr lang="en-US" sz="2400" baseline="-25000" dirty="0" smtClean="0">
                <a:solidFill>
                  <a:srgbClr val="800000"/>
                </a:solidFill>
                <a:latin typeface="Adobe Fan Heiti Std B" pitchFamily="34" charset="-128"/>
                <a:ea typeface="Adobe Fan Heiti Std B" pitchFamily="34" charset="-128"/>
              </a:rPr>
              <a:t>3</a:t>
            </a:r>
            <a:r>
              <a:rPr lang="en-US" sz="2400" dirty="0" smtClean="0">
                <a:solidFill>
                  <a:srgbClr val="800000"/>
                </a:solidFill>
                <a:latin typeface="Adobe Fan Heiti Std B" pitchFamily="34" charset="-128"/>
                <a:ea typeface="Adobe Fan Heiti Std B" pitchFamily="34" charset="-128"/>
              </a:rPr>
              <a:t>  </a:t>
            </a:r>
            <a:r>
              <a:rPr lang="en-US" sz="2400" dirty="0">
                <a:solidFill>
                  <a:srgbClr val="800000"/>
                </a:solidFill>
                <a:latin typeface="Adobe Fan Heiti Std B" pitchFamily="34" charset="-128"/>
                <a:ea typeface="Adobe Fan Heiti Std B" pitchFamily="34" charset="-128"/>
              </a:rPr>
              <a:t>(s) + 2NaOH (</a:t>
            </a:r>
            <a:r>
              <a:rPr lang="en-US" sz="2400" dirty="0" err="1">
                <a:solidFill>
                  <a:srgbClr val="800000"/>
                </a:solidFill>
                <a:latin typeface="Adobe Fan Heiti Std B" pitchFamily="34" charset="-128"/>
                <a:ea typeface="Adobe Fan Heiti Std B" pitchFamily="34" charset="-128"/>
              </a:rPr>
              <a:t>aq</a:t>
            </a:r>
            <a:r>
              <a:rPr lang="en-US" sz="2400" dirty="0">
                <a:solidFill>
                  <a:srgbClr val="800000"/>
                </a:solidFill>
                <a:latin typeface="Adobe Fan Heiti Std B" pitchFamily="34" charset="-128"/>
                <a:ea typeface="Adobe Fan Heiti Std B" pitchFamily="34" charset="-128"/>
              </a:rPr>
              <a:t>) + 3H </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O </a:t>
            </a:r>
            <a:r>
              <a:rPr lang="en-US" sz="2400" dirty="0">
                <a:solidFill>
                  <a:srgbClr val="800000"/>
                </a:solidFill>
                <a:latin typeface="Adobe Fan Heiti Std B" pitchFamily="34" charset="-128"/>
                <a:ea typeface="Adobe Fan Heiti Std B" pitchFamily="34" charset="-128"/>
              </a:rPr>
              <a:t>(l) → </a:t>
            </a:r>
            <a:r>
              <a:rPr lang="en-US" sz="2400" dirty="0" smtClean="0">
                <a:solidFill>
                  <a:srgbClr val="800000"/>
                </a:solidFill>
                <a:latin typeface="Adobe Fan Heiti Std B" pitchFamily="34" charset="-128"/>
                <a:ea typeface="Adobe Fan Heiti Std B" pitchFamily="34" charset="-128"/>
              </a:rPr>
              <a:t>2Na[Al(OH)</a:t>
            </a:r>
            <a:r>
              <a:rPr lang="en-US" sz="2400" baseline="-25000" dirty="0" smtClean="0">
                <a:solidFill>
                  <a:srgbClr val="800000"/>
                </a:solidFill>
                <a:latin typeface="Adobe Fan Heiti Std B" pitchFamily="34" charset="-128"/>
                <a:ea typeface="Adobe Fan Heiti Std B" pitchFamily="34" charset="-128"/>
              </a:rPr>
              <a:t>4</a:t>
            </a:r>
            <a:r>
              <a:rPr lang="en-US" sz="2400" dirty="0" smtClean="0">
                <a:solidFill>
                  <a:srgbClr val="800000"/>
                </a:solidFill>
                <a:latin typeface="Adobe Fan Heiti Std B" pitchFamily="34" charset="-128"/>
                <a:ea typeface="Adobe Fan Heiti Std B" pitchFamily="34" charset="-128"/>
              </a:rPr>
              <a:t> </a:t>
            </a:r>
            <a:r>
              <a:rPr lang="en-US" sz="2400" dirty="0">
                <a:solidFill>
                  <a:srgbClr val="800000"/>
                </a:solidFill>
                <a:latin typeface="Adobe Fan Heiti Std B" pitchFamily="34" charset="-128"/>
                <a:ea typeface="Adobe Fan Heiti Std B" pitchFamily="34" charset="-128"/>
              </a:rPr>
              <a:t>](</a:t>
            </a:r>
            <a:r>
              <a:rPr lang="en-US" sz="2400" dirty="0" err="1">
                <a:solidFill>
                  <a:srgbClr val="800000"/>
                </a:solidFill>
                <a:latin typeface="Adobe Fan Heiti Std B" pitchFamily="34" charset="-128"/>
                <a:ea typeface="Adobe Fan Heiti Std B" pitchFamily="34" charset="-128"/>
              </a:rPr>
              <a:t>aq</a:t>
            </a:r>
            <a:r>
              <a:rPr lang="en-US" sz="2400" dirty="0">
                <a:solidFill>
                  <a:srgbClr val="800000"/>
                </a:solidFill>
                <a:latin typeface="Adobe Fan Heiti Std B" pitchFamily="34" charset="-128"/>
                <a:ea typeface="Adobe Fan Heiti Std B" pitchFamily="34" charset="-128"/>
              </a:rPr>
              <a:t>) </a:t>
            </a:r>
          </a:p>
          <a:p>
            <a:pPr eaLnBrk="1" fontAlgn="auto" hangingPunct="1">
              <a:spcAft>
                <a:spcPts val="0"/>
              </a:spcAft>
              <a:defRPr/>
            </a:pPr>
            <a:r>
              <a:rPr lang="en-US" sz="2800" dirty="0" smtClean="0">
                <a:solidFill>
                  <a:srgbClr val="800000"/>
                </a:solidFill>
                <a:latin typeface="Adobe Fan Heiti Std B" pitchFamily="34" charset="-128"/>
                <a:ea typeface="Adobe Fan Heiti Std B" pitchFamily="34" charset="-128"/>
              </a:rPr>
              <a:t>Step </a:t>
            </a:r>
            <a:r>
              <a:rPr lang="en-US" sz="2800" dirty="0">
                <a:solidFill>
                  <a:srgbClr val="800000"/>
                </a:solidFill>
                <a:latin typeface="Adobe Fan Heiti Std B" pitchFamily="34" charset="-128"/>
                <a:ea typeface="Adobe Fan Heiti Std B" pitchFamily="34" charset="-128"/>
              </a:rPr>
              <a:t>2: </a:t>
            </a:r>
          </a:p>
          <a:p>
            <a:pPr marL="0" indent="0" eaLnBrk="1" fontAlgn="auto" hangingPunct="1">
              <a:spcAft>
                <a:spcPts val="0"/>
              </a:spcAft>
              <a:buFont typeface="Arial" pitchFamily="34" charset="0"/>
              <a:buNone/>
              <a:defRPr/>
            </a:pPr>
            <a:r>
              <a:rPr lang="en-US" sz="2400" dirty="0" smtClean="0">
                <a:solidFill>
                  <a:srgbClr val="800000"/>
                </a:solidFill>
                <a:latin typeface="Adobe Fan Heiti Std B" pitchFamily="34" charset="-128"/>
                <a:ea typeface="Adobe Fan Heiti Std B" pitchFamily="34" charset="-128"/>
              </a:rPr>
              <a:t> </a:t>
            </a:r>
            <a:r>
              <a:rPr lang="en-US" sz="2400" dirty="0">
                <a:solidFill>
                  <a:srgbClr val="800000"/>
                </a:solidFill>
                <a:latin typeface="Adobe Fan Heiti Std B" pitchFamily="34" charset="-128"/>
                <a:ea typeface="Adobe Fan Heiti Std B" pitchFamily="34" charset="-128"/>
              </a:rPr>
              <a:t>2Na[Al </a:t>
            </a:r>
            <a:r>
              <a:rPr lang="en-US" sz="2400" dirty="0" smtClean="0">
                <a:solidFill>
                  <a:srgbClr val="800000"/>
                </a:solidFill>
                <a:latin typeface="Adobe Fan Heiti Std B" pitchFamily="34" charset="-128"/>
                <a:ea typeface="Adobe Fan Heiti Std B" pitchFamily="34" charset="-128"/>
              </a:rPr>
              <a:t>(OH)</a:t>
            </a:r>
            <a:r>
              <a:rPr lang="en-US" sz="2400" baseline="-25000" dirty="0" smtClean="0">
                <a:solidFill>
                  <a:srgbClr val="800000"/>
                </a:solidFill>
                <a:latin typeface="Adobe Fan Heiti Std B" pitchFamily="34" charset="-128"/>
                <a:ea typeface="Adobe Fan Heiti Std B" pitchFamily="34" charset="-128"/>
              </a:rPr>
              <a:t>4 </a:t>
            </a:r>
            <a:r>
              <a:rPr lang="en-US" sz="2400" dirty="0" smtClean="0">
                <a:solidFill>
                  <a:srgbClr val="800000"/>
                </a:solidFill>
                <a:latin typeface="Adobe Fan Heiti Std B" pitchFamily="34" charset="-128"/>
                <a:ea typeface="Adobe Fan Heiti Std B" pitchFamily="34" charset="-128"/>
              </a:rPr>
              <a:t> </a:t>
            </a:r>
            <a:r>
              <a:rPr lang="en-US" sz="2400" dirty="0">
                <a:solidFill>
                  <a:srgbClr val="800000"/>
                </a:solidFill>
                <a:latin typeface="Adobe Fan Heiti Std B" pitchFamily="34" charset="-128"/>
                <a:ea typeface="Adobe Fan Heiti Std B" pitchFamily="34" charset="-128"/>
              </a:rPr>
              <a:t>](</a:t>
            </a:r>
            <a:r>
              <a:rPr lang="en-US" sz="2400" dirty="0" err="1">
                <a:solidFill>
                  <a:srgbClr val="800000"/>
                </a:solidFill>
                <a:latin typeface="Adobe Fan Heiti Std B" pitchFamily="34" charset="-128"/>
                <a:ea typeface="Adobe Fan Heiti Std B" pitchFamily="34" charset="-128"/>
              </a:rPr>
              <a:t>aq</a:t>
            </a:r>
            <a:r>
              <a:rPr lang="en-US" sz="2400" dirty="0">
                <a:solidFill>
                  <a:srgbClr val="800000"/>
                </a:solidFill>
                <a:latin typeface="Adobe Fan Heiti Std B" pitchFamily="34" charset="-128"/>
                <a:ea typeface="Adobe Fan Heiti Std B" pitchFamily="34" charset="-128"/>
              </a:rPr>
              <a:t>) CO </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 g  → Al</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 O</a:t>
            </a:r>
            <a:r>
              <a:rPr lang="en-US" sz="2400" baseline="-25000" dirty="0">
                <a:solidFill>
                  <a:srgbClr val="800000"/>
                </a:solidFill>
                <a:latin typeface="Adobe Fan Heiti Std B" pitchFamily="34" charset="-128"/>
                <a:ea typeface="Adobe Fan Heiti Std B" pitchFamily="34" charset="-128"/>
              </a:rPr>
              <a:t>3</a:t>
            </a:r>
            <a:r>
              <a:rPr lang="en-US" sz="2400" dirty="0" smtClean="0">
                <a:solidFill>
                  <a:srgbClr val="800000"/>
                </a:solidFill>
                <a:latin typeface="Adobe Fan Heiti Std B" pitchFamily="34" charset="-128"/>
                <a:ea typeface="Adobe Fan Heiti Std B" pitchFamily="34" charset="-128"/>
              </a:rPr>
              <a:t> </a:t>
            </a:r>
            <a:r>
              <a:rPr lang="en-US" sz="2400" dirty="0">
                <a:solidFill>
                  <a:srgbClr val="800000"/>
                </a:solidFill>
                <a:latin typeface="Adobe Fan Heiti Std B" pitchFamily="34" charset="-128"/>
                <a:ea typeface="Adobe Fan Heiti Std B" pitchFamily="34" charset="-128"/>
              </a:rPr>
              <a:t>.</a:t>
            </a:r>
            <a:r>
              <a:rPr lang="en-US" sz="2400" dirty="0" err="1">
                <a:solidFill>
                  <a:srgbClr val="800000"/>
                </a:solidFill>
                <a:latin typeface="Adobe Fan Heiti Std B" pitchFamily="34" charset="-128"/>
                <a:ea typeface="Adobe Fan Heiti Std B" pitchFamily="34" charset="-128"/>
              </a:rPr>
              <a:t>xH</a:t>
            </a:r>
            <a:r>
              <a:rPr lang="en-US" sz="2400" dirty="0">
                <a:solidFill>
                  <a:srgbClr val="800000"/>
                </a:solidFill>
                <a:latin typeface="Adobe Fan Heiti Std B" pitchFamily="34" charset="-128"/>
                <a:ea typeface="Adobe Fan Heiti Std B" pitchFamily="34" charset="-128"/>
              </a:rPr>
              <a:t> </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O(s</a:t>
            </a:r>
            <a:r>
              <a:rPr lang="en-US" sz="2400" dirty="0">
                <a:solidFill>
                  <a:srgbClr val="800000"/>
                </a:solidFill>
                <a:latin typeface="Adobe Fan Heiti Std B" pitchFamily="34" charset="-128"/>
                <a:ea typeface="Adobe Fan Heiti Std B" pitchFamily="34" charset="-128"/>
              </a:rPr>
              <a:t>) +</a:t>
            </a:r>
            <a:r>
              <a:rPr lang="en-US" sz="2400" dirty="0" smtClean="0">
                <a:solidFill>
                  <a:srgbClr val="800000"/>
                </a:solidFill>
                <a:latin typeface="Adobe Fan Heiti Std B" pitchFamily="34" charset="-128"/>
                <a:ea typeface="Adobe Fan Heiti Std B" pitchFamily="34" charset="-128"/>
              </a:rPr>
              <a:t>2NaHCO</a:t>
            </a:r>
            <a:r>
              <a:rPr lang="en-US" sz="2400" baseline="-25000" dirty="0" smtClean="0">
                <a:solidFill>
                  <a:srgbClr val="800000"/>
                </a:solidFill>
                <a:latin typeface="Adobe Fan Heiti Std B" pitchFamily="34" charset="-128"/>
                <a:ea typeface="Adobe Fan Heiti Std B" pitchFamily="34" charset="-128"/>
              </a:rPr>
              <a:t>3</a:t>
            </a:r>
            <a:r>
              <a:rPr lang="en-US" sz="2400" dirty="0" smtClean="0">
                <a:solidFill>
                  <a:srgbClr val="800000"/>
                </a:solidFill>
                <a:latin typeface="Adobe Fan Heiti Std B" pitchFamily="34" charset="-128"/>
                <a:ea typeface="Adobe Fan Heiti Std B" pitchFamily="34" charset="-128"/>
              </a:rPr>
              <a:t>  </a:t>
            </a:r>
            <a:r>
              <a:rPr lang="en-US" sz="2400" dirty="0">
                <a:solidFill>
                  <a:srgbClr val="800000"/>
                </a:solidFill>
                <a:latin typeface="Adobe Fan Heiti Std B" pitchFamily="34" charset="-128"/>
                <a:ea typeface="Adobe Fan Heiti Std B" pitchFamily="34" charset="-128"/>
              </a:rPr>
              <a:t>(</a:t>
            </a:r>
            <a:r>
              <a:rPr lang="en-US" sz="2400" dirty="0" err="1">
                <a:solidFill>
                  <a:srgbClr val="800000"/>
                </a:solidFill>
                <a:latin typeface="Adobe Fan Heiti Std B" pitchFamily="34" charset="-128"/>
                <a:ea typeface="Adobe Fan Heiti Std B" pitchFamily="34" charset="-128"/>
              </a:rPr>
              <a:t>aq</a:t>
            </a:r>
            <a:r>
              <a:rPr lang="en-US" sz="2400" dirty="0">
                <a:solidFill>
                  <a:srgbClr val="800000"/>
                </a:solidFill>
                <a:latin typeface="Adobe Fan Heiti Std B" pitchFamily="34" charset="-128"/>
                <a:ea typeface="Adobe Fan Heiti Std B" pitchFamily="34" charset="-128"/>
              </a:rPr>
              <a:t>) </a:t>
            </a:r>
          </a:p>
          <a:p>
            <a:pPr eaLnBrk="1" fontAlgn="auto" hangingPunct="1">
              <a:spcAft>
                <a:spcPts val="0"/>
              </a:spcAft>
              <a:defRPr/>
            </a:pPr>
            <a:r>
              <a:rPr lang="en-US" sz="2800" dirty="0" smtClean="0">
                <a:solidFill>
                  <a:srgbClr val="800000"/>
                </a:solidFill>
                <a:latin typeface="Adobe Fan Heiti Std B" pitchFamily="34" charset="-128"/>
                <a:ea typeface="Adobe Fan Heiti Std B" pitchFamily="34" charset="-128"/>
              </a:rPr>
              <a:t>  </a:t>
            </a:r>
            <a:r>
              <a:rPr lang="en-US" sz="2800" dirty="0">
                <a:solidFill>
                  <a:srgbClr val="800000"/>
                </a:solidFill>
                <a:latin typeface="Adobe Fan Heiti Std B" pitchFamily="34" charset="-128"/>
                <a:ea typeface="Adobe Fan Heiti Std B" pitchFamily="34" charset="-128"/>
              </a:rPr>
              <a:t>Step 3</a:t>
            </a:r>
            <a:r>
              <a:rPr lang="en-US" sz="2400" dirty="0">
                <a:solidFill>
                  <a:srgbClr val="800000"/>
                </a:solidFill>
                <a:latin typeface="Adobe Fan Heiti Std B" pitchFamily="34" charset="-128"/>
                <a:ea typeface="Adobe Fan Heiti Std B" pitchFamily="34" charset="-128"/>
              </a:rPr>
              <a:t>: </a:t>
            </a:r>
          </a:p>
          <a:p>
            <a:pPr marL="0" indent="0" eaLnBrk="1" fontAlgn="auto" hangingPunct="1">
              <a:spcAft>
                <a:spcPts val="0"/>
              </a:spcAft>
              <a:buFont typeface="Arial" pitchFamily="34" charset="0"/>
              <a:buNone/>
              <a:defRPr/>
            </a:pPr>
            <a:r>
              <a:rPr lang="en-US" sz="2400" dirty="0" smtClean="0">
                <a:solidFill>
                  <a:srgbClr val="800000"/>
                </a:solidFill>
                <a:latin typeface="Adobe Fan Heiti Std B" pitchFamily="34" charset="-128"/>
                <a:ea typeface="Adobe Fan Heiti Std B" pitchFamily="34" charset="-128"/>
              </a:rPr>
              <a:t>                     </a:t>
            </a:r>
            <a:r>
              <a:rPr lang="en-US" sz="2400" dirty="0">
                <a:solidFill>
                  <a:srgbClr val="800000"/>
                </a:solidFill>
                <a:latin typeface="Adobe Fan Heiti Std B" pitchFamily="34" charset="-128"/>
                <a:ea typeface="Adobe Fan Heiti Std B" pitchFamily="34" charset="-128"/>
              </a:rPr>
              <a:t>Heatat1470K </a:t>
            </a:r>
            <a:endParaRPr lang="en-US" sz="2400" dirty="0" smtClean="0">
              <a:solidFill>
                <a:srgbClr val="800000"/>
              </a:solidFill>
              <a:latin typeface="Adobe Fan Heiti Std B" pitchFamily="34" charset="-128"/>
              <a:ea typeface="Adobe Fan Heiti Std B" pitchFamily="34" charset="-128"/>
            </a:endParaRPr>
          </a:p>
          <a:p>
            <a:pPr eaLnBrk="1" fontAlgn="auto" hangingPunct="1">
              <a:spcAft>
                <a:spcPts val="0"/>
              </a:spcAft>
              <a:defRPr/>
            </a:pPr>
            <a:r>
              <a:rPr lang="en-US" sz="2400" dirty="0" smtClean="0">
                <a:solidFill>
                  <a:srgbClr val="800000"/>
                </a:solidFill>
                <a:latin typeface="Adobe Fan Heiti Std B" pitchFamily="34" charset="-128"/>
                <a:ea typeface="Adobe Fan Heiti Std B" pitchFamily="34" charset="-128"/>
              </a:rPr>
              <a:t> Al </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O </a:t>
            </a:r>
            <a:r>
              <a:rPr lang="en-US" sz="2400" baseline="-25000" dirty="0" smtClean="0">
                <a:solidFill>
                  <a:srgbClr val="800000"/>
                </a:solidFill>
                <a:latin typeface="Adobe Fan Heiti Std B" pitchFamily="34" charset="-128"/>
                <a:ea typeface="Adobe Fan Heiti Std B" pitchFamily="34" charset="-128"/>
              </a:rPr>
              <a:t>3</a:t>
            </a:r>
            <a:r>
              <a:rPr lang="en-US" sz="2400" dirty="0" smtClean="0">
                <a:solidFill>
                  <a:srgbClr val="800000"/>
                </a:solidFill>
                <a:latin typeface="Adobe Fan Heiti Std B" pitchFamily="34" charset="-128"/>
                <a:ea typeface="Adobe Fan Heiti Std B" pitchFamily="34" charset="-128"/>
              </a:rPr>
              <a:t>.xH </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O(s)→ Al </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O</a:t>
            </a:r>
            <a:r>
              <a:rPr lang="en-US" sz="2400" baseline="-25000" dirty="0" smtClean="0">
                <a:solidFill>
                  <a:srgbClr val="800000"/>
                </a:solidFill>
                <a:latin typeface="Adobe Fan Heiti Std B" pitchFamily="34" charset="-128"/>
                <a:ea typeface="Adobe Fan Heiti Std B" pitchFamily="34" charset="-128"/>
              </a:rPr>
              <a:t>3</a:t>
            </a:r>
            <a:r>
              <a:rPr lang="en-US" sz="2400" dirty="0" smtClean="0">
                <a:solidFill>
                  <a:srgbClr val="800000"/>
                </a:solidFill>
                <a:latin typeface="Adobe Fan Heiti Std B" pitchFamily="34" charset="-128"/>
                <a:ea typeface="Adobe Fan Heiti Std B" pitchFamily="34" charset="-128"/>
              </a:rPr>
              <a:t>+ </a:t>
            </a:r>
            <a:r>
              <a:rPr lang="en-US" sz="2400" dirty="0" err="1" smtClean="0">
                <a:solidFill>
                  <a:srgbClr val="800000"/>
                </a:solidFill>
                <a:latin typeface="Adobe Fan Heiti Std B" pitchFamily="34" charset="-128"/>
                <a:ea typeface="Adobe Fan Heiti Std B" pitchFamily="34" charset="-128"/>
              </a:rPr>
              <a:t>xH</a:t>
            </a:r>
            <a:r>
              <a:rPr lang="en-US" sz="2400" dirty="0" smtClean="0">
                <a:solidFill>
                  <a:srgbClr val="800000"/>
                </a:solidFill>
                <a:latin typeface="Adobe Fan Heiti Std B" pitchFamily="34" charset="-128"/>
                <a:ea typeface="Adobe Fan Heiti Std B" pitchFamily="34" charset="-128"/>
              </a:rPr>
              <a:t> </a:t>
            </a:r>
            <a:r>
              <a:rPr lang="en-US" sz="2400" baseline="-25000" dirty="0" smtClean="0">
                <a:solidFill>
                  <a:srgbClr val="800000"/>
                </a:solidFill>
                <a:latin typeface="Adobe Fan Heiti Std B" pitchFamily="34" charset="-128"/>
                <a:ea typeface="Adobe Fan Heiti Std B" pitchFamily="34" charset="-128"/>
              </a:rPr>
              <a:t>2</a:t>
            </a:r>
            <a:r>
              <a:rPr lang="en-US" sz="2400" dirty="0" smtClean="0">
                <a:solidFill>
                  <a:srgbClr val="800000"/>
                </a:solidFill>
                <a:latin typeface="Adobe Fan Heiti Std B" pitchFamily="34" charset="-128"/>
                <a:ea typeface="Adobe Fan Heiti Std B" pitchFamily="34" charset="-128"/>
              </a:rPr>
              <a:t>O(g</a:t>
            </a:r>
            <a:r>
              <a:rPr lang="en-US" sz="2400" dirty="0">
                <a:solidFill>
                  <a:srgbClr val="800000"/>
                </a:solidFill>
                <a:latin typeface="Adobe Fan Heiti Std B" pitchFamily="34" charset="-128"/>
                <a:ea typeface="Adobe Fan Heiti Std B" pitchFamily="34" charset="-128"/>
              </a:rPr>
              <a:t>) </a:t>
            </a:r>
            <a:r>
              <a:rPr lang="en-US" sz="2400" dirty="0" smtClean="0">
                <a:solidFill>
                  <a:srgbClr val="800000"/>
                </a:solidFill>
                <a:latin typeface="Adobe Fan Heiti Std B" pitchFamily="34" charset="-128"/>
                <a:ea typeface="Adobe Fan Heiti Std B" pitchFamily="34" charset="-128"/>
              </a:rPr>
              <a:t>           </a:t>
            </a:r>
            <a:endParaRPr lang="en-US" sz="2400" dirty="0">
              <a:solidFill>
                <a:srgbClr val="800000"/>
              </a:solidFill>
              <a:latin typeface="Adobe Fan Heiti Std B" pitchFamily="34" charset="-128"/>
              <a:ea typeface="Adobe Fan Heiti Std B"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066800"/>
            <a:ext cx="8305800" cy="4800600"/>
          </a:xfrm>
        </p:spPr>
        <p:txBody>
          <a:bodyPr rtlCol="0">
            <a:normAutofit fontScale="77500" lnSpcReduction="20000"/>
          </a:bodyPr>
          <a:lstStyle/>
          <a:p>
            <a:pPr eaLnBrk="1" fontAlgn="auto" hangingPunct="1">
              <a:spcAft>
                <a:spcPts val="0"/>
              </a:spcAft>
              <a:defRPr/>
            </a:pPr>
            <a:r>
              <a:rPr lang="en-US" sz="4100" dirty="0">
                <a:solidFill>
                  <a:srgbClr val="000099"/>
                </a:solidFill>
              </a:rPr>
              <a:t>Concentration of Gold and Silver Ores by Leaching: </a:t>
            </a:r>
            <a:endParaRPr lang="en-US" sz="4100" dirty="0" smtClean="0">
              <a:solidFill>
                <a:srgbClr val="000099"/>
              </a:solidFill>
            </a:endParaRPr>
          </a:p>
          <a:p>
            <a:pPr marL="0" indent="0" eaLnBrk="1" fontAlgn="auto" hangingPunct="1">
              <a:spcAft>
                <a:spcPts val="0"/>
              </a:spcAft>
              <a:buFont typeface="Arial" pitchFamily="34" charset="0"/>
              <a:buNone/>
              <a:defRPr/>
            </a:pPr>
            <a:r>
              <a:rPr lang="en-US" dirty="0" smtClean="0">
                <a:solidFill>
                  <a:srgbClr val="000099"/>
                </a:solidFill>
              </a:rPr>
              <a:t> </a:t>
            </a:r>
            <a:endParaRPr lang="en-US" dirty="0">
              <a:solidFill>
                <a:srgbClr val="000099"/>
              </a:solidFill>
            </a:endParaRPr>
          </a:p>
          <a:p>
            <a:pPr eaLnBrk="1" fontAlgn="auto" hangingPunct="1">
              <a:spcAft>
                <a:spcPts val="0"/>
              </a:spcAft>
              <a:defRPr/>
            </a:pPr>
            <a:r>
              <a:rPr lang="en-US" dirty="0"/>
              <a:t>        </a:t>
            </a:r>
            <a:r>
              <a:rPr lang="en-US" dirty="0">
                <a:solidFill>
                  <a:srgbClr val="990000"/>
                </a:solidFill>
              </a:rPr>
              <a:t>4M(s) </a:t>
            </a:r>
            <a:r>
              <a:rPr lang="en-US" dirty="0" smtClean="0">
                <a:solidFill>
                  <a:srgbClr val="990000"/>
                </a:solidFill>
              </a:rPr>
              <a:t>+8CN</a:t>
            </a:r>
            <a:r>
              <a:rPr lang="en-US" baseline="30000" dirty="0" smtClean="0">
                <a:solidFill>
                  <a:srgbClr val="990000"/>
                </a:solidFill>
              </a:rPr>
              <a:t>-</a:t>
            </a:r>
            <a:r>
              <a:rPr lang="en-US" dirty="0" smtClean="0">
                <a:solidFill>
                  <a:srgbClr val="990000"/>
                </a:solidFill>
              </a:rPr>
              <a:t>  </a:t>
            </a:r>
            <a:r>
              <a:rPr lang="en-US" dirty="0">
                <a:solidFill>
                  <a:srgbClr val="990000"/>
                </a:solidFill>
              </a:rPr>
              <a:t>(</a:t>
            </a:r>
            <a:r>
              <a:rPr lang="en-US" dirty="0" err="1">
                <a:solidFill>
                  <a:srgbClr val="990000"/>
                </a:solidFill>
              </a:rPr>
              <a:t>aq</a:t>
            </a:r>
            <a:r>
              <a:rPr lang="en-US" dirty="0">
                <a:solidFill>
                  <a:srgbClr val="990000"/>
                </a:solidFill>
              </a:rPr>
              <a:t>) </a:t>
            </a:r>
            <a:r>
              <a:rPr lang="en-US" dirty="0" smtClean="0">
                <a:solidFill>
                  <a:srgbClr val="990000"/>
                </a:solidFill>
              </a:rPr>
              <a:t>→2H</a:t>
            </a:r>
            <a:r>
              <a:rPr lang="en-US" baseline="-25000" dirty="0" smtClean="0">
                <a:solidFill>
                  <a:srgbClr val="990000"/>
                </a:solidFill>
              </a:rPr>
              <a:t>2</a:t>
            </a:r>
            <a:r>
              <a:rPr lang="en-US" dirty="0" smtClean="0">
                <a:solidFill>
                  <a:srgbClr val="990000"/>
                </a:solidFill>
              </a:rPr>
              <a:t> </a:t>
            </a:r>
            <a:r>
              <a:rPr lang="en-US" dirty="0">
                <a:solidFill>
                  <a:srgbClr val="990000"/>
                </a:solidFill>
              </a:rPr>
              <a:t>O(</a:t>
            </a:r>
            <a:r>
              <a:rPr lang="en-US" dirty="0" err="1">
                <a:solidFill>
                  <a:srgbClr val="990000"/>
                </a:solidFill>
              </a:rPr>
              <a:t>aq</a:t>
            </a:r>
            <a:r>
              <a:rPr lang="en-US" dirty="0">
                <a:solidFill>
                  <a:srgbClr val="990000"/>
                </a:solidFill>
              </a:rPr>
              <a:t>) </a:t>
            </a:r>
            <a:r>
              <a:rPr lang="en-US" dirty="0" smtClean="0">
                <a:solidFill>
                  <a:srgbClr val="990000"/>
                </a:solidFill>
              </a:rPr>
              <a:t>+O</a:t>
            </a:r>
            <a:r>
              <a:rPr lang="en-US" baseline="-25000" dirty="0" smtClean="0">
                <a:solidFill>
                  <a:srgbClr val="990000"/>
                </a:solidFill>
              </a:rPr>
              <a:t>2</a:t>
            </a:r>
            <a:r>
              <a:rPr lang="en-US" dirty="0" smtClean="0">
                <a:solidFill>
                  <a:srgbClr val="990000"/>
                </a:solidFill>
              </a:rPr>
              <a:t> </a:t>
            </a:r>
            <a:r>
              <a:rPr lang="en-US" dirty="0">
                <a:solidFill>
                  <a:srgbClr val="990000"/>
                </a:solidFill>
              </a:rPr>
              <a:t>(g</a:t>
            </a:r>
            <a:r>
              <a:rPr lang="en-US" dirty="0" smtClean="0">
                <a:solidFill>
                  <a:srgbClr val="990000"/>
                </a:solidFill>
              </a:rPr>
              <a:t>)→ </a:t>
            </a:r>
            <a:r>
              <a:rPr lang="en-US" dirty="0">
                <a:solidFill>
                  <a:srgbClr val="990000"/>
                </a:solidFill>
              </a:rPr>
              <a:t>4[M(CN) </a:t>
            </a:r>
            <a:r>
              <a:rPr lang="en-US" dirty="0" smtClean="0">
                <a:solidFill>
                  <a:srgbClr val="990000"/>
                </a:solidFill>
              </a:rPr>
              <a:t>]</a:t>
            </a:r>
            <a:r>
              <a:rPr lang="en-US" baseline="-25000" dirty="0" smtClean="0">
                <a:solidFill>
                  <a:srgbClr val="990000"/>
                </a:solidFill>
              </a:rPr>
              <a:t>2</a:t>
            </a:r>
            <a:r>
              <a:rPr lang="en-US" baseline="30000" dirty="0" smtClean="0">
                <a:solidFill>
                  <a:srgbClr val="990000"/>
                </a:solidFill>
              </a:rPr>
              <a:t>-</a:t>
            </a:r>
            <a:r>
              <a:rPr lang="en-US" dirty="0" smtClean="0">
                <a:solidFill>
                  <a:srgbClr val="990000"/>
                </a:solidFill>
              </a:rPr>
              <a:t> </a:t>
            </a:r>
            <a:r>
              <a:rPr lang="en-US" dirty="0">
                <a:solidFill>
                  <a:srgbClr val="990000"/>
                </a:solidFill>
              </a:rPr>
              <a:t>(</a:t>
            </a:r>
            <a:r>
              <a:rPr lang="en-US" dirty="0" err="1">
                <a:solidFill>
                  <a:srgbClr val="990000"/>
                </a:solidFill>
              </a:rPr>
              <a:t>aq</a:t>
            </a:r>
            <a:r>
              <a:rPr lang="en-US" dirty="0">
                <a:solidFill>
                  <a:srgbClr val="990000"/>
                </a:solidFill>
              </a:rPr>
              <a:t>) + 4OH (</a:t>
            </a:r>
            <a:r>
              <a:rPr lang="en-US" dirty="0" err="1">
                <a:solidFill>
                  <a:srgbClr val="990000"/>
                </a:solidFill>
              </a:rPr>
              <a:t>aq</a:t>
            </a:r>
            <a:r>
              <a:rPr lang="en-US" dirty="0">
                <a:solidFill>
                  <a:srgbClr val="990000"/>
                </a:solidFill>
              </a:rPr>
              <a:t>) </a:t>
            </a:r>
          </a:p>
          <a:p>
            <a:pPr marL="0" indent="0" eaLnBrk="1" fontAlgn="auto" hangingPunct="1">
              <a:spcAft>
                <a:spcPts val="0"/>
              </a:spcAft>
              <a:buFont typeface="Arial" pitchFamily="34" charset="0"/>
              <a:buNone/>
              <a:defRPr/>
            </a:pPr>
            <a:r>
              <a:rPr lang="en-US" dirty="0" smtClean="0">
                <a:solidFill>
                  <a:srgbClr val="990000"/>
                </a:solidFill>
              </a:rPr>
              <a:t> </a:t>
            </a:r>
            <a:endParaRPr lang="en-US" dirty="0">
              <a:solidFill>
                <a:srgbClr val="990000"/>
              </a:solidFill>
            </a:endParaRPr>
          </a:p>
          <a:p>
            <a:pPr eaLnBrk="1" fontAlgn="auto" hangingPunct="1">
              <a:spcAft>
                <a:spcPts val="0"/>
              </a:spcAft>
              <a:defRPr/>
            </a:pPr>
            <a:r>
              <a:rPr lang="en-US" dirty="0">
                <a:solidFill>
                  <a:srgbClr val="990000"/>
                </a:solidFill>
              </a:rPr>
              <a:t>        2[M(CN) ] (</a:t>
            </a:r>
            <a:r>
              <a:rPr lang="en-US" dirty="0" err="1" smtClean="0">
                <a:solidFill>
                  <a:srgbClr val="990000"/>
                </a:solidFill>
              </a:rPr>
              <a:t>aq</a:t>
            </a:r>
            <a:r>
              <a:rPr lang="en-US" dirty="0" smtClean="0">
                <a:solidFill>
                  <a:srgbClr val="990000"/>
                </a:solidFill>
              </a:rPr>
              <a:t>)+Zn(s)→[</a:t>
            </a:r>
            <a:r>
              <a:rPr lang="en-US" dirty="0">
                <a:solidFill>
                  <a:srgbClr val="990000"/>
                </a:solidFill>
              </a:rPr>
              <a:t>Zn(CN) </a:t>
            </a:r>
            <a:r>
              <a:rPr lang="en-US" dirty="0" smtClean="0">
                <a:solidFill>
                  <a:srgbClr val="990000"/>
                </a:solidFill>
              </a:rPr>
              <a:t>]</a:t>
            </a:r>
            <a:r>
              <a:rPr lang="en-US" baseline="30000" dirty="0" smtClean="0">
                <a:solidFill>
                  <a:srgbClr val="990000"/>
                </a:solidFill>
              </a:rPr>
              <a:t>-</a:t>
            </a:r>
            <a:r>
              <a:rPr lang="en-US" dirty="0" smtClean="0">
                <a:solidFill>
                  <a:srgbClr val="990000"/>
                </a:solidFill>
              </a:rPr>
              <a:t> </a:t>
            </a:r>
            <a:r>
              <a:rPr lang="en-US" baseline="-25000" dirty="0" smtClean="0">
                <a:solidFill>
                  <a:srgbClr val="990000"/>
                </a:solidFill>
              </a:rPr>
              <a:t>4</a:t>
            </a:r>
            <a:r>
              <a:rPr lang="en-US" dirty="0" smtClean="0">
                <a:solidFill>
                  <a:srgbClr val="990000"/>
                </a:solidFill>
              </a:rPr>
              <a:t> (</a:t>
            </a:r>
            <a:r>
              <a:rPr lang="en-US" dirty="0" err="1" smtClean="0">
                <a:solidFill>
                  <a:srgbClr val="990000"/>
                </a:solidFill>
              </a:rPr>
              <a:t>aq</a:t>
            </a:r>
            <a:r>
              <a:rPr lang="en-US" dirty="0" smtClean="0">
                <a:solidFill>
                  <a:srgbClr val="990000"/>
                </a:solidFill>
              </a:rPr>
              <a:t>)+2M(s</a:t>
            </a:r>
            <a:r>
              <a:rPr lang="en-US" dirty="0">
                <a:solidFill>
                  <a:srgbClr val="990000"/>
                </a:solidFill>
              </a:rPr>
              <a:t>) </a:t>
            </a:r>
          </a:p>
          <a:p>
            <a:pPr marL="0" indent="0" eaLnBrk="1" fontAlgn="auto" hangingPunct="1">
              <a:spcAft>
                <a:spcPts val="0"/>
              </a:spcAft>
              <a:buFont typeface="Arial" pitchFamily="34" charset="0"/>
              <a:buNone/>
              <a:defRPr/>
            </a:pPr>
            <a:endParaRPr lang="en-US" dirty="0">
              <a:solidFill>
                <a:srgbClr val="990000"/>
              </a:solidFill>
            </a:endParaRPr>
          </a:p>
          <a:p>
            <a:pPr eaLnBrk="1" fontAlgn="auto" hangingPunct="1">
              <a:spcAft>
                <a:spcPts val="0"/>
              </a:spcAft>
              <a:defRPr/>
            </a:pPr>
            <a:endParaRPr lang="en-US" dirty="0">
              <a:solidFill>
                <a:srgbClr val="990000"/>
              </a:solidFill>
            </a:endParaRPr>
          </a:p>
          <a:p>
            <a:pPr eaLnBrk="1" fontAlgn="auto" hangingPunct="1">
              <a:spcAft>
                <a:spcPts val="0"/>
              </a:spcAft>
              <a:defRPr/>
            </a:pPr>
            <a:r>
              <a:rPr lang="en-US" dirty="0">
                <a:solidFill>
                  <a:srgbClr val="990000"/>
                </a:solidFill>
              </a:rPr>
              <a:t>        Where : </a:t>
            </a:r>
          </a:p>
          <a:p>
            <a:pPr eaLnBrk="1" fontAlgn="auto" hangingPunct="1">
              <a:spcAft>
                <a:spcPts val="0"/>
              </a:spcAft>
              <a:defRPr/>
            </a:pPr>
            <a:endParaRPr lang="en-US" dirty="0">
              <a:solidFill>
                <a:srgbClr val="990000"/>
              </a:solidFill>
            </a:endParaRPr>
          </a:p>
          <a:p>
            <a:pPr eaLnBrk="1" fontAlgn="auto" hangingPunct="1">
              <a:spcAft>
                <a:spcPts val="0"/>
              </a:spcAft>
              <a:defRPr/>
            </a:pPr>
            <a:r>
              <a:rPr lang="en-US" dirty="0">
                <a:solidFill>
                  <a:srgbClr val="990000"/>
                </a:solidFill>
              </a:rPr>
              <a:t>        [M  </a:t>
            </a:r>
            <a:r>
              <a:rPr lang="en-US" dirty="0" smtClean="0">
                <a:solidFill>
                  <a:srgbClr val="990000"/>
                </a:solidFill>
              </a:rPr>
              <a:t>=   Ag or </a:t>
            </a:r>
            <a:r>
              <a:rPr lang="en-US" dirty="0">
                <a:solidFill>
                  <a:srgbClr val="990000"/>
                </a:solidFill>
              </a:rPr>
              <a:t>Au]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000"/>
                                        <p:tgtEl>
                                          <p:spTgt spid="3">
                                            <p:txEl>
                                              <p:pRg st="9" end="9"/>
                                            </p:txEl>
                                          </p:spTgt>
                                        </p:tgtEl>
                                      </p:cBhvr>
                                    </p:animEffect>
                                    <p:anim calcmode="lin" valueType="num">
                                      <p:cBhvr>
                                        <p:cTn id="3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143000" y="533400"/>
            <a:ext cx="5791200" cy="5786438"/>
          </a:xfrm>
          <a:prstGeom prst="rect">
            <a:avLst/>
          </a:prstGeom>
          <a:noFill/>
          <a:ln w="9525">
            <a:noFill/>
            <a:miter lim="800000"/>
            <a:headEnd/>
            <a:tailEnd/>
          </a:ln>
        </p:spPr>
        <p:txBody>
          <a:bodyPr>
            <a:spAutoFit/>
          </a:bodyPr>
          <a:lstStyle/>
          <a:p>
            <a:r>
              <a:rPr lang="en-US">
                <a:solidFill>
                  <a:srgbClr val="990000"/>
                </a:solidFill>
                <a:latin typeface="Calibri" pitchFamily="34" charset="0"/>
              </a:rPr>
              <a:t>. </a:t>
            </a:r>
            <a:r>
              <a:rPr lang="en-US" sz="2400">
                <a:solidFill>
                  <a:srgbClr val="990000"/>
                </a:solidFill>
                <a:latin typeface="Algerian" pitchFamily="82" charset="0"/>
              </a:rPr>
              <a:t>Conversion of ore into oxide:</a:t>
            </a:r>
            <a:r>
              <a:rPr lang="en-US" sz="2400">
                <a:solidFill>
                  <a:srgbClr val="990000"/>
                </a:solidFill>
                <a:latin typeface="Calibri" pitchFamily="34" charset="0"/>
              </a:rPr>
              <a:t> </a:t>
            </a:r>
          </a:p>
          <a:p>
            <a:endParaRPr lang="en-US" sz="2400">
              <a:solidFill>
                <a:srgbClr val="990000"/>
              </a:solidFill>
              <a:latin typeface="Calibri" pitchFamily="34" charset="0"/>
            </a:endParaRPr>
          </a:p>
          <a:p>
            <a:r>
              <a:rPr lang="en-US" sz="2000">
                <a:solidFill>
                  <a:srgbClr val="660066"/>
                </a:solidFill>
                <a:latin typeface="Calibri" pitchFamily="34" charset="0"/>
              </a:rPr>
              <a:t>It is easier to reduce oxide than sulphide</a:t>
            </a:r>
          </a:p>
          <a:p>
            <a:r>
              <a:rPr lang="en-US" sz="2000">
                <a:solidFill>
                  <a:srgbClr val="660066"/>
                </a:solidFill>
                <a:latin typeface="Calibri" pitchFamily="34" charset="0"/>
              </a:rPr>
              <a:t>or carbonate ore. Therefore, the given ore should be converted into</a:t>
            </a:r>
          </a:p>
          <a:p>
            <a:r>
              <a:rPr lang="en-US" sz="2000">
                <a:solidFill>
                  <a:srgbClr val="660066"/>
                </a:solidFill>
                <a:latin typeface="Calibri" pitchFamily="34" charset="0"/>
              </a:rPr>
              <a:t>oxide by suitable method:</a:t>
            </a:r>
          </a:p>
          <a:p>
            <a:endParaRPr lang="en-US">
              <a:latin typeface="Calibri" pitchFamily="34" charset="0"/>
            </a:endParaRPr>
          </a:p>
          <a:p>
            <a:r>
              <a:rPr lang="en-US" sz="2400" i="1">
                <a:solidFill>
                  <a:srgbClr val="800000"/>
                </a:solidFill>
                <a:latin typeface="Algerian" pitchFamily="82" charset="0"/>
              </a:rPr>
              <a:t>Roasting</a:t>
            </a:r>
          </a:p>
          <a:p>
            <a:endParaRPr lang="en-US" i="1">
              <a:latin typeface="Algerian" pitchFamily="82" charset="0"/>
            </a:endParaRPr>
          </a:p>
          <a:p>
            <a:r>
              <a:rPr lang="en-US" sz="2000">
                <a:solidFill>
                  <a:srgbClr val="660066"/>
                </a:solidFill>
                <a:latin typeface="Calibri" pitchFamily="34" charset="0"/>
              </a:rPr>
              <a:t>Process of heating ore in a regular supply of air</a:t>
            </a:r>
          </a:p>
          <a:p>
            <a:r>
              <a:rPr lang="en-US" sz="2000">
                <a:solidFill>
                  <a:srgbClr val="660066"/>
                </a:solidFill>
                <a:latin typeface="Calibri" pitchFamily="34" charset="0"/>
              </a:rPr>
              <a:t>at a temperature below melting</a:t>
            </a:r>
          </a:p>
          <a:p>
            <a:r>
              <a:rPr lang="en-US" sz="2000">
                <a:solidFill>
                  <a:srgbClr val="660066"/>
                </a:solidFill>
                <a:latin typeface="Calibri" pitchFamily="34" charset="0"/>
              </a:rPr>
              <a:t>point of the metal so</a:t>
            </a:r>
          </a:p>
          <a:p>
            <a:r>
              <a:rPr lang="en-US" sz="2000">
                <a:solidFill>
                  <a:srgbClr val="660066"/>
                </a:solidFill>
                <a:latin typeface="Calibri" pitchFamily="34" charset="0"/>
              </a:rPr>
              <a:t>as to convert the given ore into oxide.</a:t>
            </a:r>
          </a:p>
          <a:p>
            <a:endParaRPr lang="en-US" sz="2000">
              <a:latin typeface="Calibri" pitchFamily="34" charset="0"/>
            </a:endParaRPr>
          </a:p>
          <a:p>
            <a:r>
              <a:rPr lang="en-US" sz="2400" b="1" i="1">
                <a:solidFill>
                  <a:srgbClr val="800000"/>
                </a:solidFill>
                <a:latin typeface="Algerian" pitchFamily="82" charset="0"/>
              </a:rPr>
              <a:t>Calcination</a:t>
            </a:r>
          </a:p>
          <a:p>
            <a:endParaRPr lang="en-US">
              <a:latin typeface="Algerian" pitchFamily="82" charset="0"/>
            </a:endParaRPr>
          </a:p>
          <a:p>
            <a:r>
              <a:rPr lang="en-US" sz="2000">
                <a:solidFill>
                  <a:srgbClr val="660066"/>
                </a:solidFill>
                <a:latin typeface="Calibri" pitchFamily="34" charset="0"/>
              </a:rPr>
              <a:t>Process of heating ore in a limited supply of air so as to convert carbonate ores Into oxides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down)">
                                      <p:cBhvr>
                                        <p:cTn id="13" dur="500"/>
                                        <p:tgtEl>
                                          <p:spTgt spid="2">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wipe(down)">
                                      <p:cBhvr>
                                        <p:cTn id="25" dur="500"/>
                                        <p:tgtEl>
                                          <p:spTgt spid="2">
                                            <p:txEl>
                                              <p:pRg st="9" end="9"/>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Effect transition="in" filter="wipe(down)">
                                      <p:cBhvr>
                                        <p:cTn id="28" dur="500"/>
                                        <p:tgtEl>
                                          <p:spTgt spid="2">
                                            <p:txEl>
                                              <p:pRg st="10" end="10"/>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Effect transition="in" filter="wipe(down)">
                                      <p:cBhvr>
                                        <p:cTn id="31" dur="500"/>
                                        <p:tgtEl>
                                          <p:spTgt spid="2">
                                            <p:txEl>
                                              <p:pRg st="11" end="11"/>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2">
                                            <p:txEl>
                                              <p:pRg st="13" end="13"/>
                                            </p:txEl>
                                          </p:spTgt>
                                        </p:tgtEl>
                                        <p:attrNameLst>
                                          <p:attrName>style.visibility</p:attrName>
                                        </p:attrNameLst>
                                      </p:cBhvr>
                                      <p:to>
                                        <p:strVal val="visible"/>
                                      </p:to>
                                    </p:set>
                                    <p:animEffect transition="in" filter="wipe(down)">
                                      <p:cBhvr>
                                        <p:cTn id="34" dur="500"/>
                                        <p:tgtEl>
                                          <p:spTgt spid="2">
                                            <p:txEl>
                                              <p:pRg st="13" end="13"/>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animEffect transition="in" filter="wipe(down)">
                                      <p:cBhvr>
                                        <p:cTn id="37"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1923</Words>
  <Application>Microsoft Office PowerPoint</Application>
  <PresentationFormat>On-screen Show (4:3)</PresentationFormat>
  <Paragraphs>216</Paragraphs>
  <Slides>19</Slides>
  <Notes>0</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Office Theme</vt:lpstr>
      <vt:lpstr>1_Office Theme</vt:lpstr>
      <vt:lpstr>2_Office Theme</vt:lpstr>
      <vt:lpstr> General Principles &amp; Processes Of Isolation of Elements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THANK YOU</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Principles &amp; Processes Of Isolation of Elements</dc:title>
  <dc:creator>dell</dc:creator>
  <cp:lastModifiedBy>PANKAJ SHARMA</cp:lastModifiedBy>
  <cp:revision>42</cp:revision>
  <dcterms:created xsi:type="dcterms:W3CDTF">2013-05-18T13:22:05Z</dcterms:created>
  <dcterms:modified xsi:type="dcterms:W3CDTF">2017-12-26T04:23:16Z</dcterms:modified>
</cp:coreProperties>
</file>