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310" r:id="rId9"/>
    <p:sldId id="264" r:id="rId10"/>
    <p:sldId id="312" r:id="rId11"/>
    <p:sldId id="265" r:id="rId12"/>
    <p:sldId id="31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315" r:id="rId26"/>
    <p:sldId id="279" r:id="rId27"/>
    <p:sldId id="318" r:id="rId28"/>
    <p:sldId id="280" r:id="rId29"/>
    <p:sldId id="317" r:id="rId30"/>
    <p:sldId id="282" r:id="rId31"/>
    <p:sldId id="319" r:id="rId32"/>
    <p:sldId id="283" r:id="rId33"/>
    <p:sldId id="316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81621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87289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68736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669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63260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892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132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7052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1069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85377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901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05B9-3DC9-4C05-A5E1-F5D4A852736A}" type="datetimeFigureOut">
              <a:rPr lang="hi-IN" smtClean="0"/>
              <a:t>मंगलवार, 27 आषाढ़ 1939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2436-5CEF-454B-BCB1-38CFC91C09B9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2891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GNETIC%20SEPARATION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roth%20Floatation%20Process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xtraction%20Of%20Iron%20From%20Its%20Oxides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Extraction%20of%20Copper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Extraction%20of%20zinc.mp4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xtraction%20of%20aluminium.mp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Refining%20methods%20of%20metals.mp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Refining%20Of%20Metals.mp4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Zone%20Refining%20(English)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Chromatographic%20Method.mp4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ydraulic%20Washing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5" name="Rectangle 4"/>
          <p:cNvSpPr/>
          <p:nvPr/>
        </p:nvSpPr>
        <p:spPr>
          <a:xfrm>
            <a:off x="164437" y="1600200"/>
            <a:ext cx="8759707" cy="34163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General Principles and</a:t>
            </a:r>
          </a:p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Processes of Isolation</a:t>
            </a:r>
          </a:p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Elements</a:t>
            </a:r>
            <a:endParaRPr lang="hi-IN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5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SANJEEV KUMAR BHANDARI</a:t>
            </a:r>
            <a:endParaRPr lang="hi-IN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344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2272145" y="228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Froth Floatation Method</a:t>
            </a:r>
            <a:endParaRPr lang="hi-IN" sz="3200" dirty="0"/>
          </a:p>
        </p:txBody>
      </p:sp>
      <p:sp>
        <p:nvSpPr>
          <p:cNvPr id="4" name="Rectangle 3"/>
          <p:cNvSpPr/>
          <p:nvPr/>
        </p:nvSpPr>
        <p:spPr>
          <a:xfrm>
            <a:off x="138545" y="825975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method has been in use for removing gangue from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sulphide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ores.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process, a suspension of the powdered ore is made with water. To it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collectors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froth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stabilisers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are added. Collectors (e. g., pine oils,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fatty acids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xanthates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etc.) enhance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non-wettability of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mineral particles and froth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stabilisers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(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e. g., cresols, aniline)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stabilise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the froth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mineral particles become wet by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oils while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gangue particles by water. A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rotating paddle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agitates the mixture and draws air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it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As a result, froth is formed which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carries 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mineral particles. The froth is light and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skimmed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off. It is then dried for recovery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 particles.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SANJEEV KUMAR BHANDARI</a:t>
            </a:r>
            <a:endParaRPr lang="hi-IN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09688"/>
            <a:ext cx="5324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9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D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epressants</a:t>
            </a:r>
            <a:endParaRPr lang="hi-I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89577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Sometimes, it is possible to separate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two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sulphide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ores by adjusting proportion of oil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to water or by using ‘depressants’.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For example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in case of an ore containing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ZnS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and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PbS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the depressant used is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NaCN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It selectively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prevents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ZnS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from coming to the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froth but allows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PbS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to come with the froth.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278567" y="2286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Leaching of alumina from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bauxite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The principal ore of aluminium, bauxite, usually contains SiO2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 iron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oxides and titanium oxide (TiO2) as impurities.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Concentration is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carried out by digesting the powdered ore with a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concentrated solution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of NaOH at 473 – 523 K and 35 – 36 bar pressure. This</a:t>
            </a: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way, Al2O3 is leached out as sodium aluminate (and SiO2 too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as sodium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silicate) leaving the impurities behind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:</a:t>
            </a: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Al2O3(s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) + 2NaOH(aq) + 3H2O(l) → 2Na[Al(OH) 4](aq)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The aluminate in solution is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neutralized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by passing CO2 gas and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hydrated Al2O3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is precipitated. At this stage, the solution is seeded with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freshly prepared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samples of hydrated Al2O3 which induces the precipitation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: </a:t>
            </a: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2Na[Al(OH)4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](aq) + CO2(g) → Al2O3.xH2O(s) + 2NaHCO3 (aq)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The sodium silicate remains in the solution and hydrated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alumina is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filtered, dried and heated to give back pure Al2O3:</a:t>
            </a: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Al2O3.xH2O(s) 1470 K Al2O3(s) + xH2O(g)</a:t>
            </a:r>
            <a:endParaRPr lang="hi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610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Other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examples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In the metallurgy of silver and that of gold, the respective metal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is leached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with a dilute solution of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NaCN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or KCN in the presence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of air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(for O2) from which the metal is obtained later by replacement: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4M(s) + 8CN–(aq)+ 2H2O(aq) + O2(g) → 4[M(CN)2]– (aq)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+ 4OH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–(aq) (M= Ag or Au) </a:t>
            </a:r>
          </a:p>
          <a:p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Leaching</a:t>
            </a: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Extraction of Crude Metal from Concentrated Ore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The concentrated ore must be converted into a form which is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suitable for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reduction. Usually the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sulphide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ore is converted to oxide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before reduction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 Oxides are easier to reduce (for the reason see box).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Thus isolation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of metals from concentrated ore involves two major steps viz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., 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342900" indent="-342900">
              <a:buAutoNum type="alphaLcParenBoth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conversion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to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oxide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342900" indent="-342900">
              <a:buAutoNum type="alphaLcParenBoth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(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b) reduction of the oxide to metal</a:t>
            </a:r>
            <a:r>
              <a:rPr lang="en-US" dirty="0"/>
              <a:t>.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lphaLcParenBoth"/>
            </a:pPr>
            <a:r>
              <a:rPr lang="de-D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Conversion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 </a:t>
            </a:r>
            <a:r>
              <a:rPr lang="de-D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oxide</a:t>
            </a:r>
          </a:p>
          <a:p>
            <a:pPr algn="ctr"/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de-DE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Calcination</a:t>
            </a:r>
          </a:p>
          <a:p>
            <a:pPr algn="ctr"/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Calcinaton </a:t>
            </a:r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involves heating when the volatile 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matter escapes </a:t>
            </a:r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leaving behind the metal oxide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 Fe2O3.xH2O(s) 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</a:t>
            </a:r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Fe2O3 (s) + xH2O(g) </a:t>
            </a:r>
          </a:p>
          <a:p>
            <a:pPr algn="ctr"/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ZnCO3 (s) 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ZnO(s) + CO2(g) </a:t>
            </a:r>
          </a:p>
          <a:p>
            <a:pPr algn="ctr"/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CaCO3.MgCO3(s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de-D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</a:t>
            </a:r>
            <a:r>
              <a:rPr lang="de-D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CaO(s) + MgO(s ) + 2CO2(g)</a:t>
            </a:r>
            <a:endParaRPr lang="hi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Roasting</a:t>
            </a: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roasting, the ore is heated in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regular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supply of air in a furnace at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temperature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below the melting point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metal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Some of the reactions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involving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sulphide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ores are: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2ZnS + 3O2 → 2ZnO + 2SO2 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2PbS + 3O2 → 2PbO +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2SO2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2Cu2S + 3O2 → 2Cu2O + 2SO2</a:t>
            </a:r>
            <a:endParaRPr lang="hi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35846"/>
            <a:ext cx="8610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(b) Reduction of oxide to the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Reduction of the metal oxide usually involves heating it with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some other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substance acting as a reducing agent (C or CO or even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another metal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). The reducing agent (e.g., carbon) combines with the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oxygen of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metal oxide.</a:t>
            </a:r>
          </a:p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MxOy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yC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→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xM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y CO 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Some metal oxides get reduced easily while others are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very difficult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 be reduced (reduction means electron gain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electronation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). In any case, heating is required. To understand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variation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the temperature requirement for thermal reductions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pyrometallurgy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and to predict which element will suit as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reducing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agent for a given metal oxide (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MxOy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), Gibbs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energy interpretations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are made.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799" y="152400"/>
            <a:ext cx="836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Thermodynamic Principles of Metallurgy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5" y="8382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Some basic concepts of thermodynamics help us in understanding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theory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metallurgical transformations. Gibbs energy is the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most significant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term here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change in Gibbs energy, ΔG for any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 at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any specified temperature, is described by the equation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ΔG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= ΔH – TΔS</a:t>
            </a:r>
            <a:endParaRPr lang="hi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5" y="2743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where, ΔH is the enthalpy change and ΔS is the entropy change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 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process. For any reaction, this change could also be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explained through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equation:</a:t>
            </a:r>
          </a:p>
          <a:p>
            <a:pPr algn="ctr"/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ΔGo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= –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RTlnK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where, K is the equilibrium constant of the ‘reactant – product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’ system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at the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temperature,T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A negative ΔG implies a +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K in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equation .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this can happen only when reaction proceeds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towards products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From these facts we can make the following conclusions:</a:t>
            </a:r>
            <a:endParaRPr lang="hi-I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few elements like carbon,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sulphur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gold and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noble gases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occur in free state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while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others in combined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forms in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earth’s crust.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extraction and isolation of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 element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from its combined form involves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various principles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chemistry.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particular element may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occur in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variety of compounds.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 of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metallurgy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isolation should be such that it is chemically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feasible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commercially viable.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When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value of ΔG is negative in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equation 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Δ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 = </a:t>
            </a:r>
            <a:r>
              <a:rPr lang="el-G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Δ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 – T</a:t>
            </a:r>
            <a:r>
              <a:rPr lang="el-G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Δ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S, only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reaction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will proceed. If ΔS is positive, on increasing the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temperature (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T), the value of TΔS would increase (ΔH &lt; TΔS) and then ΔG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will become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–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If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reactants and products of two reactions are put together in a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system and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net ΔG of the two possible reactions is –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the overall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reaction will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occur. So the process of interpretation involves coupling of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two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reactions, getting the sum of their ΔG and looking for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its magnitude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sign. Such coupling is easily understood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through Gibbs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energy (ΔGV)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vs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 plots for formation of the oxides</a:t>
            </a:r>
            <a:endParaRPr lang="hi-IN" sz="2400" dirty="0"/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94511" y="228600"/>
            <a:ext cx="8897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Ellingham Diagram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11" y="914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graphical representation of Gibbs energy was first used by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H.J.T.Ellingham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This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provides a sound basis for considering the choice of reducing agent in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reduction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oxides. This is known as Ellingham Diagram. Such diagrams help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 in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predicting the feasibility of thermal reduction of an ore. The criterion of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feasibility is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that at a given temperature, Gibbs energy of the reaction must be negative.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202367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Extraction of iron from its oxides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71808"/>
            <a:ext cx="5448300" cy="53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971809"/>
            <a:ext cx="2362200" cy="100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5562600"/>
            <a:ext cx="2581275" cy="9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iron obtained from Blast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furnace contains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about 4% carbon and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many impurities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smaller amount (e.g., S, P, Si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). This is known as pig iron and cast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into variety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shapes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Cast iron is different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from pig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iron and is made by melting pig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iron with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scrap iron and coke using hot air blast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It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has slightly lower carbon content (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about 3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%) and is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extremely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hard and brittle.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Wrought iron or malleable iron is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purest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form of commercial iron and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prepared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from cast iron by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oxidising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impurities in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reverberatory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furnace lined with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haematite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haematite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oxidises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carbon to carbon monoxide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Fe2O3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+ 3 C → 2 Fe + 3 CO 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Limestone is added as a flux and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sulphur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silicon and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phosphorus are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oxidised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and passed into the slag. The metal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removed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freed from the slag by passing through rollers.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24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Extraction of copper from cuprous oxide [copper(I) oxide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]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51344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sulphide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ores are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roasted/smelted to give oxides: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2Cu2S + 3O2 → 2Cu2O + 2SO2 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oxide can then be easily reduced to metallic copper using coke: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Cu2O + C → 2 Cu + CO 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actual process, the ore is heated in a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reverberatory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furnace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after mixing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with silica. In the furnace, iron oxide ‘slags of’ as iron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silicate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is produced in the form of copper matte. This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contains Cu2S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SiO2 → FeSiO3 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      (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Slag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1026" name="Picture 2" descr="C:\Users\SANJEEV\Desktop\vlcsnap-2017-07-18-21h40m42s157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989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56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matte is then charged into silica lined convertor.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Some silica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also added and hot air blast is blown to convert the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remaining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FeS2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and Cu2S/Cu2O to the metallic copper. Following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reactions take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place: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2FeS + 3O2 → 2FeO + 2SO2 </a:t>
            </a:r>
          </a:p>
          <a:p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FeO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SiO2 → FeSiO3 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2Cu2S + 3O2 → 2Cu2O + 2SO2 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2Cu2O + Cu2S → 6Cu + SO2 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solidified copper obtained has blistered appearance due to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evolution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SO2 and so it is called blister copper.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457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from Low Grade Ores and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Scraps Copper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extracted by hydrometallurgy from low grade ores. It is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leached out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using acid or bacteria. The solution containing Cu2+ is treated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with scrap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iron or H2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Cu2+(aq) + H2(g) → Cu(s) + 2H+ (aq)</a:t>
            </a:r>
          </a:p>
        </p:txBody>
      </p:sp>
    </p:spTree>
    <p:extLst>
      <p:ext uri="{BB962C8B-B14F-4D97-AF65-F5344CB8AC3E}">
        <p14:creationId xmlns:p14="http://schemas.microsoft.com/office/powerpoint/2010/main" val="13313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Minerals are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naturally occurring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chemical substances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the earth’s crust obtainable by mining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Out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many minerals in which a metal may be found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only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few are viable to be used as sources of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that metal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Such minerals are known as ores.</a:t>
            </a:r>
            <a:endParaRPr lang="hi-I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Extraction of zinc from zinc oxide</a:t>
            </a:r>
            <a:endParaRPr lang="hi-IN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reduction of zinc oxide is done using coke. The temperature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case is higher than that in case of copper. For the purpose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heating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the oxide is made into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brickettes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with coke and clay.</a:t>
            </a:r>
          </a:p>
          <a:p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ZnO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C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(coke)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673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Zn + CO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metal is distilled off and collected by rapid chilling.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2050" name="Picture 2" descr="C:\Users\SANJEEV\Desktop\vlcsnap-2017-07-18-21h47m11s20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Electrochemical Principles of Metallurgy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the reduction of a molten metal salt, electrolysis is done.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Such methods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are based on electrochemical principles which could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 understood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through the equation,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ΔG0 = – nE0F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548" y="2875003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simple electrolysis, the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+ ions are discharged at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negative electrodes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(cathodes) and deposited there. Precautions are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taken considering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reactivity of the metal produced and suitable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materials are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used as electrodes. Sometimes a flux is added for making the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molten mass more conducting.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Aluminium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the metallurgy of aluminium, purified Al2O3 is mixed with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Na3AlF6 or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CaF2 which lowers the melting point of the mix and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brings conductivity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fused matrix is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electrolysed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Steel cathode and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graphite anode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are used. The graphite anode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useful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here for reduction to the metal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overall reaction may be taken as: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2Al2O3 + 3C → 4Al + 3CO2 </a:t>
            </a: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process of electrolysis is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widely known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as Hall-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Heroult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process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electrolysis of the molten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mass is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carried out in an electrolytic cell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using carbon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electrodes. The oxygen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liberated at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anode reacts with the carbon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anode producing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 and CO2. This way for each kg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aluminium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produced, about 0.5 kg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carbon anode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burnt away. The electrolytic reactions are: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Cathode: Al3+ (melt) + 3e– → Al(l) 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Anode: C(s) + O2– (melt) → CO(g) + 2e– 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C(s) + 2O2– (melt) → CO2 (g) + 4e– </a:t>
            </a:r>
          </a:p>
        </p:txBody>
      </p:sp>
    </p:spTree>
    <p:extLst>
      <p:ext uri="{BB962C8B-B14F-4D97-AF65-F5344CB8AC3E}">
        <p14:creationId xmlns:p14="http://schemas.microsoft.com/office/powerpoint/2010/main" val="10560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3074" name="Picture 2" descr="C:\Users\SANJEEV\Desktop\vlcsnap-2017-07-18-21h56m32s187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6" y="375805"/>
            <a:ext cx="7602344" cy="57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Refining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1387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Distillation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is very useful for low boiling metals like zinc and mercury.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impure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 is evaporated to obtain the pure metal as distillate.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610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Liquation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method a low melting metal like tin can be made to flow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on a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sloping surface. In this way it is separated from higher melting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impurities.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8153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Electrolytic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refining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method, the impure metal is made to act as anode. A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strip of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same metal in pure form is used as cathode. They are put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 a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suitable electrolytic bath containing soluble salt of the same metal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more basic metal remains in the solution and the less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basic ones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go to the anode mud. This process is also explained using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concept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electrode potential, over potential, and Gibbs energy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which you have seen in previous sections. The reactions are: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Anode: M →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+ + ne–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Cathode: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+ + ne– → M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81000" y="1028343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is refined using an electrolytic method. Anodes are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impure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and pure copper strips are taken as cathode.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electrolyte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acidified solution of copper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sulphate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and the net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result of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electrolysis is the transfer of copper in pure form from the anode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 the cathode: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Anode: Cu → Cu2+ + 2 e–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Cathode: Cu2+ + 2e– → Cu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Impurities from the blister copper deposit as anode mud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which  contains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antimony, selenium, tellurium, silver, gold and platinum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; recovery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these elements may meet the cost of refining.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81000" y="335846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Zone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refining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method is based on the principle that the impurities are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more soluble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the melt than in the solid state of the metal. A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circular mobile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heater is fixed at one end of a rod of the impure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 .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molten zone moves along with the heater which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moved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forward. As the heater moves forward, the pure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crystallises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out of the melt and the impurities pass on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into the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adjacent molten zone. The process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repeated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several times and the heater is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moved in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same direction. At one end,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impurities get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concentrated. This end is cut off.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method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very useful for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producing  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semiconductor and other metals of very high purity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e.g., germanium, silicon, boron,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gallium and indium.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Rarely, an ore contains only a desired substance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It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usually contaminated with earthly or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undesired materials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known as gangue. The extraction and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isolation of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metals from ores involve the following major steps: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• Concentration of the ore,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• Isolation of the metal from its concentrated ore, and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• Purification of the metal.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entire scientific and technological process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used for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isolation of the metal from its ores is known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as metallurgy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298554" y="3048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Vapour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phase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refining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method, the metal is converted into its volatile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compound 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collected elsewhere. It is then decomposed to give pure metal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So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the two requirements are: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(i) the metal should form a volatile compound with an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available reagent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(ii) the volatile compound should be easily decomposable, so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that the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recovery is easy.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Mond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Process for Refining </a:t>
            </a:r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Nickel</a:t>
            </a: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this process, nickel is heated in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stream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carbon monoxide forming a volatile complex,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nickel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tetracarbonyl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Ni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+ 4CO 330 –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350K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Ni(CO)4 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carbonyl is subjected to higher temperature so that it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decomposed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giving the pure metal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Ni(CO)4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450 –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470K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ym typeface="Wingdings" pitchFamily="2" charset="2"/>
              </a:rPr>
              <a:t>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Ni + 4CO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US" dirty="0"/>
          </a:p>
          <a:p>
            <a:pPr algn="ctr"/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van </a:t>
            </a:r>
            <a:r>
              <a:rPr lang="en-US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Arkel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Method for Refining Zirconium or </a:t>
            </a:r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Titanium</a:t>
            </a:r>
          </a:p>
          <a:p>
            <a:r>
              <a:rPr lang="en-US" dirty="0" smtClean="0"/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method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very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useful for removing all the oxygen and nitrogen present in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form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impurity in certain metals like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Zr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and Ti. The crude metal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heated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an evacuated vessel with iodine. The metal iodide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being more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covalent,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volatilises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</a:t>
            </a:r>
          </a:p>
          <a:p>
            <a:pPr algn="ctr"/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Zr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+ 2I2 → ZrI4 </a:t>
            </a: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metal iodide is decomposed on a tungsten filament,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electrically heated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 about 1800K. The pure metal is thus deposited on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filament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ZrI4 →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Zr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+ 2I2</a:t>
            </a:r>
            <a:endParaRPr lang="hi-IN" sz="2000" dirty="0"/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hlinkClick r:id="rId2" action="ppaction://hlinkfile"/>
              </a:rPr>
              <a:t>Chromatographic methods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method is based on the principle that different components of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mixture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are differently adsorbed on an adsorbent. The mixture is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put in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liquid or gaseous medium which is moved through the adsorbent.</a:t>
            </a:r>
            <a:endParaRPr lang="hi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146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Different components are adsorbed at different levels on the column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Later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adsorbed components are removed (eluted) by using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suitable solvents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eluant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). Depending upon the physical state of the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moving medium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the adsorbent material and also on the process of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passage of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moving medium, the chromatographic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method is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given the name.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540327" y="4572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one such method the column of Al2O3 is prepared in a glass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tube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moving medium containing a solution of the components is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liquid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form. This is an example of column chromatography. This is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very useful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 purification of the elements which are available in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minute quantities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the impurities are not very different in chemical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properties from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element to be purified. There are several chromatographic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techniques such as paper chromatography, column chromatography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gas chromatography.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Uses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Aluminium,  Copper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Zinc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Iron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23283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Aluminium foils are used as wrappers for chocolates. The fine dust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the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metal is used in paints and lacquers. Aluminium, being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highly reactive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is also used in the extraction of chromium and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manganese from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their oxides. Wires of aluminium are used as electricity conductors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Alloys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containing aluminium, being light, are very useful.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Copper is used for making wires used in electrical industry and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 water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steam pipes. It is also used in several alloys that are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rather tougher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than the metal itself, e.g., brass (with zinc), bronze (with tin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and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coinage alloy (with nickel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Zinc is used for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galvanising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iron. It is also used in large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quantities in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batteries, as a constituent of many alloys, e.g., brass, (Cu 60%,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Zn 40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%) and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german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silver (Cu 25-30%, Zn 25-30%, Ni 40–50%).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Zinc dust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used as a reducing agent in the manufacture of dye-stuffs,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paints, etc</a:t>
            </a:r>
            <a:r>
              <a:rPr lang="en-US" dirty="0"/>
              <a:t>.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81000" y="5334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Cast iron, which is the most important form of iron, is used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for casting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stoves, railway sleepers, gutter pipes , toys, etc. It is used in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manufacture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wrought iron and steel. Wrought iron is used in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making anchors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wires, bolts, chains and agricultural implements. Steel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finds a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number of uses. Alloy steel is obtained when other metals are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added to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it. Nickel steel is used for making cables, automobiles and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aeroplane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parts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pendulum, measuring tapes, chrome steel for cutting tools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crushing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machines, and stainless steel for cycles, automobiles, utensils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pens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etc.</a:t>
            </a:r>
            <a:endParaRPr lang="hi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94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1" y="990600"/>
            <a:ext cx="856947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7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2" y="889576"/>
            <a:ext cx="8875963" cy="48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4675" y="304800"/>
            <a:ext cx="7120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Principal Ores of Some Important Metals</a:t>
            </a:r>
            <a:endParaRPr lang="hi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609600" y="228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Concentration of </a:t>
            </a:r>
            <a:r>
              <a:rPr lang="de-DE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Ores</a:t>
            </a:r>
            <a:endParaRPr lang="hi-IN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Removal of the unwanted materials (e.g., sand, clays, etc.) from the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 is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known as concentration, dressing or benefaction. It involves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several steps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and selection of these steps depends upon the differences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physical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properties of the compound of the metal present and that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of the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gangue.</a:t>
            </a:r>
            <a:endParaRPr lang="hi-IN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Hydraulic Washing</a:t>
            </a:r>
            <a:endParaRPr lang="hi-IN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66843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is based on the differences in gravities of the ore and the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gangue particles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It is therefore a type of gravity separation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one such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process, an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upward stream of running water is used to wash the powdered ore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The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lighter gangue particles are washed away and the heavier ores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are left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behind.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SANJEEV KUMAR BHANDARI</a:t>
            </a:r>
            <a:endParaRPr lang="hi-IN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096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24600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SANJEEV KUMAR BHANDARI</a:t>
            </a:r>
            <a:endParaRPr lang="hi-IN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Magnetic Separation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74931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This is based on differences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in magnetic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properties of the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 components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If either the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ore or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 gangue (one of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these two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is capable of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being attracted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by a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magnetic field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then such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separations are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carried out (e.g., in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case of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iron ores). The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ground ore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is carried on a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conveyer belt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which passes over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magnetic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roller</a:t>
            </a:r>
            <a:endParaRPr lang="hi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3531</Words>
  <Application>Microsoft Office PowerPoint</Application>
  <PresentationFormat>On-screen Show (4:3)</PresentationFormat>
  <Paragraphs>223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SANJEEV</dc:creator>
  <cp:lastModifiedBy>SANJEEV</cp:lastModifiedBy>
  <cp:revision>157</cp:revision>
  <dcterms:created xsi:type="dcterms:W3CDTF">2017-07-06T15:22:27Z</dcterms:created>
  <dcterms:modified xsi:type="dcterms:W3CDTF">2017-07-18T17:02:07Z</dcterms:modified>
</cp:coreProperties>
</file>