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1.bin" ContentType="application/vnd.ms-office.activeX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7" r:id="rId4"/>
    <p:sldId id="260" r:id="rId5"/>
    <p:sldId id="261" r:id="rId6"/>
    <p:sldId id="276" r:id="rId7"/>
    <p:sldId id="265" r:id="rId8"/>
    <p:sldId id="282" r:id="rId9"/>
    <p:sldId id="287" r:id="rId10"/>
    <p:sldId id="300" r:id="rId11"/>
    <p:sldId id="289" r:id="rId12"/>
    <p:sldId id="301" r:id="rId13"/>
    <p:sldId id="290" r:id="rId14"/>
    <p:sldId id="292" r:id="rId15"/>
    <p:sldId id="291" r:id="rId16"/>
    <p:sldId id="293" r:id="rId17"/>
    <p:sldId id="294" r:id="rId18"/>
    <p:sldId id="295" r:id="rId19"/>
    <p:sldId id="296" r:id="rId20"/>
    <p:sldId id="297" r:id="rId21"/>
    <p:sldId id="299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E88CD-60ED-4CB1-83D8-AB5B1178F7C7}" type="datetimeFigureOut">
              <a:rPr lang="en-IN" smtClean="0"/>
              <a:t>27-12-2017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E850D-4B7C-432E-B39E-54DB071516E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1740-530F-4E58-B645-78ABCCF87723}" type="slidenum">
              <a:rPr lang="en-US"/>
              <a:pPr/>
              <a:t>11</a:t>
            </a:fld>
            <a:endParaRPr lang="en-US"/>
          </a:p>
        </p:txBody>
      </p:sp>
      <p:sp>
        <p:nvSpPr>
          <p:cNvPr id="481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 maximum concentration above which miccells are formed is called critical micellization conc.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117EF-242C-47C8-836A-147F84748106}" type="slidenum">
              <a:rPr lang="en-US"/>
              <a:pPr/>
              <a:t>16</a:t>
            </a:fld>
            <a:endParaRPr lang="en-US"/>
          </a:p>
        </p:txBody>
      </p:sp>
      <p:sp>
        <p:nvSpPr>
          <p:cNvPr id="4710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4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1650" y="4316413"/>
            <a:ext cx="5857875" cy="4060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784" tIns="45893" rIns="91784" bIns="45893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93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5332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8637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7631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3773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9402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5134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0553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225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5909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8381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5898-CBE1-4429-9962-9949B9645D99}" type="datetimeFigureOut">
              <a:rPr lang="en-IN" smtClean="0"/>
              <a:pPr/>
              <a:t>27-12-2017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BCAA-4948-42F4-A600-066F7FD9A01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552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 to surface chemistry: 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160840" cy="357795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It is that branch of chemistry which deals with the study of phenomena occurring at the surface.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1472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086600" cy="9144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0000CC"/>
                </a:solidFill>
              </a:rPr>
              <a:t>Classification based on type of particles of the dispersed phase</a:t>
            </a:r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228600" y="1573213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  <a:cs typeface="Arial" charset="0"/>
              </a:rPr>
              <a:t>Multimolecular colloids :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Consists of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aggregates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of a large number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of atoms or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smaller molecules whose diameter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is less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than 1 nm</a:t>
            </a:r>
            <a:endParaRPr lang="en-US" sz="2400" dirty="0"/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>
            <a:off x="381000" y="3733800"/>
            <a:ext cx="76083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  <a:cs typeface="Arial" charset="0"/>
              </a:rPr>
              <a:t>Macromolecular colloids: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In these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colloids, the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molecules have sizes and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dimensions comparable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to colloidal particles. For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example proteins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, starch, cellulose.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autoUpdateAnimBg="0"/>
      <p:bldP spid="4792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Associated colloids</a:t>
            </a:r>
          </a:p>
        </p:txBody>
      </p:sp>
      <p:pic>
        <p:nvPicPr>
          <p:cNvPr id="480259" name="Picture 3" descr="http://www.compassbox.com/content/1/4/25/786/3543/img/3707061504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971800"/>
            <a:ext cx="3352800" cy="2933700"/>
          </a:xfrm>
          <a:prstGeom prst="rect">
            <a:avLst/>
          </a:prstGeom>
          <a:noFill/>
        </p:spPr>
      </p:pic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381000" y="1158875"/>
            <a:ext cx="7086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At low concentrations, behave as normal, strong electrolytes </a:t>
            </a:r>
            <a:br>
              <a:rPr lang="en-US" sz="2400" b="1" dirty="0">
                <a:solidFill>
                  <a:srgbClr val="000000"/>
                </a:solidFill>
                <a:cs typeface="Arial" charset="0"/>
              </a:rPr>
            </a:b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At </a:t>
            </a:r>
            <a:r>
              <a:rPr lang="en-US" sz="2400" b="1" dirty="0">
                <a:solidFill>
                  <a:srgbClr val="000000"/>
                </a:solidFill>
                <a:cs typeface="Arial" charset="0"/>
              </a:rPr>
              <a:t>higher concentrations exhibit colloidal state properties due to the formation of aggregated particles (micelles)</a:t>
            </a:r>
            <a:endParaRPr lang="en-US" sz="2400" b="1" dirty="0"/>
          </a:p>
        </p:txBody>
      </p:sp>
      <p:sp>
        <p:nvSpPr>
          <p:cNvPr id="480261" name="Text Box 5"/>
          <p:cNvSpPr txBox="1">
            <a:spLocks noChangeArrowheads="1"/>
          </p:cNvSpPr>
          <p:nvPr/>
        </p:nvSpPr>
        <p:spPr bwMode="auto">
          <a:xfrm>
            <a:off x="457200" y="3048000"/>
            <a:ext cx="549637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formation of micelles takes place only </a:t>
            </a:r>
            <a:br>
              <a:rPr lang="en-US" sz="2400" b="1" dirty="0"/>
            </a:br>
            <a:r>
              <a:rPr lang="en-US" sz="2400" b="1" dirty="0"/>
              <a:t>above a particular temperature called </a:t>
            </a:r>
          </a:p>
          <a:p>
            <a:r>
              <a:rPr lang="en-US" sz="2400" b="1" dirty="0">
                <a:solidFill>
                  <a:srgbClr val="CC3300"/>
                </a:solidFill>
              </a:rPr>
              <a:t>Kraft </a:t>
            </a:r>
            <a:r>
              <a:rPr lang="en-US" sz="2400" b="1" dirty="0" smtClean="0">
                <a:solidFill>
                  <a:srgbClr val="CC3300"/>
                </a:solidFill>
              </a:rPr>
              <a:t>temperature (</a:t>
            </a:r>
            <a:r>
              <a:rPr lang="en-US" sz="2400" b="1" dirty="0" err="1" smtClean="0">
                <a:solidFill>
                  <a:srgbClr val="CC3300"/>
                </a:solidFill>
              </a:rPr>
              <a:t>T</a:t>
            </a:r>
            <a:r>
              <a:rPr lang="en-US" sz="2400" b="1" baseline="-25000" dirty="0" err="1" smtClean="0">
                <a:solidFill>
                  <a:srgbClr val="CC3300"/>
                </a:solidFill>
              </a:rPr>
              <a:t>k</a:t>
            </a:r>
            <a:r>
              <a:rPr lang="en-US" sz="2400" b="1" dirty="0" smtClean="0">
                <a:solidFill>
                  <a:srgbClr val="CC3300"/>
                </a:solidFill>
              </a:rPr>
              <a:t>)</a:t>
            </a:r>
            <a:r>
              <a:rPr lang="en-US" sz="2400" b="1" dirty="0" smtClean="0"/>
              <a:t> and </a:t>
            </a:r>
            <a:r>
              <a:rPr lang="en-US" sz="2400" b="1" dirty="0" smtClean="0">
                <a:solidFill>
                  <a:schemeClr val="tx2"/>
                </a:solidFill>
              </a:rPr>
              <a:t>above a 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particular micelle concentration called</a:t>
            </a:r>
            <a:r>
              <a:rPr lang="en-US" sz="2400" b="1" dirty="0" smtClean="0">
                <a:solidFill>
                  <a:srgbClr val="0033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3300"/>
                </a:solidFill>
              </a:rPr>
              <a:t>Critical </a:t>
            </a:r>
            <a:r>
              <a:rPr lang="en-US" sz="2400" b="1" dirty="0">
                <a:solidFill>
                  <a:srgbClr val="003300"/>
                </a:solidFill>
              </a:rPr>
              <a:t>Micelle Concentration</a:t>
            </a:r>
          </a:p>
        </p:txBody>
      </p:sp>
      <p:sp>
        <p:nvSpPr>
          <p:cNvPr id="480262" name="Text Box 6"/>
          <p:cNvSpPr txBox="1">
            <a:spLocks noChangeArrowheads="1"/>
          </p:cNvSpPr>
          <p:nvPr/>
        </p:nvSpPr>
        <p:spPr bwMode="auto">
          <a:xfrm>
            <a:off x="457200" y="5638800"/>
            <a:ext cx="35774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E.G Soaps </a:t>
            </a:r>
            <a:r>
              <a:rPr lang="en-US" sz="2400" dirty="0"/>
              <a:t>and detergents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 build="p" autoUpdateAnimBg="0"/>
      <p:bldP spid="480261" grpId="0" autoUpdateAnimBg="0"/>
      <p:bldP spid="4802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Cleaning Action of Soap</a:t>
            </a:r>
          </a:p>
        </p:txBody>
      </p:sp>
      <p:graphicFrame>
        <p:nvGraphicFramePr>
          <p:cNvPr id="461827" name="Object 3"/>
          <p:cNvGraphicFramePr>
            <a:graphicFrameLocks noChangeAspect="1"/>
          </p:cNvGraphicFramePr>
          <p:nvPr/>
        </p:nvGraphicFramePr>
        <p:xfrm>
          <a:off x="5562600" y="1981200"/>
          <a:ext cx="2978150" cy="3581400"/>
        </p:xfrm>
        <a:graphic>
          <a:graphicData uri="http://schemas.openxmlformats.org/presentationml/2006/ole">
            <p:oleObj spid="_x0000_s5122" name="Bitmap Image" r:id="rId3" imgW="3296110" imgH="3962953" progId="Paint.Picture">
              <p:embed/>
            </p:oleObj>
          </a:graphicData>
        </a:graphic>
      </p:graphicFrame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953000" cy="30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sz="2400" dirty="0"/>
              <a:t>Soap contains a </a:t>
            </a:r>
            <a:r>
              <a:rPr lang="en-US" sz="2400" dirty="0" smtClean="0"/>
              <a:t>non polar </a:t>
            </a:r>
            <a:r>
              <a:rPr lang="en-US" sz="2400" dirty="0"/>
              <a:t>carbon end that dissolves in </a:t>
            </a:r>
            <a:r>
              <a:rPr lang="en-US" sz="2400" dirty="0" smtClean="0"/>
              <a:t>non polar </a:t>
            </a:r>
            <a:r>
              <a:rPr lang="en-US" sz="2400" dirty="0"/>
              <a:t>fats and oils, and a polar end that dissolves in water.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Tx/>
              <a:buChar char="•"/>
            </a:pPr>
            <a:endParaRPr lang="en-US" sz="2400" dirty="0"/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sz="2400" dirty="0"/>
              <a:t>Dust and soap molecules form micelles </a:t>
            </a:r>
            <a:r>
              <a:rPr lang="en-US" sz="2400" dirty="0" smtClean="0"/>
              <a:t>that </a:t>
            </a:r>
            <a:r>
              <a:rPr lang="en-US" sz="2400" dirty="0"/>
              <a:t>dissolve in water and are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sz="2400" dirty="0"/>
              <a:t>washed away.</a:t>
            </a:r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457200" y="4800600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</a:rPr>
              <a:t>Soap forms a precipitate with ions in hard water (Ca</a:t>
            </a:r>
            <a:r>
              <a:rPr lang="en-US" sz="2400" baseline="30000" dirty="0">
                <a:solidFill>
                  <a:srgbClr val="990000"/>
                </a:solidFill>
              </a:rPr>
              <a:t>2+</a:t>
            </a:r>
            <a:r>
              <a:rPr lang="en-US" sz="2400" dirty="0">
                <a:solidFill>
                  <a:srgbClr val="990000"/>
                </a:solidFill>
              </a:rPr>
              <a:t>, Mg</a:t>
            </a:r>
            <a:r>
              <a:rPr lang="en-US" sz="2400" baseline="30000" dirty="0">
                <a:solidFill>
                  <a:srgbClr val="990000"/>
                </a:solidFill>
              </a:rPr>
              <a:t>2+</a:t>
            </a:r>
            <a:r>
              <a:rPr lang="en-US" sz="2400" dirty="0">
                <a:solidFill>
                  <a:srgbClr val="990000"/>
                </a:solidFill>
              </a:rPr>
              <a:t>, Fe</a:t>
            </a:r>
            <a:r>
              <a:rPr lang="en-US" sz="2400" baseline="30000" dirty="0">
                <a:solidFill>
                  <a:srgbClr val="990000"/>
                </a:solidFill>
              </a:rPr>
              <a:t>3+</a:t>
            </a:r>
            <a:r>
              <a:rPr lang="en-US" sz="2400" dirty="0">
                <a:solidFill>
                  <a:srgbClr val="99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1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1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 build="p" autoUpdateAnimBg="0"/>
      <p:bldP spid="46182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93420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Preparation of Lyophobic sols</a:t>
            </a: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382000" cy="9694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700" b="1" dirty="0" smtClean="0">
              <a:solidFill>
                <a:srgbClr val="990000"/>
              </a:solidFill>
            </a:endParaRPr>
          </a:p>
          <a:p>
            <a:r>
              <a:rPr lang="en-US" sz="2000" b="1" dirty="0" smtClean="0">
                <a:solidFill>
                  <a:srgbClr val="990000"/>
                </a:solidFill>
              </a:rPr>
              <a:t>Condensation </a:t>
            </a:r>
            <a:r>
              <a:rPr lang="en-US" sz="2000" b="1" dirty="0">
                <a:solidFill>
                  <a:srgbClr val="990000"/>
                </a:solidFill>
              </a:rPr>
              <a:t>methods</a:t>
            </a:r>
          </a:p>
          <a:p>
            <a:r>
              <a:rPr lang="en-US" sz="2000" dirty="0"/>
              <a:t>Particles of atomic or molecular size are induced to form aggregates</a:t>
            </a:r>
          </a:p>
        </p:txBody>
      </p:sp>
      <p:sp>
        <p:nvSpPr>
          <p:cNvPr id="410633" name="Text Box 9"/>
          <p:cNvSpPr txBox="1">
            <a:spLocks noChangeArrowheads="1"/>
          </p:cNvSpPr>
          <p:nvPr/>
        </p:nvSpPr>
        <p:spPr bwMode="auto">
          <a:xfrm>
            <a:off x="357188" y="5270500"/>
            <a:ext cx="7153946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95300" indent="-495300"/>
            <a:endParaRPr lang="en-US" sz="1700" b="1" dirty="0" smtClean="0">
              <a:solidFill>
                <a:srgbClr val="990000"/>
              </a:solidFill>
            </a:endParaRPr>
          </a:p>
          <a:p>
            <a:pPr marL="495300" indent="-495300"/>
            <a:r>
              <a:rPr lang="en-US" sz="2000" b="1" dirty="0" smtClean="0">
                <a:solidFill>
                  <a:srgbClr val="990000"/>
                </a:solidFill>
              </a:rPr>
              <a:t>Exchange </a:t>
            </a:r>
            <a:r>
              <a:rPr lang="en-US" sz="2000" b="1" dirty="0">
                <a:solidFill>
                  <a:srgbClr val="990000"/>
                </a:solidFill>
              </a:rPr>
              <a:t>of solvent</a:t>
            </a:r>
            <a:r>
              <a:rPr lang="en-US" sz="2000" dirty="0">
                <a:solidFill>
                  <a:srgbClr val="990000"/>
                </a:solidFill>
              </a:rPr>
              <a:t> </a:t>
            </a:r>
          </a:p>
          <a:p>
            <a:pPr marL="495300" indent="-495300"/>
            <a:r>
              <a:rPr lang="en-US" sz="2000" dirty="0"/>
              <a:t>Colloidal solution of phosphorus is prepared by addition of alcohol </a:t>
            </a:r>
          </a:p>
          <a:p>
            <a:pPr marL="495300" indent="-495300"/>
            <a:r>
              <a:rPr lang="en-US" sz="2000" dirty="0"/>
              <a:t>into a solution of phosphorous in excess water.</a:t>
            </a:r>
          </a:p>
        </p:txBody>
      </p:sp>
      <p:sp>
        <p:nvSpPr>
          <p:cNvPr id="410634" name="Text Box 10"/>
          <p:cNvSpPr txBox="1">
            <a:spLocks noChangeArrowheads="1"/>
          </p:cNvSpPr>
          <p:nvPr/>
        </p:nvSpPr>
        <p:spPr bwMode="auto">
          <a:xfrm>
            <a:off x="381000" y="1676400"/>
            <a:ext cx="7102475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700" b="1" dirty="0" smtClean="0">
              <a:solidFill>
                <a:srgbClr val="990000"/>
              </a:solidFill>
            </a:endParaRPr>
          </a:p>
          <a:p>
            <a:r>
              <a:rPr lang="en-US" sz="2000" b="1" dirty="0" smtClean="0">
                <a:solidFill>
                  <a:srgbClr val="990000"/>
                </a:solidFill>
              </a:rPr>
              <a:t>Oxidation </a:t>
            </a:r>
            <a:r>
              <a:rPr lang="en-US" sz="2000" b="1" dirty="0">
                <a:solidFill>
                  <a:srgbClr val="990000"/>
                </a:solidFill>
              </a:rPr>
              <a:t>method</a:t>
            </a:r>
            <a:r>
              <a:rPr lang="en-US" sz="2000" dirty="0">
                <a:solidFill>
                  <a:srgbClr val="990000"/>
                </a:solidFill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Sulphur colloids are prepared by oxidation of H</a:t>
            </a:r>
            <a:r>
              <a:rPr lang="en-US" sz="2000" baseline="-25000" dirty="0"/>
              <a:t>2</a:t>
            </a:r>
            <a:r>
              <a:rPr lang="en-US" sz="2000" dirty="0"/>
              <a:t>S by </a:t>
            </a:r>
            <a:r>
              <a:rPr lang="en-US" sz="1700" dirty="0"/>
              <a:t>O</a:t>
            </a:r>
            <a:r>
              <a:rPr lang="en-US" sz="1700" baseline="-25000" dirty="0"/>
              <a:t>2</a:t>
            </a:r>
            <a:r>
              <a:rPr lang="en-US" sz="1700" dirty="0"/>
              <a:t>.</a:t>
            </a:r>
          </a:p>
        </p:txBody>
      </p:sp>
      <p:sp>
        <p:nvSpPr>
          <p:cNvPr id="410635" name="Text Box 11"/>
          <p:cNvSpPr txBox="1">
            <a:spLocks noChangeArrowheads="1"/>
          </p:cNvSpPr>
          <p:nvPr/>
        </p:nvSpPr>
        <p:spPr bwMode="auto">
          <a:xfrm>
            <a:off x="381000" y="2379663"/>
            <a:ext cx="801687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700" b="1" dirty="0" smtClean="0">
              <a:solidFill>
                <a:srgbClr val="990000"/>
              </a:solidFill>
            </a:endParaRPr>
          </a:p>
          <a:p>
            <a:r>
              <a:rPr lang="en-US" sz="2000" b="1" dirty="0" smtClean="0">
                <a:solidFill>
                  <a:srgbClr val="990000"/>
                </a:solidFill>
              </a:rPr>
              <a:t>Reduction</a:t>
            </a:r>
            <a:r>
              <a:rPr lang="en-US" sz="2000" dirty="0" smtClean="0">
                <a:solidFill>
                  <a:srgbClr val="990000"/>
                </a:solidFill>
              </a:rPr>
              <a:t> </a:t>
            </a:r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/>
              <a:t>Silver colloids are prepared by passing H</a:t>
            </a:r>
            <a:r>
              <a:rPr lang="en-US" sz="2000" baseline="-25000" dirty="0"/>
              <a:t>2</a:t>
            </a:r>
            <a:r>
              <a:rPr lang="en-US" sz="2000" dirty="0"/>
              <a:t> through a saturated aqueous solution of silver oxide at 65° C.</a:t>
            </a:r>
          </a:p>
        </p:txBody>
      </p:sp>
      <p:sp>
        <p:nvSpPr>
          <p:cNvPr id="410636" name="Text Box 12"/>
          <p:cNvSpPr txBox="1">
            <a:spLocks noChangeArrowheads="1"/>
          </p:cNvSpPr>
          <p:nvPr/>
        </p:nvSpPr>
        <p:spPr bwMode="auto">
          <a:xfrm>
            <a:off x="381000" y="3343275"/>
            <a:ext cx="7051482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700" b="1" dirty="0" smtClean="0">
              <a:solidFill>
                <a:srgbClr val="990000"/>
              </a:solidFill>
            </a:endParaRPr>
          </a:p>
          <a:p>
            <a:r>
              <a:rPr lang="en-US" sz="2000" b="1" dirty="0" smtClean="0">
                <a:solidFill>
                  <a:srgbClr val="990000"/>
                </a:solidFill>
              </a:rPr>
              <a:t>Hydrolysis</a:t>
            </a:r>
            <a:endParaRPr lang="en-US" sz="2000" b="1" dirty="0">
              <a:solidFill>
                <a:srgbClr val="990000"/>
              </a:solidFill>
            </a:endParaRPr>
          </a:p>
          <a:p>
            <a:r>
              <a:rPr lang="en-US" sz="2000" dirty="0"/>
              <a:t>Dark brown Fe(OH)</a:t>
            </a:r>
            <a:r>
              <a:rPr lang="en-US" sz="2000" baseline="-25000" dirty="0"/>
              <a:t>3</a:t>
            </a:r>
            <a:r>
              <a:rPr lang="en-US" sz="2000" dirty="0"/>
              <a:t> colloidal solution is prepared by adding FeCl</a:t>
            </a:r>
            <a:r>
              <a:rPr lang="en-US" sz="2000" baseline="-25000" dirty="0"/>
              <a:t>3</a:t>
            </a:r>
            <a:r>
              <a:rPr lang="en-US" sz="2000" dirty="0"/>
              <a:t> </a:t>
            </a:r>
          </a:p>
          <a:p>
            <a:r>
              <a:rPr lang="en-US" sz="2000" dirty="0"/>
              <a:t>into boiling water.</a:t>
            </a:r>
          </a:p>
        </p:txBody>
      </p:sp>
      <p:sp>
        <p:nvSpPr>
          <p:cNvPr id="410637" name="Text Box 13"/>
          <p:cNvSpPr txBox="1">
            <a:spLocks noChangeArrowheads="1"/>
          </p:cNvSpPr>
          <p:nvPr/>
        </p:nvSpPr>
        <p:spPr bwMode="auto">
          <a:xfrm>
            <a:off x="381000" y="4306888"/>
            <a:ext cx="6687921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700" b="1" dirty="0" smtClean="0">
              <a:solidFill>
                <a:srgbClr val="990000"/>
              </a:solidFill>
            </a:endParaRPr>
          </a:p>
          <a:p>
            <a:r>
              <a:rPr lang="en-US" sz="2000" b="1" dirty="0" smtClean="0">
                <a:solidFill>
                  <a:srgbClr val="990000"/>
                </a:solidFill>
              </a:rPr>
              <a:t>Double </a:t>
            </a:r>
            <a:r>
              <a:rPr lang="en-US" sz="2000" b="1" dirty="0">
                <a:solidFill>
                  <a:srgbClr val="990000"/>
                </a:solidFill>
              </a:rPr>
              <a:t>decomposition</a:t>
            </a:r>
            <a:r>
              <a:rPr lang="en-US" sz="2000" dirty="0">
                <a:solidFill>
                  <a:srgbClr val="990000"/>
                </a:solidFill>
              </a:rPr>
              <a:t> </a:t>
            </a:r>
          </a:p>
          <a:p>
            <a:r>
              <a:rPr lang="en-US" sz="2000" dirty="0"/>
              <a:t>Arsenious sulphide colloidal solution is prepared by passing of </a:t>
            </a:r>
          </a:p>
          <a:p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S gas into a solution of As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3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9" grpId="0" animBg="1" autoUpdateAnimBg="0"/>
      <p:bldP spid="410633" grpId="0" autoUpdateAnimBg="0"/>
      <p:bldP spid="410634" grpId="0" autoUpdateAnimBg="0"/>
      <p:bldP spid="410635" grpId="0" autoUpdateAnimBg="0"/>
      <p:bldP spid="410636" grpId="0" autoUpdateAnimBg="0"/>
      <p:bldP spid="41063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Properties of colloids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7391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</a:rPr>
              <a:t>Optical properties: Tyndall effect </a:t>
            </a:r>
            <a:br>
              <a:rPr lang="en-US" sz="2400" b="1" dirty="0">
                <a:solidFill>
                  <a:srgbClr val="CC3300"/>
                </a:solidFill>
              </a:rPr>
            </a:br>
            <a:r>
              <a:rPr lang="en-US" sz="2400" dirty="0" smtClean="0"/>
              <a:t>When </a:t>
            </a:r>
            <a:r>
              <a:rPr lang="en-US" sz="2400" dirty="0"/>
              <a:t>a beam of light falls at right angles to the line of view through a solution, the solution appears to be luminescent and due to scattering of light the path becomes visible. </a:t>
            </a:r>
          </a:p>
        </p:txBody>
      </p:sp>
      <p:pic>
        <p:nvPicPr>
          <p:cNvPr id="450568" name="Picture 8" descr="http://www.compassbox.com/content/1/4/25/786/3546/img/3707061507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124200"/>
            <a:ext cx="7848600" cy="2362200"/>
          </a:xfrm>
          <a:prstGeom prst="rect">
            <a:avLst/>
          </a:prstGeom>
          <a:noFill/>
        </p:spPr>
      </p:pic>
      <p:sp>
        <p:nvSpPr>
          <p:cNvPr id="450569" name="Text Box 9"/>
          <p:cNvSpPr txBox="1">
            <a:spLocks noChangeArrowheads="1"/>
          </p:cNvSpPr>
          <p:nvPr/>
        </p:nvSpPr>
        <p:spPr bwMode="auto">
          <a:xfrm>
            <a:off x="381000" y="5894457"/>
            <a:ext cx="8326438" cy="400110"/>
          </a:xfrm>
          <a:prstGeom prst="rect">
            <a:avLst/>
          </a:prstGeom>
          <a:solidFill>
            <a:srgbClr val="D6009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Quite strong in lyophobic colloids while in lyophilic colloids it is quite weak.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5" grpId="0" autoUpdateAnimBg="0"/>
      <p:bldP spid="45056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Purification of colloids</a:t>
            </a:r>
          </a:p>
        </p:txBody>
      </p:sp>
      <p:sp>
        <p:nvSpPr>
          <p:cNvPr id="449544" name="Text Box 8"/>
          <p:cNvSpPr txBox="1">
            <a:spLocks noChangeArrowheads="1"/>
          </p:cNvSpPr>
          <p:nvPr/>
        </p:nvSpPr>
        <p:spPr bwMode="auto">
          <a:xfrm>
            <a:off x="381000" y="4721225"/>
            <a:ext cx="7073796" cy="1231106"/>
          </a:xfrm>
          <a:prstGeom prst="rect">
            <a:avLst/>
          </a:prstGeom>
          <a:solidFill>
            <a:srgbClr val="FF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/>
              <a:t>Ultra filtration</a:t>
            </a:r>
            <a:endParaRPr lang="en-US" sz="2000" b="1" dirty="0"/>
          </a:p>
          <a:p>
            <a:r>
              <a:rPr lang="en-US" sz="2000" dirty="0"/>
              <a:t>In this process the colloidal particles are separated </a:t>
            </a:r>
            <a:r>
              <a:rPr lang="en-US" sz="1700" dirty="0"/>
              <a:t>by the process of </a:t>
            </a:r>
          </a:p>
          <a:p>
            <a:r>
              <a:rPr lang="en-US" sz="1700" dirty="0"/>
              <a:t>filtration, through a filter paper, which is impregnated with gelatin or </a:t>
            </a:r>
          </a:p>
          <a:p>
            <a:r>
              <a:rPr lang="en-US" sz="1700" dirty="0"/>
              <a:t>collodion followed by hardening in formaldehyde.</a:t>
            </a:r>
          </a:p>
        </p:txBody>
      </p:sp>
      <p:sp>
        <p:nvSpPr>
          <p:cNvPr id="449546" name="Text Box 10"/>
          <p:cNvSpPr txBox="1">
            <a:spLocks noChangeArrowheads="1"/>
          </p:cNvSpPr>
          <p:nvPr/>
        </p:nvSpPr>
        <p:spPr bwMode="auto">
          <a:xfrm>
            <a:off x="365125" y="1143000"/>
            <a:ext cx="6970241" cy="1323439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</a:rPr>
              <a:t>Dialysis</a:t>
            </a:r>
            <a:r>
              <a:rPr lang="en-US" sz="2000" dirty="0">
                <a:solidFill>
                  <a:srgbClr val="CC3300"/>
                </a:solidFill>
              </a:rPr>
              <a:t> </a:t>
            </a:r>
          </a:p>
          <a:p>
            <a:r>
              <a:rPr lang="en-US" sz="2000" dirty="0">
                <a:solidFill>
                  <a:srgbClr val="CC3300"/>
                </a:solidFill>
              </a:rPr>
              <a:t>In this process, the colloidal particles are separated from the </a:t>
            </a:r>
          </a:p>
          <a:p>
            <a:r>
              <a:rPr lang="en-US" sz="2000" dirty="0">
                <a:solidFill>
                  <a:srgbClr val="CC3300"/>
                </a:solidFill>
              </a:rPr>
              <a:t>impurities (mainly electrolytes) by the diffusion through a porous</a:t>
            </a:r>
          </a:p>
          <a:p>
            <a:r>
              <a:rPr lang="en-US" sz="2000" dirty="0">
                <a:solidFill>
                  <a:srgbClr val="CC3300"/>
                </a:solidFill>
              </a:rPr>
              <a:t>membrane such as parchment, collodion, etc.</a:t>
            </a:r>
          </a:p>
        </p:txBody>
      </p:sp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349250" y="2968625"/>
            <a:ext cx="7229351" cy="132343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/>
              <a:t>Electro dialysis</a:t>
            </a:r>
            <a:endParaRPr lang="en-US" sz="2000" b="1" dirty="0"/>
          </a:p>
          <a:p>
            <a:r>
              <a:rPr lang="en-US" sz="2000" dirty="0"/>
              <a:t>This is a special type of dialysis process, which is accelerated by the </a:t>
            </a:r>
          </a:p>
          <a:p>
            <a:r>
              <a:rPr lang="en-US" sz="2000" dirty="0"/>
              <a:t>application of a potential difference across the membrane. So ions </a:t>
            </a:r>
          </a:p>
          <a:p>
            <a:r>
              <a:rPr lang="en-US" sz="2000" dirty="0"/>
              <a:t>migrate faster than the colloids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4" grpId="0" animBg="1" autoUpdateAnimBg="0"/>
      <p:bldP spid="449546" grpId="0" animBg="1" autoUpdateAnimBg="0"/>
      <p:bldP spid="44954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411788" cy="687388"/>
          </a:xfrm>
          <a:noFill/>
          <a:ln/>
        </p:spPr>
        <p:txBody>
          <a:bodyPr lIns="90000" tIns="46800" rIns="90000" bIns="46800">
            <a:normAutofit fontScale="90000"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Properties of colloids</a:t>
            </a:r>
          </a:p>
        </p:txBody>
      </p:sp>
      <p:pic>
        <p:nvPicPr>
          <p:cNvPr id="470022" name="Picture 6" descr="http://www.compassbox.com/content/1/4/25/786/3546/img/37070615070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609600"/>
            <a:ext cx="3568700" cy="1582738"/>
          </a:xfrm>
          <a:prstGeom prst="rect">
            <a:avLst/>
          </a:prstGeom>
          <a:noFill/>
        </p:spPr>
      </p:pic>
      <p:sp>
        <p:nvSpPr>
          <p:cNvPr id="470023" name="Text Box 7"/>
          <p:cNvSpPr txBox="1">
            <a:spLocks noChangeArrowheads="1"/>
          </p:cNvSpPr>
          <p:nvPr/>
        </p:nvSpPr>
        <p:spPr bwMode="auto">
          <a:xfrm>
            <a:off x="381000" y="1079500"/>
            <a:ext cx="3886200" cy="10156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b="1" dirty="0"/>
              <a:t>Brownian movement:</a:t>
            </a:r>
            <a:r>
              <a:rPr lang="en-GB" sz="2000" dirty="0"/>
              <a:t> Zig- zag movement of colloidal particles in a colloidal </a:t>
            </a:r>
            <a:r>
              <a:rPr lang="en-GB" sz="2000" dirty="0">
                <a:solidFill>
                  <a:srgbClr val="2C2CB0"/>
                </a:solidFill>
              </a:rPr>
              <a:t>sol</a:t>
            </a:r>
            <a:endParaRPr lang="en-US" sz="2000" dirty="0">
              <a:solidFill>
                <a:srgbClr val="2C2CB0"/>
              </a:solidFill>
            </a:endParaRPr>
          </a:p>
        </p:txBody>
      </p:sp>
    </p:spTree>
    <p:controls>
      <p:control spid="1026" name="ShockwaveFlash1" r:id="rId2" imgW="1828571" imgH="1828571"/>
    </p:controls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0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876800" cy="914400"/>
          </a:xfrm>
        </p:spPr>
        <p:txBody>
          <a:bodyPr>
            <a:normAutofit fontScale="90000"/>
          </a:bodyPr>
          <a:lstStyle/>
          <a:p>
            <a:pPr marL="495300" indent="-495300"/>
            <a:r>
              <a:rPr lang="en-US" b="1">
                <a:solidFill>
                  <a:srgbClr val="0000CC"/>
                </a:solidFill>
              </a:rPr>
              <a:t>Properties of colloids</a:t>
            </a:r>
            <a:endParaRPr lang="en-US" b="1">
              <a:solidFill>
                <a:srgbClr val="0000CC"/>
              </a:solidFill>
              <a:cs typeface="Arial" charset="0"/>
            </a:endParaRPr>
          </a:p>
        </p:txBody>
      </p:sp>
      <p:pic>
        <p:nvPicPr>
          <p:cNvPr id="483331" name="Picture 3" descr="http://www.compassbox.com/content/1/4/25/786/3546/img/3707061507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3733800" cy="2668588"/>
          </a:xfrm>
          <a:prstGeom prst="rect">
            <a:avLst/>
          </a:prstGeom>
          <a:noFill/>
        </p:spPr>
      </p:pic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381000" y="1816100"/>
            <a:ext cx="57388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Movement of colloidal particles under</a:t>
            </a:r>
            <a:br>
              <a:rPr lang="en-US" sz="2800" dirty="0"/>
            </a:br>
            <a:r>
              <a:rPr lang="en-US" sz="2800" dirty="0"/>
              <a:t>influence of electric field</a:t>
            </a:r>
          </a:p>
        </p:txBody>
      </p:sp>
      <p:sp>
        <p:nvSpPr>
          <p:cNvPr id="483333" name="Text Box 5"/>
          <p:cNvSpPr txBox="1">
            <a:spLocks noChangeArrowheads="1"/>
          </p:cNvSpPr>
          <p:nvPr/>
        </p:nvSpPr>
        <p:spPr bwMode="auto">
          <a:xfrm>
            <a:off x="457200" y="1173163"/>
            <a:ext cx="289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3300"/>
                </a:solidFill>
                <a:cs typeface="Arial" charset="0"/>
              </a:rPr>
              <a:t>Electrophoresis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2" grpId="0" autoUpdateAnimBg="0"/>
      <p:bldP spid="48333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Properties of colloids</a:t>
            </a:r>
          </a:p>
        </p:txBody>
      </p:sp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381000" y="1123950"/>
            <a:ext cx="8229600" cy="83099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C3300"/>
                </a:solidFill>
              </a:rPr>
              <a:t>Electro-osmosis:</a:t>
            </a:r>
            <a:r>
              <a:rPr lang="en-US" sz="2400" dirty="0"/>
              <a:t> molecules of dispersion medium are allowed to move under influence of electric field</a:t>
            </a:r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7620000" cy="132343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Coagulation or </a:t>
            </a:r>
            <a:r>
              <a:rPr lang="en-US" sz="2000" b="1" dirty="0" smtClean="0"/>
              <a:t>flocculation: Process</a:t>
            </a:r>
            <a:r>
              <a:rPr lang="en-US" sz="2000" dirty="0" smtClean="0"/>
              <a:t> </a:t>
            </a:r>
            <a:r>
              <a:rPr lang="en-US" sz="2000" dirty="0"/>
              <a:t>which involves coming together of colloidal particles so as to change into large sized particles which ultimately settle as a precipitate or float on </a:t>
            </a:r>
            <a:r>
              <a:rPr lang="en-US" sz="2000" dirty="0" smtClean="0"/>
              <a:t>surface. It </a:t>
            </a:r>
            <a:r>
              <a:rPr lang="en-US" sz="2000" dirty="0"/>
              <a:t>is generally brought about by addition of electrolytes.</a:t>
            </a:r>
            <a:endParaRPr lang="en-US" sz="2000" b="1" dirty="0"/>
          </a:p>
        </p:txBody>
      </p:sp>
      <p:sp>
        <p:nvSpPr>
          <p:cNvPr id="484358" name="Text Box 6"/>
          <p:cNvSpPr txBox="1">
            <a:spLocks noChangeArrowheads="1"/>
          </p:cNvSpPr>
          <p:nvPr/>
        </p:nvSpPr>
        <p:spPr bwMode="auto">
          <a:xfrm>
            <a:off x="914400" y="3886200"/>
            <a:ext cx="6472926" cy="2462213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1700" dirty="0" smtClean="0">
              <a:solidFill>
                <a:schemeClr val="accent2"/>
              </a:solidFill>
            </a:endParaRPr>
          </a:p>
          <a:p>
            <a:endParaRPr lang="en-US" sz="1700" dirty="0" smtClean="0">
              <a:solidFill>
                <a:schemeClr val="accent2"/>
              </a:solidFill>
            </a:endParaRPr>
          </a:p>
          <a:p>
            <a:r>
              <a:rPr lang="en-US" sz="2000" dirty="0" smtClean="0"/>
              <a:t>The </a:t>
            </a:r>
            <a:r>
              <a:rPr lang="en-US" sz="2000" dirty="0"/>
              <a:t>minimum amount of an electrolyte that must be added to one </a:t>
            </a:r>
            <a:r>
              <a:rPr lang="en-US" sz="2000" dirty="0" smtClean="0"/>
              <a:t>litre of </a:t>
            </a:r>
            <a:r>
              <a:rPr lang="en-US" sz="2000" dirty="0"/>
              <a:t>a colloidal solution so as to bring about complete coagulation or </a:t>
            </a:r>
            <a:r>
              <a:rPr lang="en-US" sz="2000" dirty="0" smtClean="0"/>
              <a:t>flocculation </a:t>
            </a:r>
            <a:r>
              <a:rPr lang="en-US" sz="2000" dirty="0"/>
              <a:t>is called coagulation or flocculation </a:t>
            </a:r>
            <a:r>
              <a:rPr lang="en-US" sz="2000" dirty="0" smtClean="0"/>
              <a:t>value. Smaller </a:t>
            </a:r>
            <a:r>
              <a:rPr lang="en-US" sz="2000" dirty="0"/>
              <a:t>is the </a:t>
            </a:r>
            <a:r>
              <a:rPr lang="en-US" sz="2000" dirty="0" smtClean="0"/>
              <a:t>flocculation </a:t>
            </a:r>
            <a:r>
              <a:rPr lang="en-US" sz="2000" dirty="0"/>
              <a:t>value of an </a:t>
            </a:r>
            <a:r>
              <a:rPr lang="en-US" sz="2000" dirty="0" smtClean="0"/>
              <a:t>electrolyte, greater </a:t>
            </a:r>
            <a:r>
              <a:rPr lang="en-US" sz="2000" dirty="0"/>
              <a:t>is the coagulating or </a:t>
            </a:r>
            <a:r>
              <a:rPr lang="en-US" sz="2000" dirty="0" smtClean="0"/>
              <a:t> precipitating </a:t>
            </a:r>
            <a:r>
              <a:rPr lang="en-US" sz="2000" dirty="0"/>
              <a:t>power.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animBg="1" autoUpdateAnimBg="0"/>
      <p:bldP spid="484356" grpId="0" animBg="1" autoUpdateAnimBg="0"/>
      <p:bldP spid="48435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CC"/>
                </a:solidFill>
              </a:rPr>
              <a:t>Properties of colloids</a:t>
            </a:r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381000" y="4343399"/>
            <a:ext cx="563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/>
              <a:t>For positively charged, then the coagulating power of electrolytes follow the following order:</a:t>
            </a:r>
          </a:p>
        </p:txBody>
      </p:sp>
      <p:graphicFrame>
        <p:nvGraphicFramePr>
          <p:cNvPr id="485380" name="Object 4"/>
          <p:cNvGraphicFramePr>
            <a:graphicFrameLocks noChangeAspect="1"/>
          </p:cNvGraphicFramePr>
          <p:nvPr/>
        </p:nvGraphicFramePr>
        <p:xfrm>
          <a:off x="685800" y="5638800"/>
          <a:ext cx="2209800" cy="446088"/>
        </p:xfrm>
        <a:graphic>
          <a:graphicData uri="http://schemas.openxmlformats.org/presentationml/2006/ole">
            <p:oleObj spid="_x0000_s2050" name="Equation" r:id="rId3" imgW="1130040" imgH="228600" progId="Equation.DSMT4">
              <p:embed/>
            </p:oleObj>
          </a:graphicData>
        </a:graphic>
      </p:graphicFrame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5651500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Hardy </a:t>
            </a:r>
            <a:r>
              <a:rPr lang="en-US" sz="2000" b="1" dirty="0" smtClean="0"/>
              <a:t>Shulze </a:t>
            </a:r>
            <a:r>
              <a:rPr lang="en-US" sz="2000" b="1" dirty="0">
                <a:solidFill>
                  <a:srgbClr val="990000"/>
                </a:solidFill>
              </a:rPr>
              <a:t>law :</a:t>
            </a:r>
            <a:r>
              <a:rPr lang="en-US" sz="2000" dirty="0">
                <a:solidFill>
                  <a:srgbClr val="990000"/>
                </a:solidFill>
              </a:rPr>
              <a:t> Coagulating power of an electrolyte increases rapidly with the increase in the valency of cation or anion. </a:t>
            </a:r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441325" y="2362200"/>
            <a:ext cx="5197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For negatively charged sol, the </a:t>
            </a:r>
            <a:r>
              <a:rPr lang="en-US" sz="2000" dirty="0" smtClean="0"/>
              <a:t>coagulating power </a:t>
            </a:r>
            <a:r>
              <a:rPr lang="en-US" sz="2000" dirty="0"/>
              <a:t>of electrolytes are </a:t>
            </a:r>
          </a:p>
        </p:txBody>
      </p:sp>
      <p:sp>
        <p:nvSpPr>
          <p:cNvPr id="485383" name="Rectangle 7"/>
          <p:cNvSpPr>
            <a:spLocks noChangeArrowheads="1"/>
          </p:cNvSpPr>
          <p:nvPr/>
        </p:nvSpPr>
        <p:spPr bwMode="auto">
          <a:xfrm>
            <a:off x="533400" y="3429000"/>
            <a:ext cx="4206601" cy="40011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AlCl</a:t>
            </a:r>
            <a:r>
              <a:rPr lang="en-US" sz="2000" baseline="-25000" dirty="0">
                <a:solidFill>
                  <a:schemeClr val="bg1"/>
                </a:solidFill>
              </a:rPr>
              <a:t>3</a:t>
            </a:r>
            <a:r>
              <a:rPr lang="en-US" sz="2000" dirty="0">
                <a:solidFill>
                  <a:schemeClr val="bg1"/>
                </a:solidFill>
              </a:rPr>
              <a:t> &gt; BaCl</a:t>
            </a:r>
            <a:r>
              <a:rPr lang="en-US" sz="2000" baseline="-25000" dirty="0">
                <a:solidFill>
                  <a:schemeClr val="bg1"/>
                </a:solidFill>
              </a:rPr>
              <a:t>2</a:t>
            </a:r>
            <a:r>
              <a:rPr lang="en-US" sz="2000" dirty="0">
                <a:solidFill>
                  <a:schemeClr val="bg1"/>
                </a:solidFill>
              </a:rPr>
              <a:t> &gt; NaCl or Al</a:t>
            </a:r>
            <a:r>
              <a:rPr lang="en-US" sz="2000" baseline="30000" dirty="0">
                <a:solidFill>
                  <a:schemeClr val="bg1"/>
                </a:solidFill>
              </a:rPr>
              <a:t>3+</a:t>
            </a:r>
            <a:r>
              <a:rPr lang="en-US" sz="2000" dirty="0">
                <a:solidFill>
                  <a:schemeClr val="bg1"/>
                </a:solidFill>
              </a:rPr>
              <a:t> &gt; Ba</a:t>
            </a:r>
            <a:r>
              <a:rPr lang="en-US" sz="2000" baseline="30000" dirty="0">
                <a:solidFill>
                  <a:schemeClr val="bg1"/>
                </a:solidFill>
              </a:rPr>
              <a:t>2+</a:t>
            </a:r>
            <a:r>
              <a:rPr lang="en-US" sz="2000" dirty="0">
                <a:solidFill>
                  <a:schemeClr val="bg1"/>
                </a:solidFill>
              </a:rPr>
              <a:t> &gt; Na</a:t>
            </a:r>
            <a:r>
              <a:rPr lang="en-US" sz="2000" baseline="3000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73074" y="1143000"/>
            <a:ext cx="7832726" cy="120032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/>
              <a:t>Hardy </a:t>
            </a:r>
            <a:r>
              <a:rPr lang="en-US" sz="2400" b="1" dirty="0" smtClean="0"/>
              <a:t>Shulze </a:t>
            </a:r>
            <a:r>
              <a:rPr lang="en-US" sz="2400" b="1" dirty="0"/>
              <a:t>law 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90000"/>
                </a:solidFill>
              </a:rPr>
              <a:t>Coagulating power of </a:t>
            </a:r>
            <a:r>
              <a:rPr lang="en-US" sz="2400" dirty="0" smtClean="0">
                <a:solidFill>
                  <a:srgbClr val="990000"/>
                </a:solidFill>
              </a:rPr>
              <a:t>an electrolyte </a:t>
            </a:r>
            <a:r>
              <a:rPr lang="en-US" sz="2400" dirty="0">
                <a:solidFill>
                  <a:srgbClr val="990000"/>
                </a:solidFill>
              </a:rPr>
              <a:t>increases rapidly with the increase in the valency of cation or anion.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57200" y="2362200"/>
            <a:ext cx="5197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For negatively charged sol, the </a:t>
            </a:r>
            <a:r>
              <a:rPr lang="en-US" sz="2000" dirty="0" smtClean="0"/>
              <a:t>coagulating power </a:t>
            </a:r>
            <a:r>
              <a:rPr lang="en-US" sz="2000" dirty="0"/>
              <a:t>of electrolytes are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autoUpdateAnimBg="0"/>
      <p:bldP spid="485381" grpId="0" animBg="1" autoUpdateAnimBg="0"/>
      <p:bldP spid="485382" grpId="0" autoUpdateAnimBg="0"/>
      <p:bldP spid="485383" grpId="0" animBg="1" autoUpdateAnimBg="0"/>
      <p:bldP spid="11" grpId="0" animBg="1" autoUpdateAnimBg="0"/>
      <p:bldP spid="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dustbin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064896" cy="432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9552" y="230783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Introduction to surface chemistry</a:t>
            </a:r>
            <a:endParaRPr lang="en-IN" b="1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5"/>
            <a:ext cx="7992888" cy="86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20849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Emulsion</a:t>
            </a: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385763" y="1066800"/>
            <a:ext cx="61674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dirty="0" smtClean="0"/>
          </a:p>
          <a:p>
            <a:r>
              <a:rPr lang="en-US" sz="2000" b="1" dirty="0" smtClean="0"/>
              <a:t>A </a:t>
            </a:r>
            <a:r>
              <a:rPr lang="en-US" sz="2000" b="1" dirty="0"/>
              <a:t>colloidal dispersion of one liquid in another immiscible liquid is known as an emulsion, </a:t>
            </a:r>
            <a:br>
              <a:rPr lang="en-US" sz="2000" b="1" dirty="0"/>
            </a:br>
            <a:r>
              <a:rPr lang="en-US" sz="2000" b="1" dirty="0"/>
              <a:t>e.g. milk, Na-soaps, vanishing cream, etc.</a:t>
            </a:r>
          </a:p>
        </p:txBody>
      </p:sp>
      <p:sp>
        <p:nvSpPr>
          <p:cNvPr id="457733" name="Text Box 5"/>
          <p:cNvSpPr txBox="1">
            <a:spLocks noChangeArrowheads="1"/>
          </p:cNvSpPr>
          <p:nvPr/>
        </p:nvSpPr>
        <p:spPr bwMode="auto">
          <a:xfrm>
            <a:off x="381000" y="2908300"/>
            <a:ext cx="6590587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000" b="1" dirty="0"/>
              <a:t>Oil in water, where oil is the dispersed phase and water </a:t>
            </a:r>
            <a:br>
              <a:rPr lang="en-US" sz="2000" b="1" dirty="0"/>
            </a:br>
            <a:r>
              <a:rPr lang="en-US" sz="2000" b="1" dirty="0"/>
              <a:t>is the dispersion medium, e.g. milk.</a:t>
            </a:r>
          </a:p>
          <a:p>
            <a:pPr marL="457200" indent="-457200">
              <a:buFontTx/>
              <a:buAutoNum type="arabicPeriod" startAt="2"/>
            </a:pPr>
            <a:endParaRPr lang="en-US" sz="2000" b="1" dirty="0"/>
          </a:p>
          <a:p>
            <a:pPr marL="457200" indent="-457200">
              <a:buFontTx/>
              <a:buAutoNum type="arabicPeriod" startAt="2"/>
            </a:pPr>
            <a:r>
              <a:rPr lang="en-US" sz="2000" b="1" dirty="0"/>
              <a:t>Water in oil where water is the dispersed phase and oil </a:t>
            </a:r>
            <a:br>
              <a:rPr lang="en-US" sz="2000" b="1" dirty="0"/>
            </a:br>
            <a:r>
              <a:rPr lang="en-US" sz="2000" b="1" dirty="0"/>
              <a:t>is the dispersed medium, e.g. butter, cream</a:t>
            </a:r>
            <a:r>
              <a:rPr lang="en-US" sz="2000" b="1" dirty="0" smtClean="0"/>
              <a:t>.</a:t>
            </a:r>
          </a:p>
          <a:p>
            <a:pPr marL="457200" indent="-457200">
              <a:buFontTx/>
              <a:buAutoNum type="arabicPeriod" startAt="2"/>
            </a:pPr>
            <a:endParaRPr lang="en-US" sz="1700" dirty="0"/>
          </a:p>
        </p:txBody>
      </p:sp>
      <p:sp>
        <p:nvSpPr>
          <p:cNvPr id="457735" name="Text Box 7"/>
          <p:cNvSpPr txBox="1">
            <a:spLocks noChangeArrowheads="1"/>
          </p:cNvSpPr>
          <p:nvPr/>
        </p:nvSpPr>
        <p:spPr bwMode="auto">
          <a:xfrm>
            <a:off x="387350" y="2514600"/>
            <a:ext cx="22124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Types of emulsions</a:t>
            </a:r>
          </a:p>
        </p:txBody>
      </p:sp>
      <p:pic>
        <p:nvPicPr>
          <p:cNvPr id="6" name="Picture 2" descr="G:\dustbin\FS-chemcorner-water-oil-illu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953000"/>
            <a:ext cx="5688632" cy="16561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7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7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2" grpId="0" autoUpdateAnimBg="0"/>
      <p:bldP spid="457733" grpId="0" build="p" autoUpdateAnimBg="0"/>
      <p:bldP spid="45773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Applications </a:t>
            </a:r>
            <a:r>
              <a:rPr lang="en-US" b="1" dirty="0"/>
              <a:t>of colloids</a:t>
            </a:r>
          </a:p>
        </p:txBody>
      </p:sp>
      <p:sp>
        <p:nvSpPr>
          <p:cNvPr id="488457" name="Text Box 9"/>
          <p:cNvSpPr txBox="1">
            <a:spLocks noChangeArrowheads="1"/>
          </p:cNvSpPr>
          <p:nvPr/>
        </p:nvSpPr>
        <p:spPr bwMode="auto">
          <a:xfrm>
            <a:off x="381000" y="1143000"/>
            <a:ext cx="40386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rgbClr val="990000"/>
                </a:solidFill>
              </a:rPr>
              <a:t>Rubber plating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Sewage disposal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Smoke screen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rgbClr val="D60093"/>
                </a:solidFill>
              </a:rPr>
              <a:t>Purification of water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Cleaning action of soap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rgbClr val="990000"/>
                </a:solidFill>
              </a:rPr>
              <a:t>In medicine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Formation of delta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Photography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Artificial rain</a:t>
            </a:r>
          </a:p>
        </p:txBody>
      </p:sp>
      <p:sp>
        <p:nvSpPr>
          <p:cNvPr id="48845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50593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8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8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8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8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8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8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8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169807">
            <a:off x="255182" y="595224"/>
            <a:ext cx="7956438" cy="45875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perspectiveRelaxed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The end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723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dirty="0" smtClean="0"/>
              <a:t>Classification of adsorption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229600" cy="548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Physical Adsorption 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Chemical adsorption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1. The forces</a:t>
                      </a:r>
                      <a:r>
                        <a:rPr lang="en-IN" sz="2400" baseline="0" dirty="0" smtClean="0"/>
                        <a:t> operating is Vander waal's forces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1. Chemical bond</a:t>
                      </a:r>
                      <a:r>
                        <a:rPr lang="en-IN" sz="2400" baseline="0" dirty="0" smtClean="0"/>
                        <a:t> between adsorbate &amp; adsorbent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2.</a:t>
                      </a:r>
                      <a:r>
                        <a:rPr lang="en-IN" sz="2400" baseline="0" dirty="0" smtClean="0"/>
                        <a:t>Heat of adsorption is low (20-40 kJ/mol)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aseline="0" dirty="0" smtClean="0"/>
                        <a:t>Heat of adsorption is high(40-200 kJ/mol)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3. Reversible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Irreversible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4. Non specific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specific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5. It takes at low</a:t>
                      </a:r>
                      <a:r>
                        <a:rPr lang="en-IN" sz="2400" baseline="0" dirty="0" smtClean="0"/>
                        <a:t> temperature &amp; decrease with increase with temp.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It first</a:t>
                      </a:r>
                      <a:r>
                        <a:rPr lang="en-IN" sz="2400" baseline="0" dirty="0" smtClean="0"/>
                        <a:t> increase with increase in temp.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6. Multimolecular</a:t>
                      </a:r>
                      <a:r>
                        <a:rPr lang="en-IN" sz="2400" baseline="0" dirty="0" smtClean="0"/>
                        <a:t> in nature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Unimolecular in nature</a:t>
                      </a:r>
                      <a:endParaRPr lang="en-IN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7.</a:t>
                      </a:r>
                      <a:r>
                        <a:rPr lang="en-IN" sz="2400" baseline="0" dirty="0" smtClean="0"/>
                        <a:t> The amount of gas adsorb depends on its critical temp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There is no such correlation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Factors affecting adsorption of gases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 on solids</a:t>
            </a:r>
            <a:endParaRPr lang="en-IN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924800" cy="457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Nature of adsorbate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Nature of adsorbent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Surface area of adsorbent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Pressure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Temperature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Activation of solid adsorbent</a:t>
            </a:r>
            <a:r>
              <a:rPr lang="en-US" sz="4000" dirty="0" smtClean="0"/>
              <a:t>.</a:t>
            </a:r>
          </a:p>
          <a:p>
            <a:endParaRPr lang="en-IN" dirty="0" smtClean="0"/>
          </a:p>
          <a:p>
            <a:pPr marL="514350" indent="-514350" algn="l"/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4156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>
                <a:solidFill>
                  <a:srgbClr val="0070C0"/>
                </a:solidFill>
              </a:rPr>
              <a:t>Freundlich</a:t>
            </a:r>
            <a:r>
              <a:rPr lang="en-IN" b="1" dirty="0">
                <a:solidFill>
                  <a:srgbClr val="0070C0"/>
                </a:solidFill>
              </a:rPr>
              <a:t> Adsorption isotherm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The relationship </a:t>
            </a:r>
            <a:r>
              <a:rPr lang="en-IN" sz="2400" dirty="0" smtClean="0"/>
              <a:t>between x/m and </a:t>
            </a:r>
            <a:r>
              <a:rPr lang="en-US" sz="2400" dirty="0" smtClean="0"/>
              <a:t>pressure </a:t>
            </a:r>
            <a:r>
              <a:rPr lang="en-US" sz="2400" dirty="0"/>
              <a:t>of the gas at constant temperature is called adsorption </a:t>
            </a:r>
            <a:r>
              <a:rPr lang="en-US" sz="2400" dirty="0" smtClean="0"/>
              <a:t>isotherm </a:t>
            </a:r>
            <a:r>
              <a:rPr lang="en-IN" sz="2400" dirty="0" smtClean="0"/>
              <a:t>and </a:t>
            </a:r>
            <a:r>
              <a:rPr lang="en-IN" sz="2400" dirty="0"/>
              <a:t>is given </a:t>
            </a:r>
            <a:r>
              <a:rPr lang="en-IN" sz="2400" dirty="0" smtClean="0"/>
              <a:t>by </a:t>
            </a:r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05200"/>
            <a:ext cx="3015492" cy="75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2936"/>
            <a:ext cx="324036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75066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cs typeface="Arial" charset="0"/>
              </a:rPr>
              <a:t>Application of Adsorption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5791200"/>
          </a:xfrm>
        </p:spPr>
        <p:txBody>
          <a:bodyPr>
            <a:noAutofit/>
          </a:bodyPr>
          <a:lstStyle/>
          <a:p>
            <a:pPr marL="457200" indent="-457200" algn="l"/>
            <a:r>
              <a:rPr lang="en-US" dirty="0" smtClean="0">
                <a:solidFill>
                  <a:srgbClr val="CC3300"/>
                </a:solidFill>
                <a:cs typeface="Arial" charset="0"/>
              </a:rPr>
              <a:t>     1.  In clarification of sugar</a:t>
            </a:r>
            <a:br>
              <a:rPr lang="en-US" dirty="0" smtClean="0">
                <a:solidFill>
                  <a:srgbClr val="CC3300"/>
                </a:solidFill>
                <a:cs typeface="Arial" charset="0"/>
              </a:rPr>
            </a:br>
            <a:r>
              <a:rPr lang="en-US" dirty="0" smtClean="0">
                <a:solidFill>
                  <a:srgbClr val="CC3300"/>
                </a:solidFill>
                <a:cs typeface="Arial" charset="0"/>
              </a:rPr>
              <a:t>2. </a:t>
            </a:r>
            <a:r>
              <a:rPr lang="en-US" dirty="0" smtClean="0">
                <a:solidFill>
                  <a:srgbClr val="006600"/>
                </a:solidFill>
                <a:cs typeface="Arial" charset="0"/>
              </a:rPr>
              <a:t>In gas masks</a:t>
            </a:r>
            <a:br>
              <a:rPr lang="en-US" dirty="0" smtClean="0">
                <a:solidFill>
                  <a:srgbClr val="006600"/>
                </a:solidFill>
                <a:cs typeface="Arial" charset="0"/>
              </a:rPr>
            </a:br>
            <a:r>
              <a:rPr lang="en-US" dirty="0" smtClean="0">
                <a:solidFill>
                  <a:srgbClr val="006600"/>
                </a:solidFill>
                <a:cs typeface="Arial" charset="0"/>
              </a:rPr>
              <a:t>3. </a:t>
            </a:r>
            <a:r>
              <a:rPr lang="en-US" dirty="0" smtClean="0">
                <a:solidFill>
                  <a:srgbClr val="003300"/>
                </a:solidFill>
                <a:cs typeface="Arial" charset="0"/>
              </a:rPr>
              <a:t>In heterogeneous catalysis</a:t>
            </a:r>
            <a:br>
              <a:rPr lang="en-US" dirty="0" smtClean="0">
                <a:solidFill>
                  <a:srgbClr val="003300"/>
                </a:solidFill>
                <a:cs typeface="Arial" charset="0"/>
              </a:rPr>
            </a:br>
            <a:r>
              <a:rPr lang="en-US" dirty="0" smtClean="0">
                <a:solidFill>
                  <a:srgbClr val="003300"/>
                </a:solidFill>
                <a:cs typeface="Arial" charset="0"/>
              </a:rPr>
              <a:t>4. </a:t>
            </a:r>
            <a:r>
              <a:rPr lang="en-US" dirty="0" smtClean="0">
                <a:solidFill>
                  <a:srgbClr val="CC3300"/>
                </a:solidFill>
                <a:cs typeface="Arial" charset="0"/>
              </a:rPr>
              <a:t>In chromatographic analysis</a:t>
            </a:r>
            <a:br>
              <a:rPr lang="en-US" dirty="0" smtClean="0">
                <a:solidFill>
                  <a:srgbClr val="CC3300"/>
                </a:solidFill>
                <a:cs typeface="Arial" charset="0"/>
              </a:rPr>
            </a:br>
            <a:r>
              <a:rPr lang="en-US" dirty="0" smtClean="0">
                <a:solidFill>
                  <a:srgbClr val="CC3300"/>
                </a:solidFill>
                <a:cs typeface="Arial" charset="0"/>
              </a:rPr>
              <a:t>5. 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In softening of hard water</a:t>
            </a:r>
            <a:br>
              <a:rPr lang="en-US" dirty="0" smtClean="0">
                <a:solidFill>
                  <a:schemeClr val="accent2"/>
                </a:solidFill>
                <a:cs typeface="Arial" charset="0"/>
              </a:rPr>
            </a:b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6. </a:t>
            </a:r>
            <a:r>
              <a:rPr lang="en-US" dirty="0" smtClean="0">
                <a:solidFill>
                  <a:srgbClr val="006600"/>
                </a:solidFill>
                <a:cs typeface="Arial" charset="0"/>
              </a:rPr>
              <a:t>In preserving vacuum</a:t>
            </a:r>
            <a:br>
              <a:rPr lang="en-US" dirty="0" smtClean="0">
                <a:solidFill>
                  <a:srgbClr val="006600"/>
                </a:solidFill>
                <a:cs typeface="Arial" charset="0"/>
              </a:rPr>
            </a:br>
            <a:r>
              <a:rPr lang="en-US" dirty="0" smtClean="0">
                <a:solidFill>
                  <a:srgbClr val="006600"/>
                </a:solidFill>
                <a:cs typeface="Arial" charset="0"/>
              </a:rPr>
              <a:t>7. </a:t>
            </a:r>
            <a:r>
              <a:rPr lang="en-US" dirty="0" smtClean="0">
                <a:solidFill>
                  <a:srgbClr val="990000"/>
                </a:solidFill>
                <a:cs typeface="Arial" charset="0"/>
              </a:rPr>
              <a:t>In paint industry</a:t>
            </a:r>
            <a:br>
              <a:rPr lang="en-US" dirty="0" smtClean="0">
                <a:solidFill>
                  <a:srgbClr val="990000"/>
                </a:solidFill>
                <a:cs typeface="Arial" charset="0"/>
              </a:rPr>
            </a:br>
            <a:r>
              <a:rPr lang="en-US" dirty="0" smtClean="0">
                <a:solidFill>
                  <a:srgbClr val="990000"/>
                </a:solidFill>
                <a:cs typeface="Arial" charset="0"/>
              </a:rPr>
              <a:t>8.</a:t>
            </a:r>
            <a:r>
              <a:rPr lang="en-US" dirty="0" smtClean="0">
                <a:solidFill>
                  <a:srgbClr val="006600"/>
                </a:solidFill>
                <a:cs typeface="Arial" charset="0"/>
              </a:rPr>
              <a:t>In removing moisture from air in the storage of delicate </a:t>
            </a:r>
            <a:r>
              <a:rPr lang="en-US" sz="2800" dirty="0" smtClean="0">
                <a:solidFill>
                  <a:srgbClr val="006600"/>
                </a:solidFill>
                <a:cs typeface="Arial" charset="0"/>
              </a:rPr>
              <a:t>instruments</a:t>
            </a:r>
            <a:endParaRPr lang="en-US" sz="2800" dirty="0" smtClean="0">
              <a:solidFill>
                <a:srgbClr val="006600"/>
              </a:solidFill>
            </a:endParaRP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Distinction</a:t>
            </a:r>
            <a:r>
              <a:rPr lang="en-US" b="1" dirty="0">
                <a:solidFill>
                  <a:srgbClr val="0070C0"/>
                </a:solidFill>
              </a:rPr>
              <a:t> between true solution, colloids and Suspension</a:t>
            </a:r>
            <a:endParaRPr lang="en-IN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66566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u="sng" smtClean="0">
                <a:solidFill>
                  <a:srgbClr val="CC0066"/>
                </a:solidFill>
              </a:rPr>
              <a:t>Types of colloids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l="1456"/>
          <a:stretch>
            <a:fillRect/>
          </a:stretch>
        </p:blipFill>
        <p:spPr>
          <a:xfrm>
            <a:off x="323850" y="1600200"/>
            <a:ext cx="8820150" cy="5257800"/>
          </a:xfrm>
          <a:noFill/>
        </p:spPr>
      </p:pic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95288" y="692150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Colloids are usually classified according to:</a:t>
            </a:r>
          </a:p>
          <a:p>
            <a:endParaRPr lang="en-US" b="1">
              <a:solidFill>
                <a:srgbClr val="CC0000"/>
              </a:solidFill>
            </a:endParaRPr>
          </a:p>
          <a:p>
            <a:r>
              <a:rPr lang="en-US" b="1">
                <a:solidFill>
                  <a:srgbClr val="CC0000"/>
                </a:solidFill>
              </a:rPr>
              <a:t>1- The original states of their constituent parts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0000CC"/>
                </a:solidFill>
              </a:rPr>
              <a:t>Classification based on nature of interaction</a:t>
            </a:r>
            <a:endParaRPr lang="en-US" b="1"/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4582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C3300"/>
                </a:solidFill>
              </a:rPr>
              <a:t>Lyophobic colloids  (</a:t>
            </a:r>
            <a:r>
              <a:rPr lang="en-US" sz="2400" dirty="0">
                <a:solidFill>
                  <a:srgbClr val="CC3300"/>
                </a:solidFill>
                <a:cs typeface="Arial" charset="0"/>
              </a:rPr>
              <a:t>solvent hating colloids</a:t>
            </a:r>
            <a:r>
              <a:rPr lang="en-US" sz="2400" dirty="0">
                <a:solidFill>
                  <a:srgbClr val="CC3300"/>
                </a:solidFill>
              </a:rPr>
              <a:t> )</a:t>
            </a:r>
          </a:p>
          <a:p>
            <a:r>
              <a:rPr lang="en-US" sz="2400" dirty="0"/>
              <a:t>When metals and their </a:t>
            </a:r>
            <a:r>
              <a:rPr lang="en-US" sz="2400" dirty="0" err="1"/>
              <a:t>sulphides</a:t>
            </a:r>
            <a:r>
              <a:rPr lang="en-US" sz="2400" dirty="0"/>
              <a:t> </a:t>
            </a:r>
            <a:r>
              <a:rPr lang="en-US" sz="2400" dirty="0" smtClean="0"/>
              <a:t>.simply </a:t>
            </a:r>
            <a:r>
              <a:rPr lang="en-US" sz="2400" dirty="0"/>
              <a:t>mixed with </a:t>
            </a:r>
            <a:br>
              <a:rPr lang="en-US" sz="2400" dirty="0"/>
            </a:br>
            <a:r>
              <a:rPr lang="en-US" sz="2400" dirty="0"/>
              <a:t>dispersion medium, they don’t form  colloids.</a:t>
            </a:r>
          </a:p>
          <a:p>
            <a:endParaRPr lang="en-US" sz="2400" dirty="0"/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need stabilizing to preserve them. </a:t>
            </a:r>
          </a:p>
          <a:p>
            <a:pPr>
              <a:buFontTx/>
              <a:buChar char="•"/>
            </a:pPr>
            <a:r>
              <a:rPr lang="en-US" sz="2400" dirty="0">
                <a:cs typeface="Arial" charset="0"/>
              </a:rPr>
              <a:t> irreversible. </a:t>
            </a:r>
          </a:p>
          <a:p>
            <a:pPr>
              <a:buFontTx/>
              <a:buChar char="•"/>
            </a:pPr>
            <a:r>
              <a:rPr lang="en-US" sz="2400" dirty="0">
                <a:cs typeface="Arial" charset="0"/>
              </a:rPr>
              <a:t> For example</a:t>
            </a:r>
            <a:r>
              <a:rPr lang="en-US" sz="2400" dirty="0">
                <a:solidFill>
                  <a:srgbClr val="006600"/>
                </a:solidFill>
                <a:cs typeface="Arial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colloidal solutions of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gold, silver, 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Fe(OH)</a:t>
            </a:r>
            <a:r>
              <a:rPr lang="en-US" sz="2400" baseline="-30000" dirty="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, As</a:t>
            </a:r>
            <a:r>
              <a:rPr lang="en-US" sz="2400" baseline="-3000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400" baseline="-30000" dirty="0">
                <a:solidFill>
                  <a:srgbClr val="000000"/>
                </a:solidFill>
                <a:cs typeface="Arial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sz="2400" dirty="0"/>
          </a:p>
          <a:p>
            <a:endParaRPr lang="en-US" sz="1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77189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dirty="0" smtClean="0">
              <a:solidFill>
                <a:srgbClr val="CC3300"/>
              </a:solidFill>
            </a:endParaRPr>
          </a:p>
          <a:p>
            <a:r>
              <a:rPr lang="en-US" sz="2400" dirty="0" smtClean="0">
                <a:solidFill>
                  <a:srgbClr val="CC3300"/>
                </a:solidFill>
              </a:rPr>
              <a:t>Lyophilic </a:t>
            </a:r>
            <a:r>
              <a:rPr lang="en-US" sz="2400" dirty="0">
                <a:solidFill>
                  <a:srgbClr val="CC3300"/>
                </a:solidFill>
              </a:rPr>
              <a:t>colloids ( </a:t>
            </a:r>
            <a:r>
              <a:rPr lang="en-US" sz="2400" dirty="0">
                <a:solidFill>
                  <a:srgbClr val="CC3300"/>
                </a:solidFill>
                <a:cs typeface="Arial" charset="0"/>
              </a:rPr>
              <a:t>solvent loving)</a:t>
            </a:r>
          </a:p>
          <a:p>
            <a:r>
              <a:rPr lang="en-US" sz="2400" dirty="0"/>
              <a:t>Directly formed by substances like gum, </a:t>
            </a:r>
            <a:r>
              <a:rPr lang="en-US" sz="2400" dirty="0" smtClean="0"/>
              <a:t>gelatin </a:t>
            </a:r>
            <a:r>
              <a:rPr lang="en-US" sz="2400" dirty="0"/>
              <a:t>rubber etc. </a:t>
            </a:r>
            <a:br>
              <a:rPr lang="en-US" sz="2400" dirty="0"/>
            </a:br>
            <a:r>
              <a:rPr lang="en-US" sz="2400" dirty="0"/>
              <a:t>on mixing with a suitable liquid(the dispersion medium).</a:t>
            </a:r>
          </a:p>
          <a:p>
            <a:endParaRPr lang="en-US" sz="2400" dirty="0">
              <a:solidFill>
                <a:srgbClr val="CC3300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self-stabilizing 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reversible sols </a:t>
            </a:r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cs typeface="Arial" charset="0"/>
              </a:rPr>
              <a:t> For example, gums, gelatin, starch, albumin in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8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8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8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8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 autoUpdateAnimBg="0"/>
      <p:bldP spid="47821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921</Words>
  <Application>Microsoft Office PowerPoint</Application>
  <PresentationFormat>On-screen Show (4:3)</PresentationFormat>
  <Paragraphs>149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MathType 5.0 Equation</vt:lpstr>
      <vt:lpstr>Bitmap Image</vt:lpstr>
      <vt:lpstr>Introduction to surface chemistry:  </vt:lpstr>
      <vt:lpstr>Introduction to surface chemistry</vt:lpstr>
      <vt:lpstr>Classification of adsorption</vt:lpstr>
      <vt:lpstr>Factors affecting adsorption of gases  on solids</vt:lpstr>
      <vt:lpstr>Freundlich Adsorption isotherm</vt:lpstr>
      <vt:lpstr>Application of Adsorption </vt:lpstr>
      <vt:lpstr>Distinction between true solution, colloids and Suspension</vt:lpstr>
      <vt:lpstr>Types of colloids</vt:lpstr>
      <vt:lpstr>Classification based on nature of interaction</vt:lpstr>
      <vt:lpstr>Classification based on type of particles of the dispersed phase</vt:lpstr>
      <vt:lpstr>Associated colloids</vt:lpstr>
      <vt:lpstr>Cleaning Action of Soap</vt:lpstr>
      <vt:lpstr>Preparation of Lyophobic sols</vt:lpstr>
      <vt:lpstr>Properties of colloids</vt:lpstr>
      <vt:lpstr>Purification of colloids</vt:lpstr>
      <vt:lpstr>Properties of colloids</vt:lpstr>
      <vt:lpstr>Properties of colloids</vt:lpstr>
      <vt:lpstr>Properties of colloids</vt:lpstr>
      <vt:lpstr>Properties of colloids</vt:lpstr>
      <vt:lpstr>Emulsion</vt:lpstr>
      <vt:lpstr>Applications of colloids</vt:lpstr>
      <vt:lpstr>Slide 22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surface chemistry</dc:title>
  <dc:creator>anoop</dc:creator>
  <cp:lastModifiedBy>Vinod</cp:lastModifiedBy>
  <cp:revision>119</cp:revision>
  <dcterms:created xsi:type="dcterms:W3CDTF">2013-07-26T16:00:38Z</dcterms:created>
  <dcterms:modified xsi:type="dcterms:W3CDTF">2017-12-27T05:11:16Z</dcterms:modified>
</cp:coreProperties>
</file>