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74" r:id="rId5"/>
    <p:sldId id="275"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61" r:id="rId19"/>
    <p:sldId id="259" r:id="rId20"/>
    <p:sldId id="279" r:id="rId21"/>
    <p:sldId id="287" r:id="rId22"/>
    <p:sldId id="284" r:id="rId23"/>
    <p:sldId id="283" r:id="rId24"/>
    <p:sldId id="282" r:id="rId25"/>
    <p:sldId id="281" r:id="rId26"/>
    <p:sldId id="280" r:id="rId27"/>
    <p:sldId id="28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50" autoAdjust="0"/>
    <p:restoredTop sz="94660"/>
  </p:normalViewPr>
  <p:slideViewPr>
    <p:cSldViewPr snapToGrid="0">
      <p:cViewPr varScale="1">
        <p:scale>
          <a:sx n="45" d="100"/>
          <a:sy n="45" d="100"/>
        </p:scale>
        <p:origin x="-21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0E228-2B99-4AFC-AB23-E7B53C1269D7}" type="datetimeFigureOut">
              <a:rPr lang="en-US" smtClean="0"/>
              <a:t>26-Dec-17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A4195-F95F-4416-9DEB-7809DDCDCE8F}" type="slidenum">
              <a:rPr lang="en-US" smtClean="0"/>
              <a:t>‹#›</a:t>
            </a:fld>
            <a:endParaRPr lang="en-US"/>
          </a:p>
        </p:txBody>
      </p:sp>
    </p:spTree>
    <p:extLst>
      <p:ext uri="{BB962C8B-B14F-4D97-AF65-F5344CB8AC3E}">
        <p14:creationId xmlns:p14="http://schemas.microsoft.com/office/powerpoint/2010/main" val="60077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A4195-F95F-4416-9DEB-7809DDCDCE8F}" type="slidenum">
              <a:rPr lang="en-US" smtClean="0"/>
              <a:t>10</a:t>
            </a:fld>
            <a:endParaRPr lang="en-US"/>
          </a:p>
        </p:txBody>
      </p:sp>
    </p:spTree>
    <p:extLst>
      <p:ext uri="{BB962C8B-B14F-4D97-AF65-F5344CB8AC3E}">
        <p14:creationId xmlns:p14="http://schemas.microsoft.com/office/powerpoint/2010/main" val="223772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1A4195-F95F-4416-9DEB-7809DDCDCE8F}" type="slidenum">
              <a:rPr lang="en-US" smtClean="0"/>
              <a:t>11</a:t>
            </a:fld>
            <a:endParaRPr lang="en-US"/>
          </a:p>
        </p:txBody>
      </p:sp>
    </p:spTree>
    <p:extLst>
      <p:ext uri="{BB962C8B-B14F-4D97-AF65-F5344CB8AC3E}">
        <p14:creationId xmlns:p14="http://schemas.microsoft.com/office/powerpoint/2010/main" val="2681551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THANK</a:t>
            </a:r>
            <a:r>
              <a:rPr lang="en-US" baseline="0" smtClean="0"/>
              <a:t> YOU</a:t>
            </a:r>
            <a:endParaRPr lang="en-US"/>
          </a:p>
        </p:txBody>
      </p:sp>
      <p:sp>
        <p:nvSpPr>
          <p:cNvPr id="4" name="Slide Number Placeholder 3"/>
          <p:cNvSpPr>
            <a:spLocks noGrp="1"/>
          </p:cNvSpPr>
          <p:nvPr>
            <p:ph type="sldNum" sz="quarter" idx="10"/>
          </p:nvPr>
        </p:nvSpPr>
        <p:spPr/>
        <p:txBody>
          <a:bodyPr/>
          <a:lstStyle/>
          <a:p>
            <a:fld id="{ED1A4195-F95F-4416-9DEB-7809DDCDCE8F}" type="slidenum">
              <a:rPr lang="en-US" smtClean="0"/>
              <a:t>27</a:t>
            </a:fld>
            <a:endParaRPr lang="en-US"/>
          </a:p>
        </p:txBody>
      </p:sp>
    </p:spTree>
    <p:extLst>
      <p:ext uri="{BB962C8B-B14F-4D97-AF65-F5344CB8AC3E}">
        <p14:creationId xmlns:p14="http://schemas.microsoft.com/office/powerpoint/2010/main" val="107589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8F3233-BBD6-4A71-A66D-23FA3EE1311E}" type="datetimeFigureOut">
              <a:rPr lang="en-US" smtClean="0"/>
              <a:t>26-Dec-17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287784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3233-BBD6-4A71-A66D-23FA3EE1311E}" type="datetimeFigureOut">
              <a:rPr lang="en-US" smtClean="0"/>
              <a:t>26-Dec-17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407213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3233-BBD6-4A71-A66D-23FA3EE1311E}" type="datetimeFigureOut">
              <a:rPr lang="en-US" smtClean="0"/>
              <a:t>26-Dec-17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161347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F3233-BBD6-4A71-A66D-23FA3EE1311E}" type="datetimeFigureOut">
              <a:rPr lang="en-US" smtClean="0"/>
              <a:t>26-Dec-17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12397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F3233-BBD6-4A71-A66D-23FA3EE1311E}" type="datetimeFigureOut">
              <a:rPr lang="en-US" smtClean="0"/>
              <a:t>26-Dec-17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130075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8F3233-BBD6-4A71-A66D-23FA3EE1311E}" type="datetimeFigureOut">
              <a:rPr lang="en-US" smtClean="0"/>
              <a:t>26-Dec-17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104493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8F3233-BBD6-4A71-A66D-23FA3EE1311E}" type="datetimeFigureOut">
              <a:rPr lang="en-US" smtClean="0"/>
              <a:t>26-Dec-17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323991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8F3233-BBD6-4A71-A66D-23FA3EE1311E}" type="datetimeFigureOut">
              <a:rPr lang="en-US" smtClean="0"/>
              <a:t>26-Dec-17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52478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F3233-BBD6-4A71-A66D-23FA3EE1311E}" type="datetimeFigureOut">
              <a:rPr lang="en-US" smtClean="0"/>
              <a:t>26-Dec-17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95297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F3233-BBD6-4A71-A66D-23FA3EE1311E}" type="datetimeFigureOut">
              <a:rPr lang="en-US" smtClean="0"/>
              <a:t>26-Dec-17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134560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F3233-BBD6-4A71-A66D-23FA3EE1311E}" type="datetimeFigureOut">
              <a:rPr lang="en-US" smtClean="0"/>
              <a:t>26-Dec-17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5D1C0-785A-4843-8EDF-C9484DFAD4E3}" type="slidenum">
              <a:rPr lang="en-US" smtClean="0"/>
              <a:t>‹#›</a:t>
            </a:fld>
            <a:endParaRPr lang="en-US"/>
          </a:p>
        </p:txBody>
      </p:sp>
    </p:spTree>
    <p:extLst>
      <p:ext uri="{BB962C8B-B14F-4D97-AF65-F5344CB8AC3E}">
        <p14:creationId xmlns:p14="http://schemas.microsoft.com/office/powerpoint/2010/main" val="233655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F3233-BBD6-4A71-A66D-23FA3EE1311E}" type="datetimeFigureOut">
              <a:rPr lang="en-US" smtClean="0"/>
              <a:t>26-Dec-17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5D1C0-785A-4843-8EDF-C9484DFAD4E3}" type="slidenum">
              <a:rPr lang="en-US" smtClean="0"/>
              <a:t>‹#›</a:t>
            </a:fld>
            <a:endParaRPr lang="en-US"/>
          </a:p>
        </p:txBody>
      </p:sp>
    </p:spTree>
    <p:extLst>
      <p:ext uri="{BB962C8B-B14F-4D97-AF65-F5344CB8AC3E}">
        <p14:creationId xmlns:p14="http://schemas.microsoft.com/office/powerpoint/2010/main" val="1072439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microsoft.com/office/2007/relationships/hdphoto" Target="../media/hdphoto6.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microsoft.com/office/2007/relationships/hdphoto" Target="../media/hdphoto8.wdp"/><Relationship Id="rId5" Type="http://schemas.openxmlformats.org/officeDocument/2006/relationships/image" Target="../media/image17.png"/><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microsoft.com/office/2007/relationships/hdphoto" Target="../media/hdphoto9.wdp"/><Relationship Id="rId7" Type="http://schemas.microsoft.com/office/2007/relationships/hdphoto" Target="../media/hdphoto11.wdp"/><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1.png"/><Relationship Id="rId5" Type="http://schemas.microsoft.com/office/2007/relationships/hdphoto" Target="../media/hdphoto10.wdp"/><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2.e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txBody>
          <a:bodyPr/>
          <a:lstStyle/>
          <a:p>
            <a:r>
              <a:rPr lang="en-US" b="1" dirty="0" smtClean="0"/>
              <a:t>BY JHERUDDEN</a:t>
            </a:r>
            <a:br>
              <a:rPr lang="en-US" b="1" dirty="0" smtClean="0"/>
            </a:br>
            <a:r>
              <a:rPr lang="en-US" b="1" dirty="0" smtClean="0"/>
              <a:t>PGT (CHEMISTRY)</a:t>
            </a:r>
            <a:br>
              <a:rPr lang="en-US" b="1" dirty="0" smtClean="0"/>
            </a:br>
            <a:r>
              <a:rPr lang="en-US" b="1" dirty="0" smtClean="0"/>
              <a:t>KV SECL,NOWROZABAD</a:t>
            </a:r>
            <a:endParaRPr lang="en-US" b="1" dirty="0"/>
          </a:p>
        </p:txBody>
      </p:sp>
      <p:sp>
        <p:nvSpPr>
          <p:cNvPr id="5" name="Rectangle 4"/>
          <p:cNvSpPr/>
          <p:nvPr/>
        </p:nvSpPr>
        <p:spPr>
          <a:xfrm>
            <a:off x="3301992" y="2151727"/>
            <a:ext cx="5588015" cy="6247864"/>
          </a:xfrm>
          <a:prstGeom prst="rect">
            <a:avLst/>
          </a:prstGeom>
        </p:spPr>
        <p:txBody>
          <a:bodyPr wrap="square">
            <a:spAutoFit/>
          </a:bodyPr>
          <a:lstStyle/>
          <a:p>
            <a:r>
              <a:rPr lang="en-US" sz="8000" dirty="0" smtClean="0">
                <a:solidFill>
                  <a:srgbClr val="FFFF00"/>
                </a:solidFill>
                <a:latin typeface="Algerian" panose="04020705040A02060702" pitchFamily="82" charset="0"/>
              </a:rPr>
              <a:t>Chemical Kinetics</a:t>
            </a:r>
          </a:p>
          <a:p>
            <a:endParaRPr lang="en-US" sz="8000" dirty="0" smtClean="0">
              <a:solidFill>
                <a:srgbClr val="FFFF00"/>
              </a:solidFill>
              <a:latin typeface="Algerian" panose="04020705040A02060702" pitchFamily="82" charset="0"/>
            </a:endParaRPr>
          </a:p>
          <a:p>
            <a:endParaRPr lang="en-US" sz="8000" dirty="0" smtClean="0">
              <a:solidFill>
                <a:srgbClr val="FFFF00"/>
              </a:solidFill>
              <a:latin typeface="Algerian" panose="04020705040A02060702" pitchFamily="82" charset="0"/>
            </a:endParaRPr>
          </a:p>
          <a:p>
            <a:endParaRPr lang="en-US" sz="8000" dirty="0">
              <a:solidFill>
                <a:srgbClr val="00B050"/>
              </a:solidFill>
            </a:endParaRPr>
          </a:p>
        </p:txBody>
      </p:sp>
    </p:spTree>
    <p:extLst>
      <p:ext uri="{BB962C8B-B14F-4D97-AF65-F5344CB8AC3E}">
        <p14:creationId xmlns:p14="http://schemas.microsoft.com/office/powerpoint/2010/main" val="1908827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fontScale="90000"/>
          </a:bodyPr>
          <a:lstStyle/>
          <a:p>
            <a:r>
              <a:rPr lang="en-US" sz="6000" b="1" i="1" u="sng" dirty="0" smtClean="0">
                <a:ln w="0"/>
                <a:solidFill>
                  <a:schemeClr val="bg1"/>
                </a:solidFill>
                <a:latin typeface="Algerian" panose="04020705040A02060702" pitchFamily="82" charset="0"/>
              </a:rPr>
              <a:t>              </a:t>
            </a:r>
            <a:r>
              <a:rPr lang="en-US" sz="6000" b="1" i="1" u="sng" dirty="0" smtClean="0">
                <a:ln w="0"/>
                <a:solidFill>
                  <a:srgbClr val="00B050"/>
                </a:solidFill>
                <a:latin typeface="Algerian" panose="04020705040A02060702" pitchFamily="82" charset="0"/>
              </a:rPr>
              <a:t>Order of a Reaction</a:t>
            </a:r>
            <a:r>
              <a:rPr lang="en-US" sz="6000" b="1" i="1" u="sng" dirty="0" smtClean="0">
                <a:ln w="0"/>
                <a:solidFill>
                  <a:srgbClr val="00B050"/>
                </a:solidFill>
              </a:rPr>
              <a:t/>
            </a:r>
            <a:br>
              <a:rPr lang="en-US" sz="6000" b="1" i="1" u="sng" dirty="0" smtClean="0">
                <a:ln w="0"/>
                <a:solidFill>
                  <a:srgbClr val="00B050"/>
                </a:solidFill>
              </a:rPr>
            </a:br>
            <a:r>
              <a:rPr lang="en-IN" sz="3600" b="1" dirty="0" smtClean="0">
                <a:latin typeface="+mn-lt"/>
              </a:rPr>
              <a:t>The sum of powers of the concentration of the reactants in the rate law expression is called the order of that chemical reaction.</a:t>
            </a:r>
            <a:br>
              <a:rPr lang="en-IN" sz="3600" b="1" dirty="0" smtClean="0">
                <a:latin typeface="+mn-lt"/>
              </a:rPr>
            </a:br>
            <a:r>
              <a:rPr lang="en-IN" sz="3600" b="1" dirty="0" smtClean="0">
                <a:latin typeface="+mn-lt"/>
              </a:rPr>
              <a:t/>
            </a:r>
            <a:br>
              <a:rPr lang="en-IN" sz="3600" b="1" dirty="0" smtClean="0">
                <a:latin typeface="+mn-lt"/>
              </a:rPr>
            </a:br>
            <a:r>
              <a:rPr lang="en-IN" sz="3600" b="1" dirty="0" smtClean="0">
                <a:latin typeface="+mn-lt"/>
              </a:rPr>
              <a:t>For a general reaction,               </a:t>
            </a:r>
            <a:br>
              <a:rPr lang="en-IN" sz="3600" b="1" dirty="0" smtClean="0">
                <a:latin typeface="+mn-lt"/>
              </a:rPr>
            </a:br>
            <a:r>
              <a:rPr lang="en-IN" sz="3600" b="1" dirty="0" smtClean="0">
                <a:latin typeface="+mn-lt"/>
              </a:rPr>
              <a:t>                                    </a:t>
            </a:r>
            <a:r>
              <a:rPr lang="en-IN" sz="3600" b="1" dirty="0" err="1" smtClean="0">
                <a:solidFill>
                  <a:srgbClr val="C00000"/>
                </a:solidFill>
                <a:latin typeface="+mn-lt"/>
              </a:rPr>
              <a:t>aA</a:t>
            </a:r>
            <a:r>
              <a:rPr lang="en-IN" sz="3600" b="1" dirty="0" smtClean="0">
                <a:solidFill>
                  <a:srgbClr val="C00000"/>
                </a:solidFill>
                <a:latin typeface="+mn-lt"/>
              </a:rPr>
              <a:t> + </a:t>
            </a:r>
            <a:r>
              <a:rPr lang="en-IN" sz="3600" b="1" dirty="0" err="1" smtClean="0">
                <a:solidFill>
                  <a:srgbClr val="C00000"/>
                </a:solidFill>
                <a:latin typeface="+mn-lt"/>
              </a:rPr>
              <a:t>bB</a:t>
            </a:r>
            <a:r>
              <a:rPr lang="en-IN" sz="3600" b="1" dirty="0" smtClean="0">
                <a:solidFill>
                  <a:srgbClr val="C00000"/>
                </a:solidFill>
                <a:latin typeface="+mn-lt"/>
              </a:rPr>
              <a:t> → </a:t>
            </a:r>
            <a:r>
              <a:rPr lang="en-IN" sz="3600" b="1" dirty="0" err="1" smtClean="0">
                <a:solidFill>
                  <a:srgbClr val="C00000"/>
                </a:solidFill>
                <a:latin typeface="+mn-lt"/>
              </a:rPr>
              <a:t>cC</a:t>
            </a:r>
            <a:r>
              <a:rPr lang="en-IN" sz="3600" b="1" dirty="0" smtClean="0">
                <a:solidFill>
                  <a:srgbClr val="C00000"/>
                </a:solidFill>
                <a:latin typeface="+mn-lt"/>
              </a:rPr>
              <a:t> + </a:t>
            </a:r>
            <a:r>
              <a:rPr lang="en-IN" sz="3600" b="1" dirty="0" err="1" smtClean="0">
                <a:solidFill>
                  <a:srgbClr val="C00000"/>
                </a:solidFill>
                <a:latin typeface="+mn-lt"/>
              </a:rPr>
              <a:t>dD</a:t>
            </a:r>
            <a:r>
              <a:rPr lang="en-US" sz="3600" b="1" dirty="0" smtClean="0">
                <a:latin typeface="+mn-lt"/>
              </a:rPr>
              <a:t/>
            </a:r>
            <a:br>
              <a:rPr lang="en-US" sz="3600" b="1" dirty="0" smtClean="0">
                <a:latin typeface="+mn-lt"/>
              </a:rPr>
            </a:br>
            <a:r>
              <a:rPr lang="en-US" sz="3600" b="1" dirty="0" smtClean="0">
                <a:solidFill>
                  <a:schemeClr val="tx1">
                    <a:lumMod val="95000"/>
                    <a:lumOff val="5000"/>
                  </a:schemeClr>
                </a:solidFill>
                <a:latin typeface="+mn-lt"/>
              </a:rPr>
              <a:t>Let, </a:t>
            </a:r>
            <a:r>
              <a:rPr lang="en-US" sz="3600" b="1" dirty="0" smtClean="0">
                <a:latin typeface="+mn-lt"/>
              </a:rPr>
              <a:t/>
            </a:r>
            <a:br>
              <a:rPr lang="en-US" sz="3600" b="1" dirty="0" smtClean="0">
                <a:latin typeface="+mn-lt"/>
              </a:rPr>
            </a:br>
            <a:r>
              <a:rPr lang="en-US" sz="3600" b="1" dirty="0" smtClean="0">
                <a:latin typeface="+mn-lt"/>
              </a:rPr>
              <a:t>                     </a:t>
            </a:r>
            <a:r>
              <a:rPr lang="en-US" sz="3600" b="1" dirty="0" smtClean="0">
                <a:solidFill>
                  <a:srgbClr val="FF0000"/>
                </a:solidFill>
                <a:latin typeface="+mn-lt"/>
              </a:rPr>
              <a:t>Rate of reaction  </a:t>
            </a:r>
            <a:r>
              <a:rPr lang="en-IN" sz="3600" b="1" dirty="0" smtClean="0">
                <a:solidFill>
                  <a:srgbClr val="FF0000"/>
                </a:solidFill>
                <a:latin typeface="+mn-lt"/>
              </a:rPr>
              <a:t>= k </a:t>
            </a:r>
            <a:r>
              <a:rPr lang="en-US" sz="3600" b="1" dirty="0" smtClean="0">
                <a:solidFill>
                  <a:srgbClr val="FF0000"/>
                </a:solidFill>
                <a:latin typeface="+mn-lt"/>
              </a:rPr>
              <a:t>[A]</a:t>
            </a:r>
            <a:r>
              <a:rPr lang="en-US" sz="3600" b="1" i="1" baseline="30000" dirty="0" smtClean="0">
                <a:solidFill>
                  <a:srgbClr val="FF0000"/>
                </a:solidFill>
                <a:latin typeface="+mn-lt"/>
              </a:rPr>
              <a:t>x</a:t>
            </a:r>
            <a:r>
              <a:rPr lang="en-US" sz="3600" b="1" dirty="0" smtClean="0">
                <a:solidFill>
                  <a:srgbClr val="FF0000"/>
                </a:solidFill>
                <a:latin typeface="+mn-lt"/>
              </a:rPr>
              <a:t>[B]</a:t>
            </a:r>
            <a:r>
              <a:rPr lang="en-US" sz="3600" b="1" i="1" baseline="30000" dirty="0" smtClean="0">
                <a:solidFill>
                  <a:srgbClr val="FF0000"/>
                </a:solidFill>
                <a:latin typeface="+mn-lt"/>
              </a:rPr>
              <a:t>y</a:t>
            </a:r>
            <a:r>
              <a:rPr lang="en-US" sz="3600" b="1" baseline="30000" dirty="0" smtClean="0">
                <a:solidFill>
                  <a:srgbClr val="FF0000"/>
                </a:solidFill>
                <a:latin typeface="+mn-lt"/>
              </a:rPr>
              <a:t>  </a:t>
            </a:r>
            <a:r>
              <a:rPr lang="en-US" sz="3600" b="1" baseline="30000" dirty="0">
                <a:solidFill>
                  <a:srgbClr val="FF0000"/>
                </a:solidFill>
                <a:latin typeface="+mn-lt"/>
              </a:rPr>
              <a:t> </a:t>
            </a:r>
            <a:r>
              <a:rPr lang="en-US" sz="3600" b="1" baseline="30000" dirty="0" smtClean="0">
                <a:solidFill>
                  <a:srgbClr val="FF0000"/>
                </a:solidFill>
                <a:latin typeface="+mn-lt"/>
              </a:rPr>
              <a:t/>
            </a:r>
            <a:br>
              <a:rPr lang="en-US" sz="3600" b="1" baseline="30000" dirty="0" smtClean="0">
                <a:solidFill>
                  <a:srgbClr val="FF0000"/>
                </a:solidFill>
                <a:latin typeface="+mn-lt"/>
              </a:rPr>
            </a:br>
            <a:r>
              <a:rPr lang="en-IN" sz="3600" b="1" dirty="0" smtClean="0">
                <a:latin typeface="+mn-lt"/>
              </a:rPr>
              <a:t>Here ,    </a:t>
            </a:r>
            <a:br>
              <a:rPr lang="en-IN" sz="3600" b="1" dirty="0" smtClean="0">
                <a:latin typeface="+mn-lt"/>
              </a:rPr>
            </a:br>
            <a:r>
              <a:rPr lang="en-IN" sz="3600" b="1" dirty="0" smtClean="0">
                <a:latin typeface="+mn-lt"/>
              </a:rPr>
              <a:t>             </a:t>
            </a:r>
            <a:r>
              <a:rPr lang="en-IN" sz="3600" b="1" dirty="0" smtClean="0">
                <a:solidFill>
                  <a:srgbClr val="002060"/>
                </a:solidFill>
                <a:latin typeface="+mn-lt"/>
              </a:rPr>
              <a:t>                  x = order of reaction w.r.t. A</a:t>
            </a:r>
            <a:br>
              <a:rPr lang="en-IN" sz="3600" b="1" dirty="0" smtClean="0">
                <a:solidFill>
                  <a:srgbClr val="002060"/>
                </a:solidFill>
                <a:latin typeface="+mn-lt"/>
              </a:rPr>
            </a:br>
            <a:r>
              <a:rPr lang="en-IN" sz="3600" b="1" dirty="0" smtClean="0">
                <a:solidFill>
                  <a:srgbClr val="002060"/>
                </a:solidFill>
                <a:latin typeface="+mn-lt"/>
              </a:rPr>
              <a:t>                               y = order of reaction w.r.t.  B</a:t>
            </a:r>
            <a:br>
              <a:rPr lang="en-IN" sz="3600" b="1" dirty="0" smtClean="0">
                <a:solidFill>
                  <a:srgbClr val="002060"/>
                </a:solidFill>
                <a:latin typeface="+mn-lt"/>
              </a:rPr>
            </a:br>
            <a:r>
              <a:rPr lang="en-IN" sz="3600" b="1" dirty="0" smtClean="0">
                <a:solidFill>
                  <a:srgbClr val="002060"/>
                </a:solidFill>
                <a:latin typeface="+mn-lt"/>
              </a:rPr>
              <a:t/>
            </a:r>
            <a:br>
              <a:rPr lang="en-IN" sz="3600" b="1" dirty="0" smtClean="0">
                <a:solidFill>
                  <a:srgbClr val="002060"/>
                </a:solidFill>
                <a:latin typeface="+mn-lt"/>
              </a:rPr>
            </a:br>
            <a:r>
              <a:rPr lang="en-IN" sz="3600" b="1" dirty="0" smtClean="0">
                <a:solidFill>
                  <a:srgbClr val="002060"/>
                </a:solidFill>
                <a:latin typeface="+mn-lt"/>
              </a:rPr>
              <a:t>                          Overall order of reaction(n) = x + y</a:t>
            </a:r>
            <a:endParaRPr lang="en-US" sz="3600" b="1" i="1" u="sng" dirty="0">
              <a:ln w="0"/>
              <a:solidFill>
                <a:srgbClr val="00B050"/>
              </a:solidFill>
              <a:latin typeface="+mn-lt"/>
            </a:endParaRPr>
          </a:p>
        </p:txBody>
      </p:sp>
    </p:spTree>
    <p:extLst>
      <p:ext uri="{BB962C8B-B14F-4D97-AF65-F5344CB8AC3E}">
        <p14:creationId xmlns:p14="http://schemas.microsoft.com/office/powerpoint/2010/main" val="3098125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b="1" dirty="0" smtClean="0">
                <a:latin typeface="+mn-lt"/>
              </a:rPr>
              <a:t>On the basis of their order the reaction may be defined as follows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3" name="Picture 2"/>
          <p:cNvPicPr>
            <a:picLocks noChangeAspect="1" noChangeArrowheads="1"/>
          </p:cNvPicPr>
          <p:nvPr/>
        </p:nvPicPr>
        <p:blipFill>
          <a:blip r:embed="rId3"/>
          <a:srcRect/>
          <a:stretch>
            <a:fillRect/>
          </a:stretch>
        </p:blipFill>
        <p:spPr bwMode="auto">
          <a:xfrm>
            <a:off x="511627" y="1676400"/>
            <a:ext cx="10874830" cy="5181600"/>
          </a:xfrm>
          <a:prstGeom prst="rect">
            <a:avLst/>
          </a:prstGeom>
          <a:noFill/>
          <a:ln w="9525">
            <a:noFill/>
            <a:miter lim="800000"/>
            <a:headEnd/>
            <a:tailEnd/>
          </a:ln>
          <a:effectLst/>
        </p:spPr>
      </p:pic>
    </p:spTree>
    <p:extLst>
      <p:ext uri="{BB962C8B-B14F-4D97-AF65-F5344CB8AC3E}">
        <p14:creationId xmlns:p14="http://schemas.microsoft.com/office/powerpoint/2010/main" val="171205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a:bodyPr>
          <a:lstStyle/>
          <a:p>
            <a:pPr algn="ctr"/>
            <a:r>
              <a:rPr lang="en-US" sz="4000" b="1" i="1" u="sng" dirty="0" smtClean="0">
                <a:latin typeface="Algerian" panose="04020705040A02060702" pitchFamily="82" charset="0"/>
              </a:rPr>
              <a:t>Difference between order and molecularity of a reaction</a:t>
            </a:r>
            <a:r>
              <a:rPr lang="en-US" sz="4000" b="1" i="1" u="sng" dirty="0"/>
              <a:t/>
            </a:r>
            <a:br>
              <a:rPr lang="en-US" sz="4000" b="1" i="1" u="sng" dirty="0"/>
            </a:br>
            <a:r>
              <a:rPr lang="en-US" sz="4000" b="1" i="1" u="sng" dirty="0" smtClean="0"/>
              <a:t/>
            </a:r>
            <a:br>
              <a:rPr lang="en-US" sz="4000" b="1" i="1" u="sng" dirty="0" smtClean="0"/>
            </a:br>
            <a:r>
              <a:rPr lang="en-US" sz="4000" b="1" i="1" u="sng" dirty="0"/>
              <a:t/>
            </a:r>
            <a:br>
              <a:rPr lang="en-US" sz="4000" b="1" i="1" u="sng" dirty="0"/>
            </a:br>
            <a:r>
              <a:rPr lang="en-US" sz="4000" b="1" i="1" u="sng" dirty="0" smtClean="0"/>
              <a:t/>
            </a:r>
            <a:br>
              <a:rPr lang="en-US" sz="4000" b="1" i="1" u="sng" dirty="0" smtClean="0"/>
            </a:br>
            <a:r>
              <a:rPr lang="en-US" sz="4000" b="1" i="1" u="sng" dirty="0"/>
              <a:t/>
            </a:r>
            <a:br>
              <a:rPr lang="en-US" sz="4000" b="1" i="1" u="sng" dirty="0"/>
            </a:br>
            <a:r>
              <a:rPr lang="en-US" sz="4000" b="1" i="1" u="sng" dirty="0" smtClean="0"/>
              <a:t/>
            </a:r>
            <a:br>
              <a:rPr lang="en-US" sz="4000" b="1" i="1" u="sng" dirty="0" smtClean="0"/>
            </a:br>
            <a:r>
              <a:rPr lang="en-US" sz="4000" b="1" i="1" u="sng" dirty="0"/>
              <a:t/>
            </a:r>
            <a:br>
              <a:rPr lang="en-US" sz="4000" b="1" i="1" u="sng" dirty="0"/>
            </a:br>
            <a:r>
              <a:rPr lang="en-US" sz="4000" b="1" i="1" u="sng" dirty="0" smtClean="0"/>
              <a:t/>
            </a:r>
            <a:br>
              <a:rPr lang="en-US" sz="4000" b="1" i="1" u="sng" dirty="0" smtClean="0"/>
            </a:br>
            <a:r>
              <a:rPr lang="en-US" sz="4000" b="1" i="1" u="sng" dirty="0"/>
              <a:t/>
            </a:r>
            <a:br>
              <a:rPr lang="en-US" sz="4000" b="1" i="1" u="sng" dirty="0"/>
            </a:br>
            <a:r>
              <a:rPr lang="en-US" sz="4000" b="1" i="1" u="sng" dirty="0" smtClean="0"/>
              <a:t/>
            </a:r>
            <a:br>
              <a:rPr lang="en-US" sz="4000" b="1" i="1" u="sng" dirty="0" smtClean="0"/>
            </a:br>
            <a:endParaRPr lang="en-US" sz="4000" b="1" i="1" u="sng" dirty="0"/>
          </a:p>
        </p:txBody>
      </p:sp>
      <p:graphicFrame>
        <p:nvGraphicFramePr>
          <p:cNvPr id="26" name="Table 25"/>
          <p:cNvGraphicFramePr>
            <a:graphicFrameLocks noGrp="1"/>
          </p:cNvGraphicFramePr>
          <p:nvPr>
            <p:extLst>
              <p:ext uri="{D42A27DB-BD31-4B8C-83A1-F6EECF244321}">
                <p14:modId xmlns:p14="http://schemas.microsoft.com/office/powerpoint/2010/main" val="1365491317"/>
              </p:ext>
            </p:extLst>
          </p:nvPr>
        </p:nvGraphicFramePr>
        <p:xfrm>
          <a:off x="887185" y="1251858"/>
          <a:ext cx="10417630" cy="5606141"/>
        </p:xfrm>
        <a:graphic>
          <a:graphicData uri="http://schemas.openxmlformats.org/drawingml/2006/table">
            <a:tbl>
              <a:tblPr firstRow="1" bandRow="1">
                <a:tableStyleId>{7E9639D4-E3E2-4D34-9284-5A2195B3D0D7}</a:tableStyleId>
              </a:tblPr>
              <a:tblGrid>
                <a:gridCol w="5110843"/>
                <a:gridCol w="5306787"/>
              </a:tblGrid>
              <a:tr h="12085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FFFF00"/>
                          </a:solidFill>
                          <a:latin typeface="Algerian" panose="04020705040A02060702" pitchFamily="82" charset="0"/>
                        </a:rPr>
                        <a:t>Molecularity of Reaction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FFFF00"/>
                          </a:solidFill>
                          <a:latin typeface="Algerian" panose="04020705040A02060702" pitchFamily="82" charset="0"/>
                        </a:rPr>
                        <a:t>Order of Reaction </a:t>
                      </a:r>
                    </a:p>
                  </a:txBody>
                  <a:tcPr/>
                </a:tc>
              </a:tr>
              <a:tr h="1508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It is the number of atoms, ions or molecules that must collide with one another simultaneously  so as to result into a chemical reaction.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It is the sum of the power of concentration terms on which the rate of reaction actually depends or it is the sum of powers of the concentration terms in the rate law equation.</a:t>
                      </a:r>
                    </a:p>
                  </a:txBody>
                  <a:tcPr/>
                </a:tc>
              </a:tr>
              <a:tr h="587811">
                <a:tc>
                  <a:txBody>
                    <a:bodyPr/>
                    <a:lstStyle/>
                    <a:p>
                      <a:pPr algn="just"/>
                      <a:r>
                        <a:rPr lang="en-US" sz="2000" b="1" dirty="0" smtClean="0"/>
                        <a:t>Molecularity of reaction cannot be zero.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Order of reaction can be zero.</a:t>
                      </a:r>
                    </a:p>
                  </a:txBody>
                  <a:tcPr/>
                </a:tc>
              </a:tr>
              <a:tr h="633279">
                <a:tc>
                  <a:txBody>
                    <a:bodyPr/>
                    <a:lstStyle/>
                    <a:p>
                      <a:r>
                        <a:rPr lang="en-US" sz="2000" b="1" dirty="0" smtClean="0"/>
                        <a:t>It is a theoretical concept.</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It is determined experimentally.</a:t>
                      </a:r>
                    </a:p>
                  </a:txBody>
                  <a:tcPr/>
                </a:tc>
              </a:tr>
              <a:tr h="584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It is always a whole number.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It can even have fractional values.</a:t>
                      </a:r>
                    </a:p>
                  </a:txBody>
                  <a:tcPr/>
                </a:tc>
              </a:tr>
              <a:tr h="1083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The overall molecularity of complex reaction has no significance. Individual step has its own molecularity.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Order of  reaction is for overall reaction.</a:t>
                      </a:r>
                    </a:p>
                  </a:txBody>
                  <a:tcPr/>
                </a:tc>
              </a:tr>
            </a:tbl>
          </a:graphicData>
        </a:graphic>
      </p:graphicFrame>
    </p:spTree>
    <p:extLst>
      <p:ext uri="{BB962C8B-B14F-4D97-AF65-F5344CB8AC3E}">
        <p14:creationId xmlns:p14="http://schemas.microsoft.com/office/powerpoint/2010/main" val="672617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b="1" i="1" u="sng" dirty="0" smtClean="0">
                <a:solidFill>
                  <a:schemeClr val="bg1"/>
                </a:solidFill>
              </a:rPr>
              <a:t>    </a:t>
            </a:r>
            <a:r>
              <a:rPr lang="en-US" sz="6000" b="1" i="1" u="sng" dirty="0" smtClean="0">
                <a:solidFill>
                  <a:srgbClr val="00B050"/>
                </a:solidFill>
                <a:latin typeface="Algerian" panose="04020705040A02060702" pitchFamily="82" charset="0"/>
              </a:rPr>
              <a:t>Integrated Rate Equations</a:t>
            </a:r>
            <a:r>
              <a:rPr lang="en-US" b="1" dirty="0"/>
              <a:t/>
            </a:r>
            <a:br>
              <a:rPr lang="en-US" b="1" dirty="0"/>
            </a:br>
            <a:r>
              <a:rPr lang="en-US" sz="4000" b="1" i="1" dirty="0" smtClean="0">
                <a:latin typeface="+mn-lt"/>
              </a:rPr>
              <a:t>                        </a:t>
            </a:r>
            <a:r>
              <a:rPr lang="en-US" sz="5400" b="1" i="1" u="sng" dirty="0" smtClean="0">
                <a:solidFill>
                  <a:srgbClr val="00B0F0"/>
                </a:solidFill>
                <a:latin typeface="+mn-lt"/>
              </a:rPr>
              <a:t>Zero Order Reactions</a:t>
            </a:r>
            <a:r>
              <a:rPr lang="en-US" sz="4000" b="1" i="1" dirty="0" smtClean="0">
                <a:latin typeface="+mn-lt"/>
              </a:rPr>
              <a:t/>
            </a:r>
            <a:br>
              <a:rPr lang="en-US" sz="4000" b="1" i="1" dirty="0" smtClean="0">
                <a:latin typeface="+mn-lt"/>
              </a:rPr>
            </a:br>
            <a:r>
              <a:rPr lang="en-US" sz="4000" b="1" i="1" dirty="0" smtClean="0">
                <a:latin typeface="+mn-lt"/>
              </a:rPr>
              <a:t>Zero order reaction means that the rate of the reaction is proportional to zero power of the concentration of reactants. Consider the reaction,</a:t>
            </a:r>
            <a:br>
              <a:rPr lang="en-US" sz="4000" b="1" i="1" dirty="0" smtClean="0">
                <a:latin typeface="+mn-lt"/>
              </a:rPr>
            </a:br>
            <a:r>
              <a:rPr lang="en-US" sz="4000" b="1" i="1" dirty="0" smtClean="0">
                <a:latin typeface="+mn-lt"/>
              </a:rPr>
              <a:t>					R → P</a:t>
            </a:r>
            <a:r>
              <a:rPr lang="en-US" b="1" dirty="0" smtClean="0"/>
              <a:t/>
            </a:r>
            <a:br>
              <a:rPr lang="en-US" b="1" dirty="0" smtClean="0"/>
            </a:br>
            <a:r>
              <a:rPr lang="en-US" b="1" dirty="0"/>
              <a:t/>
            </a:r>
            <a:br>
              <a:rPr lang="en-US" b="1" dirty="0"/>
            </a:br>
            <a:r>
              <a:rPr lang="en-US" b="1" dirty="0" smtClean="0"/>
              <a:t/>
            </a:r>
            <a:br>
              <a:rPr lang="en-US" b="1" dirty="0" smtClean="0"/>
            </a:br>
            <a:endParaRPr lang="en-US" dirty="0"/>
          </a:p>
        </p:txBody>
      </p:sp>
      <p:pic>
        <p:nvPicPr>
          <p:cNvPr id="3"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3005546" y="4561114"/>
            <a:ext cx="618090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7838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8000"/>
              </a:xfrm>
            </p:spPr>
            <p:txBody>
              <a:bodyPr>
                <a:normAutofit/>
              </a:bodyPr>
              <a:lstStyle/>
              <a:p>
                <a:pPr/>
                <a:r>
                  <a:rPr lang="en-US" sz="3600" b="1" dirty="0" smtClean="0">
                    <a:latin typeface="+mn-lt"/>
                  </a:rPr>
                  <a:t>Integrating </a:t>
                </a:r>
                <a:r>
                  <a:rPr lang="en-US" sz="3600" b="1" dirty="0">
                    <a:latin typeface="+mn-lt"/>
                  </a:rPr>
                  <a:t>both </a:t>
                </a:r>
                <a:r>
                  <a:rPr lang="en-US" sz="3600" b="1" dirty="0" smtClean="0">
                    <a:latin typeface="+mn-lt"/>
                  </a:rPr>
                  <a:t>sides between proper limit</a:t>
                </a:r>
                <a:br>
                  <a:rPr lang="en-US" sz="3600" b="1" dirty="0" smtClean="0">
                    <a:latin typeface="+mn-lt"/>
                  </a:rPr>
                </a:br>
                <a14:m>
                  <m:oMathPara xmlns:m="http://schemas.openxmlformats.org/officeDocument/2006/math">
                    <m:oMathParaPr>
                      <m:jc m:val="centerGroup"/>
                    </m:oMathParaPr>
                    <m:oMath xmlns:m="http://schemas.openxmlformats.org/officeDocument/2006/math">
                      <m:nary>
                        <m:naryPr>
                          <m:ctrlPr>
                            <a:rPr lang="en-US" sz="3600" b="1" i="1" smtClean="0">
                              <a:latin typeface="Cambria Math"/>
                            </a:rPr>
                          </m:ctrlPr>
                        </m:naryPr>
                        <m:sub>
                          <m:r>
                            <m:rPr>
                              <m:brk m:alnAt="23"/>
                            </m:rPr>
                            <a:rPr lang="en-US" sz="3600" b="1" i="1" smtClean="0">
                              <a:latin typeface="Cambria Math" panose="02040503050406030204" pitchFamily="18" charset="0"/>
                            </a:rPr>
                            <m:t>𝑹</m:t>
                          </m:r>
                          <m:r>
                            <a:rPr lang="en-US" sz="3600" b="1" i="1" baseline="-25000" smtClean="0">
                              <a:latin typeface="Cambria Math" panose="02040503050406030204" pitchFamily="18" charset="0"/>
                            </a:rPr>
                            <m:t>𝟎</m:t>
                          </m:r>
                        </m:sub>
                        <m:sup>
                          <m:r>
                            <a:rPr lang="en-US" sz="3600" b="1" i="1" smtClean="0">
                              <a:latin typeface="Cambria Math" panose="02040503050406030204" pitchFamily="18" charset="0"/>
                            </a:rPr>
                            <m:t>𝑹</m:t>
                          </m:r>
                        </m:sup>
                        <m:e>
                          <m:r>
                            <a:rPr lang="en-US" sz="3600" b="1" i="1" smtClean="0">
                              <a:latin typeface="Cambria Math" panose="02040503050406030204" pitchFamily="18" charset="0"/>
                            </a:rPr>
                            <m:t>𝒅</m:t>
                          </m:r>
                          <m:d>
                            <m:dPr>
                              <m:begChr m:val="["/>
                              <m:endChr m:val="]"/>
                              <m:ctrlPr>
                                <a:rPr lang="en-US" sz="3600" b="1" i="1" smtClean="0">
                                  <a:latin typeface="Cambria Math"/>
                                </a:rPr>
                              </m:ctrlPr>
                            </m:dPr>
                            <m:e>
                              <m:r>
                                <a:rPr lang="en-US" sz="3600" b="1" i="1" smtClean="0">
                                  <a:latin typeface="Cambria Math" panose="02040503050406030204" pitchFamily="18" charset="0"/>
                                </a:rPr>
                                <m:t>𝑹</m:t>
                              </m:r>
                            </m:e>
                          </m:d>
                          <m:r>
                            <a:rPr lang="en-US" sz="3600" b="1" i="1" smtClean="0">
                              <a:latin typeface="Cambria Math" panose="02040503050406030204" pitchFamily="18" charset="0"/>
                            </a:rPr>
                            <m:t>=−</m:t>
                          </m:r>
                          <m:r>
                            <a:rPr lang="en-US" sz="3600" b="1" i="1" smtClean="0">
                              <a:latin typeface="Cambria Math" panose="02040503050406030204" pitchFamily="18" charset="0"/>
                            </a:rPr>
                            <m:t>𝒌</m:t>
                          </m:r>
                          <m:r>
                            <a:rPr lang="en-US" sz="3600" b="1" i="1" smtClean="0">
                              <a:latin typeface="Cambria Math" panose="02040503050406030204" pitchFamily="18" charset="0"/>
                            </a:rPr>
                            <m:t> </m:t>
                          </m:r>
                          <m:nary>
                            <m:naryPr>
                              <m:limLoc m:val="undOvr"/>
                              <m:ctrlPr>
                                <a:rPr lang="en-US" sz="3600" b="1" i="1" smtClean="0">
                                  <a:latin typeface="Cambria Math"/>
                                </a:rPr>
                              </m:ctrlPr>
                            </m:naryPr>
                            <m:sub>
                              <m:r>
                                <m:rPr>
                                  <m:brk m:alnAt="24"/>
                                </m:rPr>
                                <a:rPr lang="en-US" sz="3600" b="1" i="1" smtClean="0">
                                  <a:latin typeface="Cambria Math" panose="02040503050406030204" pitchFamily="18" charset="0"/>
                                </a:rPr>
                                <m:t>𝟎</m:t>
                              </m:r>
                            </m:sub>
                            <m:sup>
                              <m:r>
                                <a:rPr lang="en-US" sz="3600" b="1" i="1" smtClean="0">
                                  <a:latin typeface="Cambria Math" panose="02040503050406030204" pitchFamily="18" charset="0"/>
                                </a:rPr>
                                <m:t>𝒕</m:t>
                              </m:r>
                            </m:sup>
                            <m:e>
                              <m:r>
                                <a:rPr lang="en-US" sz="3600" b="1" i="1" smtClean="0">
                                  <a:latin typeface="Cambria Math" panose="02040503050406030204" pitchFamily="18" charset="0"/>
                                </a:rPr>
                                <m:t>𝒅𝒕</m:t>
                              </m:r>
                            </m:e>
                          </m:nary>
                        </m:e>
                      </m:nary>
                    </m:oMath>
                  </m:oMathPara>
                </a14:m>
                <a:r>
                  <a:rPr lang="en-US" sz="3600" b="1" dirty="0" smtClean="0">
                    <a:latin typeface="+mn-lt"/>
                  </a:rPr>
                  <a:t/>
                </a:r>
                <a:br>
                  <a:rPr lang="en-US" sz="3600" b="1" dirty="0" smtClean="0">
                    <a:latin typeface="+mn-lt"/>
                  </a:rPr>
                </a:br>
                <a:r>
                  <a:rPr lang="en-US" sz="3600" b="1" dirty="0" smtClean="0">
                    <a:latin typeface="+mn-lt"/>
                  </a:rPr>
                  <a:t>       </a:t>
                </a:r>
                <a:br>
                  <a:rPr lang="en-US" sz="3600" b="1" dirty="0" smtClean="0">
                    <a:latin typeface="+mn-lt"/>
                  </a:rPr>
                </a:br>
                <a:r>
                  <a:rPr lang="en-US" sz="3600" b="1" dirty="0" smtClean="0">
                    <a:latin typeface="+mn-lt"/>
                  </a:rPr>
                  <a:t>                                         [R]  ̶ </a:t>
                </a:r>
                <a:r>
                  <a:rPr lang="en-US" sz="3600" b="1" dirty="0">
                    <a:latin typeface="+mn-lt"/>
                  </a:rPr>
                  <a:t>[</a:t>
                </a:r>
                <a:r>
                  <a:rPr lang="en-US" sz="3600" b="1" dirty="0" smtClean="0">
                    <a:latin typeface="+mn-lt"/>
                  </a:rPr>
                  <a:t>R</a:t>
                </a:r>
                <a:r>
                  <a:rPr lang="en-US" sz="3600" b="1" baseline="-25000" dirty="0">
                    <a:latin typeface="+mn-lt"/>
                  </a:rPr>
                  <a:t>o</a:t>
                </a:r>
                <a:r>
                  <a:rPr lang="en-US" sz="3600" b="1" dirty="0" smtClean="0">
                    <a:latin typeface="+mn-lt"/>
                  </a:rPr>
                  <a:t>]   =  ̶  </a:t>
                </a:r>
                <a:r>
                  <a:rPr lang="en-US" sz="3600" b="1" dirty="0" err="1" smtClean="0">
                    <a:latin typeface="+mn-lt"/>
                  </a:rPr>
                  <a:t>kt</a:t>
                </a:r>
                <a:r>
                  <a:rPr lang="en-US" sz="3600" b="1" dirty="0" smtClean="0">
                    <a:latin typeface="+mn-lt"/>
                  </a:rPr>
                  <a:t/>
                </a:r>
                <a:br>
                  <a:rPr lang="en-US" sz="3600" b="1" dirty="0" smtClean="0">
                    <a:latin typeface="+mn-lt"/>
                  </a:rPr>
                </a:br>
                <a:r>
                  <a:rPr lang="en-US" sz="3600" b="1" dirty="0" smtClean="0">
                    <a:latin typeface="+mn-lt"/>
                  </a:rPr>
                  <a:t>			Or                                    </a:t>
                </a:r>
                <a:br>
                  <a:rPr lang="en-US" sz="3600" b="1" dirty="0" smtClean="0">
                    <a:latin typeface="+mn-lt"/>
                  </a:rPr>
                </a:br>
                <a:r>
                  <a:rPr lang="en-US" sz="3600" b="1" dirty="0" smtClean="0">
                    <a:latin typeface="+mn-lt"/>
                  </a:rPr>
                  <a:t>                                        [R</a:t>
                </a:r>
                <a:r>
                  <a:rPr lang="en-US" sz="3600" b="1" baseline="-25000" dirty="0" smtClean="0">
                    <a:latin typeface="+mn-lt"/>
                  </a:rPr>
                  <a:t>o </a:t>
                </a:r>
                <a:r>
                  <a:rPr lang="en-US" sz="3600" b="1" dirty="0" smtClean="0">
                    <a:latin typeface="+mn-lt"/>
                  </a:rPr>
                  <a:t> ]  ̶ </a:t>
                </a:r>
                <a:r>
                  <a:rPr lang="en-US" sz="3600" b="1" dirty="0">
                    <a:latin typeface="+mn-lt"/>
                  </a:rPr>
                  <a:t>[</a:t>
                </a:r>
                <a:r>
                  <a:rPr lang="en-US" sz="3600" b="1" dirty="0" smtClean="0">
                    <a:latin typeface="+mn-lt"/>
                  </a:rPr>
                  <a:t>R]  = </a:t>
                </a:r>
                <a:r>
                  <a:rPr lang="en-US" sz="3600" b="1" dirty="0" err="1" smtClean="0">
                    <a:latin typeface="+mn-lt"/>
                  </a:rPr>
                  <a:t>kt</a:t>
                </a:r>
                <a:r>
                  <a:rPr lang="en-US" sz="3600" b="1" dirty="0" smtClean="0">
                    <a:latin typeface="+mn-lt"/>
                  </a:rPr>
                  <a:t/>
                </a:r>
                <a:br>
                  <a:rPr lang="en-US" sz="3600" b="1" dirty="0" smtClean="0">
                    <a:latin typeface="+mn-lt"/>
                  </a:rPr>
                </a:br>
                <a:r>
                  <a:rPr lang="en-US" sz="3600" b="1" dirty="0" smtClean="0">
                    <a:latin typeface="+mn-lt"/>
                  </a:rPr>
                  <a:t>			Or  </a:t>
                </a:r>
                <a:br>
                  <a:rPr lang="en-US" sz="3600" b="1" dirty="0" smtClean="0">
                    <a:latin typeface="+mn-lt"/>
                  </a:rPr>
                </a:br>
                <a:r>
                  <a:rPr lang="en-US" sz="3600" b="1" dirty="0" smtClean="0">
                    <a:latin typeface="+mn-lt"/>
                  </a:rPr>
                  <a:t>                                          </a:t>
                </a:r>
                <a:r>
                  <a:rPr lang="en-US" sz="3600" b="1" dirty="0" smtClean="0">
                    <a:solidFill>
                      <a:srgbClr val="002060"/>
                    </a:solidFill>
                    <a:latin typeface="+mn-lt"/>
                  </a:rPr>
                  <a:t>k = </a:t>
                </a:r>
                <a14:m>
                  <m:oMath xmlns:m="http://schemas.openxmlformats.org/officeDocument/2006/math">
                    <m:f>
                      <m:fPr>
                        <m:ctrlPr>
                          <a:rPr lang="en-US" sz="3600" b="1" i="1" smtClean="0">
                            <a:solidFill>
                              <a:srgbClr val="002060"/>
                            </a:solidFill>
                            <a:latin typeface="Cambria Math"/>
                          </a:rPr>
                        </m:ctrlPr>
                      </m:fPr>
                      <m:num>
                        <m:r>
                          <m:rPr>
                            <m:nor/>
                          </m:rPr>
                          <a:rPr lang="en-US" sz="3600" b="1" dirty="0">
                            <a:solidFill>
                              <a:srgbClr val="002060"/>
                            </a:solidFill>
                            <a:latin typeface="+mn-lt"/>
                          </a:rPr>
                          <m:t>[</m:t>
                        </m:r>
                        <m:r>
                          <m:rPr>
                            <m:nor/>
                          </m:rPr>
                          <a:rPr lang="en-US" sz="3600" b="1" dirty="0">
                            <a:solidFill>
                              <a:srgbClr val="002060"/>
                            </a:solidFill>
                            <a:latin typeface="+mn-lt"/>
                          </a:rPr>
                          <m:t>Ro</m:t>
                        </m:r>
                        <m:r>
                          <m:rPr>
                            <m:nor/>
                          </m:rPr>
                          <a:rPr lang="en-US" sz="3600" b="1" baseline="-25000" dirty="0">
                            <a:solidFill>
                              <a:srgbClr val="002060"/>
                            </a:solidFill>
                            <a:latin typeface="+mn-lt"/>
                          </a:rPr>
                          <m:t>  ]</m:t>
                        </m:r>
                        <m:r>
                          <m:rPr>
                            <m:nor/>
                          </m:rPr>
                          <a:rPr lang="en-US" sz="3600" b="1" dirty="0">
                            <a:solidFill>
                              <a:srgbClr val="002060"/>
                            </a:solidFill>
                            <a:latin typeface="+mn-lt"/>
                          </a:rPr>
                          <m:t>  ̶ [</m:t>
                        </m:r>
                        <m:r>
                          <m:rPr>
                            <m:nor/>
                          </m:rPr>
                          <a:rPr lang="en-US" sz="3600" b="1" dirty="0">
                            <a:solidFill>
                              <a:srgbClr val="002060"/>
                            </a:solidFill>
                            <a:latin typeface="+mn-lt"/>
                          </a:rPr>
                          <m:t>R</m:t>
                        </m:r>
                        <m:r>
                          <m:rPr>
                            <m:nor/>
                          </m:rPr>
                          <a:rPr lang="en-US" sz="3600" b="1" dirty="0">
                            <a:solidFill>
                              <a:srgbClr val="002060"/>
                            </a:solidFill>
                            <a:latin typeface="+mn-lt"/>
                          </a:rPr>
                          <m:t>]</m:t>
                        </m:r>
                      </m:num>
                      <m:den>
                        <m:r>
                          <a:rPr lang="en-US" sz="3600" b="1" i="0" smtClean="0">
                            <a:solidFill>
                              <a:srgbClr val="002060"/>
                            </a:solidFill>
                            <a:latin typeface="Cambria Math" panose="02040503050406030204" pitchFamily="18" charset="0"/>
                          </a:rPr>
                          <m:t>𝐭</m:t>
                        </m:r>
                      </m:den>
                    </m:f>
                  </m:oMath>
                </a14:m>
                <a:r>
                  <a:rPr lang="en-US" sz="3600" b="1" dirty="0" smtClean="0">
                    <a:latin typeface="+mn-lt"/>
                  </a:rPr>
                  <a:t/>
                </a:r>
                <a:br>
                  <a:rPr lang="en-US" sz="3600" b="1" dirty="0" smtClean="0">
                    <a:latin typeface="+mn-lt"/>
                  </a:rPr>
                </a:br>
                <a:endParaRPr lang="en-US" sz="3600" dirty="0">
                  <a:latin typeface="+mn-lt"/>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8000"/>
              </a:xfrm>
              <a:blipFill rotWithShape="0">
                <a:blip r:embed="rId2"/>
                <a:stretch>
                  <a:fillRect l="-1500"/>
                </a:stretch>
              </a:blipFill>
            </p:spPr>
            <p:txBody>
              <a:bodyPr/>
              <a:lstStyle/>
              <a:p>
                <a:r>
                  <a:rPr lang="en-US">
                    <a:noFill/>
                  </a:rPr>
                  <a:t> </a:t>
                </a:r>
              </a:p>
            </p:txBody>
          </p:sp>
        </mc:Fallback>
      </mc:AlternateContent>
    </p:spTree>
    <p:extLst>
      <p:ext uri="{BB962C8B-B14F-4D97-AF65-F5344CB8AC3E}">
        <p14:creationId xmlns:p14="http://schemas.microsoft.com/office/powerpoint/2010/main" val="2722476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dirty="0" smtClean="0">
                <a:solidFill>
                  <a:schemeClr val="bg1"/>
                </a:solidFill>
              </a:rPr>
              <a:t>a</a:t>
            </a:r>
            <a:endParaRPr lang="en-US" dirty="0">
              <a:solidFill>
                <a:schemeClr val="bg1"/>
              </a:solidFill>
            </a:endParaRPr>
          </a:p>
        </p:txBody>
      </p:sp>
      <p:pic>
        <p:nvPicPr>
          <p:cNvPr id="3"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830988" y="450956"/>
            <a:ext cx="6530024" cy="595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4446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sz="5400" i="1" u="sng" dirty="0" smtClean="0">
                <a:solidFill>
                  <a:schemeClr val="bg1"/>
                </a:solidFill>
                <a:latin typeface="Algerian" panose="04020705040A02060702" pitchFamily="82" charset="0"/>
              </a:rPr>
              <a:t>            </a:t>
            </a:r>
            <a:r>
              <a:rPr lang="en-US" sz="5400" i="1" u="sng" dirty="0" smtClean="0">
                <a:solidFill>
                  <a:srgbClr val="00B0F0"/>
                </a:solidFill>
                <a:latin typeface="Algerian" panose="04020705040A02060702" pitchFamily="82" charset="0"/>
              </a:rPr>
              <a:t>First Order Reactions</a:t>
            </a:r>
            <a:r>
              <a:rPr lang="en-US" i="1" u="sng" dirty="0" smtClean="0">
                <a:solidFill>
                  <a:srgbClr val="00B0F0"/>
                </a:solidFill>
              </a:rPr>
              <a:t/>
            </a:r>
            <a:br>
              <a:rPr lang="en-US" i="1" u="sng" dirty="0" smtClean="0">
                <a:solidFill>
                  <a:srgbClr val="00B0F0"/>
                </a:solidFill>
              </a:rPr>
            </a:br>
            <a:r>
              <a:rPr lang="en-US" i="1" dirty="0" smtClean="0">
                <a:latin typeface="+mn-lt"/>
              </a:rPr>
              <a:t>First order reaction means that the rate of the reaction is proportional to first power of the concentration of reactants. Consider the reaction,</a:t>
            </a:r>
            <a:br>
              <a:rPr lang="en-US" i="1" dirty="0" smtClean="0">
                <a:latin typeface="+mn-lt"/>
              </a:rPr>
            </a:br>
            <a:r>
              <a:rPr lang="en-US" i="1" dirty="0" smtClean="0">
                <a:latin typeface="+mn-lt"/>
              </a:rPr>
              <a:t>                                      R → P</a:t>
            </a:r>
            <a:r>
              <a:rPr lang="en-US" i="1" dirty="0" smtClean="0"/>
              <a:t/>
            </a:r>
            <a:br>
              <a:rPr lang="en-US" i="1" dirty="0" smtClean="0"/>
            </a:br>
            <a:r>
              <a:rPr lang="en-US" i="1" dirty="0" smtClean="0"/>
              <a:t/>
            </a:r>
            <a:br>
              <a:rPr lang="en-US" i="1" dirty="0" smtClean="0"/>
            </a:br>
            <a:r>
              <a:rPr lang="en-US" i="1" dirty="0"/>
              <a:t/>
            </a:r>
            <a:br>
              <a:rPr lang="en-US" i="1" dirty="0"/>
            </a:br>
            <a:r>
              <a:rPr lang="en-US" i="1" dirty="0"/>
              <a:t/>
            </a:r>
            <a:br>
              <a:rPr lang="en-US" i="1" dirty="0"/>
            </a:br>
            <a:endParaRPr lang="en-US" i="1" dirty="0"/>
          </a:p>
        </p:txBody>
      </p:sp>
      <p:pic>
        <p:nvPicPr>
          <p:cNvPr id="3"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4071257" y="3820886"/>
            <a:ext cx="3222624" cy="207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4719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8000"/>
              </a:xfrm>
            </p:spPr>
            <p:txBody>
              <a:bodyPr>
                <a:normAutofit/>
              </a:bodyPr>
              <a:lstStyle/>
              <a:p>
                <a:pPr/>
                <a:r>
                  <a:rPr lang="en-US" sz="3200" b="1" dirty="0" smtClean="0">
                    <a:solidFill>
                      <a:schemeClr val="tx1"/>
                    </a:solidFill>
                    <a:latin typeface="+mn-lt"/>
                    <a:cs typeface="Times New Roman" pitchFamily="18" charset="0"/>
                  </a:rPr>
                  <a:t>Integrating </a:t>
                </a:r>
                <a:r>
                  <a:rPr lang="en-US" sz="3200" b="1" dirty="0">
                    <a:solidFill>
                      <a:schemeClr val="tx1"/>
                    </a:solidFill>
                    <a:latin typeface="+mn-lt"/>
                    <a:cs typeface="Times New Roman" pitchFamily="18" charset="0"/>
                  </a:rPr>
                  <a:t>both </a:t>
                </a:r>
                <a:r>
                  <a:rPr lang="en-US" sz="3200" b="1" dirty="0" smtClean="0">
                    <a:solidFill>
                      <a:schemeClr val="tx1"/>
                    </a:solidFill>
                    <a:latin typeface="+mn-lt"/>
                    <a:cs typeface="Times New Roman" pitchFamily="18" charset="0"/>
                  </a:rPr>
                  <a:t>sides between proper limits</a:t>
                </a:r>
                <a:br>
                  <a:rPr lang="en-US" sz="3200" b="1" dirty="0" smtClean="0">
                    <a:solidFill>
                      <a:schemeClr val="tx1"/>
                    </a:solidFill>
                    <a:latin typeface="+mn-lt"/>
                    <a:cs typeface="Times New Roman" pitchFamily="18" charset="0"/>
                  </a:rPr>
                </a:br>
                <a14:m>
                  <m:oMathPara xmlns:m="http://schemas.openxmlformats.org/officeDocument/2006/math">
                    <m:oMathParaPr>
                      <m:jc m:val="centerGroup"/>
                    </m:oMathParaPr>
                    <m:oMath xmlns:m="http://schemas.openxmlformats.org/officeDocument/2006/math">
                      <m:nary>
                        <m:naryPr>
                          <m:ctrlPr>
                            <a:rPr lang="en-US" sz="3200" b="1" i="1" smtClean="0">
                              <a:solidFill>
                                <a:schemeClr val="tx1"/>
                              </a:solidFill>
                              <a:latin typeface="Cambria Math"/>
                            </a:rPr>
                          </m:ctrlPr>
                        </m:naryPr>
                        <m:sub>
                          <m:r>
                            <m:rPr>
                              <m:brk m:alnAt="23"/>
                            </m:rPr>
                            <a:rPr lang="en-US" sz="3200" b="1" i="0" smtClean="0">
                              <a:solidFill>
                                <a:schemeClr val="tx1"/>
                              </a:solidFill>
                              <a:latin typeface="Cambria Math" panose="02040503050406030204" pitchFamily="18" charset="0"/>
                            </a:rPr>
                            <m:t>𝐑</m:t>
                          </m:r>
                          <m:r>
                            <a:rPr lang="en-US" sz="3200" b="1" i="0" baseline="-25000" smtClean="0">
                              <a:solidFill>
                                <a:schemeClr val="tx1"/>
                              </a:solidFill>
                              <a:latin typeface="Cambria Math" panose="02040503050406030204" pitchFamily="18" charset="0"/>
                            </a:rPr>
                            <m:t>𝟎</m:t>
                          </m:r>
                        </m:sub>
                        <m:sup>
                          <m:r>
                            <a:rPr lang="en-US" sz="3200" b="1" i="0" smtClean="0">
                              <a:solidFill>
                                <a:schemeClr val="tx1"/>
                              </a:solidFill>
                              <a:latin typeface="Cambria Math" panose="02040503050406030204" pitchFamily="18" charset="0"/>
                            </a:rPr>
                            <m:t>𝐑</m:t>
                          </m:r>
                        </m:sup>
                        <m:e>
                          <m:f>
                            <m:fPr>
                              <m:ctrlPr>
                                <a:rPr lang="en-US" sz="3200" b="1" i="1">
                                  <a:solidFill>
                                    <a:schemeClr val="tx1"/>
                                  </a:solidFill>
                                  <a:latin typeface="Cambria Math"/>
                                </a:rPr>
                              </m:ctrlPr>
                            </m:fPr>
                            <m:num>
                              <m:r>
                                <a:rPr lang="en-US" sz="3200" b="1" i="0">
                                  <a:solidFill>
                                    <a:schemeClr val="tx1"/>
                                  </a:solidFill>
                                  <a:latin typeface="Cambria Math" panose="02040503050406030204" pitchFamily="18" charset="0"/>
                                </a:rPr>
                                <m:t>𝐝</m:t>
                              </m:r>
                              <m:r>
                                <a:rPr lang="en-US" sz="3200" b="1" i="0">
                                  <a:solidFill>
                                    <a:schemeClr val="tx1"/>
                                  </a:solidFill>
                                  <a:latin typeface="Cambria Math" panose="02040503050406030204" pitchFamily="18" charset="0"/>
                                </a:rPr>
                                <m:t>[</m:t>
                              </m:r>
                              <m:r>
                                <a:rPr lang="en-US" sz="3200" b="1" i="0">
                                  <a:solidFill>
                                    <a:schemeClr val="tx1"/>
                                  </a:solidFill>
                                  <a:latin typeface="Cambria Math" panose="02040503050406030204" pitchFamily="18" charset="0"/>
                                </a:rPr>
                                <m:t>𝐑</m:t>
                              </m:r>
                              <m:r>
                                <a:rPr lang="en-US" sz="3200" b="1" i="0">
                                  <a:solidFill>
                                    <a:schemeClr val="tx1"/>
                                  </a:solidFill>
                                  <a:latin typeface="Cambria Math" panose="02040503050406030204" pitchFamily="18" charset="0"/>
                                </a:rPr>
                                <m:t>]</m:t>
                              </m:r>
                            </m:num>
                            <m:den>
                              <m:r>
                                <a:rPr lang="en-US" sz="3200" b="1" i="0">
                                  <a:solidFill>
                                    <a:schemeClr val="tx1"/>
                                  </a:solidFill>
                                  <a:latin typeface="Cambria Math" panose="02040503050406030204" pitchFamily="18" charset="0"/>
                                </a:rPr>
                                <m:t>𝐑</m:t>
                              </m:r>
                            </m:den>
                          </m:f>
                          <m:r>
                            <m:rPr>
                              <m:nor/>
                            </m:rPr>
                            <a:rPr lang="en-US" sz="3200" b="1" dirty="0">
                              <a:solidFill>
                                <a:schemeClr val="tx1"/>
                              </a:solidFill>
                              <a:latin typeface="+mn-lt"/>
                              <a:cs typeface="Times New Roman" pitchFamily="18" charset="0"/>
                            </a:rPr>
                            <m:t> </m:t>
                          </m:r>
                          <m:r>
                            <a:rPr lang="en-US" sz="3200" b="1" i="0" smtClean="0">
                              <a:solidFill>
                                <a:schemeClr val="tx1"/>
                              </a:solidFill>
                              <a:latin typeface="Cambria Math" panose="02040503050406030204" pitchFamily="18" charset="0"/>
                            </a:rPr>
                            <m:t>=−</m:t>
                          </m:r>
                          <m:r>
                            <a:rPr lang="en-US" sz="3200" b="1" i="0" smtClean="0">
                              <a:solidFill>
                                <a:schemeClr val="tx1"/>
                              </a:solidFill>
                              <a:latin typeface="Cambria Math" panose="02040503050406030204" pitchFamily="18" charset="0"/>
                            </a:rPr>
                            <m:t>𝐤</m:t>
                          </m:r>
                          <m:r>
                            <a:rPr lang="en-US" sz="3200" b="1" i="0" smtClean="0">
                              <a:solidFill>
                                <a:schemeClr val="tx1"/>
                              </a:solidFill>
                              <a:latin typeface="Cambria Math" panose="02040503050406030204" pitchFamily="18" charset="0"/>
                            </a:rPr>
                            <m:t> </m:t>
                          </m:r>
                          <m:nary>
                            <m:naryPr>
                              <m:limLoc m:val="undOvr"/>
                              <m:ctrlPr>
                                <a:rPr lang="en-US" sz="3200" b="1" i="1" smtClean="0">
                                  <a:solidFill>
                                    <a:schemeClr val="tx1"/>
                                  </a:solidFill>
                                  <a:latin typeface="Cambria Math"/>
                                </a:rPr>
                              </m:ctrlPr>
                            </m:naryPr>
                            <m:sub>
                              <m:r>
                                <m:rPr>
                                  <m:brk m:alnAt="24"/>
                                </m:rPr>
                                <a:rPr lang="en-US" sz="3200" b="1" i="0" smtClean="0">
                                  <a:solidFill>
                                    <a:schemeClr val="tx1"/>
                                  </a:solidFill>
                                  <a:latin typeface="Cambria Math" panose="02040503050406030204" pitchFamily="18" charset="0"/>
                                </a:rPr>
                                <m:t>𝟎</m:t>
                              </m:r>
                            </m:sub>
                            <m:sup>
                              <m:r>
                                <a:rPr lang="en-US" sz="3200" b="1" i="0" smtClean="0">
                                  <a:solidFill>
                                    <a:schemeClr val="tx1"/>
                                  </a:solidFill>
                                  <a:latin typeface="Cambria Math" panose="02040503050406030204" pitchFamily="18" charset="0"/>
                                </a:rPr>
                                <m:t>𝐭</m:t>
                              </m:r>
                            </m:sup>
                            <m:e>
                              <m:r>
                                <a:rPr lang="en-US" sz="3200" b="1" i="0" smtClean="0">
                                  <a:solidFill>
                                    <a:schemeClr val="tx1"/>
                                  </a:solidFill>
                                  <a:latin typeface="Cambria Math" panose="02040503050406030204" pitchFamily="18" charset="0"/>
                                </a:rPr>
                                <m:t>𝐝𝐭</m:t>
                              </m:r>
                            </m:e>
                          </m:nary>
                        </m:e>
                      </m:nary>
                    </m:oMath>
                  </m:oMathPara>
                </a14:m>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a:t>
                </a:r>
                <a:r>
                  <a:rPr lang="en-US" sz="3200" b="1" dirty="0" err="1" smtClean="0">
                    <a:solidFill>
                      <a:schemeClr val="tx1"/>
                    </a:solidFill>
                    <a:latin typeface="+mn-lt"/>
                    <a:cs typeface="Times New Roman" pitchFamily="18" charset="0"/>
                  </a:rPr>
                  <a:t>ln</a:t>
                </a:r>
                <a:r>
                  <a:rPr lang="en-US" sz="3200" b="1" dirty="0" smtClean="0">
                    <a:solidFill>
                      <a:schemeClr val="tx1"/>
                    </a:solidFill>
                    <a:latin typeface="+mn-lt"/>
                    <a:cs typeface="Times New Roman" pitchFamily="18" charset="0"/>
                  </a:rPr>
                  <a:t>[R]  ̶  </a:t>
                </a:r>
                <a:r>
                  <a:rPr lang="en-US" sz="3200" b="1" dirty="0" err="1" smtClean="0">
                    <a:solidFill>
                      <a:schemeClr val="tx1"/>
                    </a:solidFill>
                    <a:latin typeface="+mn-lt"/>
                    <a:cs typeface="Times New Roman" pitchFamily="18" charset="0"/>
                  </a:rPr>
                  <a:t>ln</a:t>
                </a:r>
                <a:r>
                  <a:rPr lang="en-US" sz="3200" b="1" dirty="0" smtClean="0">
                    <a:solidFill>
                      <a:schemeClr val="tx1"/>
                    </a:solidFill>
                    <a:latin typeface="+mn-lt"/>
                    <a:cs typeface="Times New Roman" pitchFamily="18" charset="0"/>
                  </a:rPr>
                  <a:t> [R</a:t>
                </a:r>
                <a:r>
                  <a:rPr lang="en-US" sz="3200" b="1" baseline="-25000" dirty="0">
                    <a:solidFill>
                      <a:schemeClr val="tx1"/>
                    </a:solidFill>
                    <a:latin typeface="+mn-lt"/>
                    <a:cs typeface="Times New Roman" pitchFamily="18" charset="0"/>
                  </a:rPr>
                  <a:t>o</a:t>
                </a:r>
                <a:r>
                  <a:rPr lang="en-US" sz="3200" b="1" dirty="0" smtClean="0">
                    <a:solidFill>
                      <a:schemeClr val="tx1"/>
                    </a:solidFill>
                    <a:latin typeface="+mn-lt"/>
                    <a:cs typeface="Times New Roman" pitchFamily="18" charset="0"/>
                  </a:rPr>
                  <a:t>]   =  ̶  </a:t>
                </a:r>
                <a:r>
                  <a:rPr lang="en-US" sz="3200" b="1" dirty="0" err="1" smtClean="0">
                    <a:solidFill>
                      <a:schemeClr val="tx1"/>
                    </a:solidFill>
                    <a:latin typeface="+mn-lt"/>
                    <a:cs typeface="Times New Roman" pitchFamily="18" charset="0"/>
                  </a:rPr>
                  <a:t>kt</a:t>
                </a:r>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Or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a:t>
                </a:r>
                <a:r>
                  <a:rPr lang="en-US" sz="3200" b="1" dirty="0" err="1">
                    <a:solidFill>
                      <a:schemeClr val="tx1"/>
                    </a:solidFill>
                    <a:latin typeface="+mn-lt"/>
                    <a:cs typeface="Times New Roman" pitchFamily="18" charset="0"/>
                  </a:rPr>
                  <a:t>ln</a:t>
                </a:r>
                <a:r>
                  <a:rPr lang="en-US" sz="3200" b="1" dirty="0" smtClean="0">
                    <a:solidFill>
                      <a:schemeClr val="tx1"/>
                    </a:solidFill>
                    <a:latin typeface="+mn-lt"/>
                    <a:cs typeface="Times New Roman" pitchFamily="18" charset="0"/>
                  </a:rPr>
                  <a:t> [R</a:t>
                </a:r>
                <a:r>
                  <a:rPr lang="en-US" sz="3200" b="1" baseline="-25000" dirty="0" smtClean="0">
                    <a:solidFill>
                      <a:schemeClr val="tx1"/>
                    </a:solidFill>
                    <a:latin typeface="+mn-lt"/>
                    <a:cs typeface="Times New Roman" pitchFamily="18" charset="0"/>
                  </a:rPr>
                  <a:t>o </a:t>
                </a:r>
                <a:r>
                  <a:rPr lang="en-US" sz="3200" b="1" dirty="0" smtClean="0">
                    <a:solidFill>
                      <a:schemeClr val="tx1"/>
                    </a:solidFill>
                    <a:latin typeface="+mn-lt"/>
                    <a:cs typeface="Times New Roman" pitchFamily="18" charset="0"/>
                  </a:rPr>
                  <a:t> ]  ̶  </a:t>
                </a:r>
                <a:r>
                  <a:rPr lang="en-US" sz="3200" b="1" dirty="0" err="1">
                    <a:solidFill>
                      <a:schemeClr val="tx1"/>
                    </a:solidFill>
                    <a:latin typeface="+mn-lt"/>
                    <a:cs typeface="Times New Roman" pitchFamily="18" charset="0"/>
                  </a:rPr>
                  <a:t>ln</a:t>
                </a:r>
                <a:r>
                  <a:rPr lang="en-US" sz="3200" b="1" dirty="0">
                    <a:solidFill>
                      <a:schemeClr val="tx1"/>
                    </a:solidFill>
                    <a:latin typeface="+mn-lt"/>
                    <a:cs typeface="Times New Roman" pitchFamily="18" charset="0"/>
                  </a:rPr>
                  <a:t> </a:t>
                </a:r>
                <a:r>
                  <a:rPr lang="en-US" sz="3200" b="1" dirty="0" smtClean="0">
                    <a:solidFill>
                      <a:schemeClr val="tx1"/>
                    </a:solidFill>
                    <a:latin typeface="+mn-lt"/>
                    <a:cs typeface="Times New Roman" pitchFamily="18" charset="0"/>
                  </a:rPr>
                  <a:t>[R]  = </a:t>
                </a:r>
                <a:r>
                  <a:rPr lang="en-US" sz="3200" b="1" dirty="0" err="1" smtClean="0">
                    <a:solidFill>
                      <a:schemeClr val="tx1"/>
                    </a:solidFill>
                    <a:latin typeface="+mn-lt"/>
                    <a:cs typeface="Times New Roman" pitchFamily="18" charset="0"/>
                  </a:rPr>
                  <a:t>kt</a:t>
                </a:r>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Or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kt = </a:t>
                </a:r>
                <a:r>
                  <a:rPr lang="en-US" sz="3200" b="1" dirty="0" err="1" smtClean="0">
                    <a:solidFill>
                      <a:schemeClr val="tx1"/>
                    </a:solidFill>
                    <a:latin typeface="+mn-lt"/>
                    <a:cs typeface="Times New Roman" pitchFamily="18" charset="0"/>
                  </a:rPr>
                  <a:t>ln</a:t>
                </a:r>
                <a:r>
                  <a:rPr lang="en-US" sz="3200" b="1" dirty="0" smtClean="0">
                    <a:solidFill>
                      <a:schemeClr val="tx1"/>
                    </a:solidFill>
                    <a:latin typeface="+mn-lt"/>
                    <a:cs typeface="Times New Roman" pitchFamily="18" charset="0"/>
                  </a:rPr>
                  <a:t> </a:t>
                </a:r>
                <a14:m>
                  <m:oMath xmlns:m="http://schemas.openxmlformats.org/officeDocument/2006/math">
                    <m:f>
                      <m:fPr>
                        <m:ctrlPr>
                          <a:rPr lang="en-US" sz="3200" b="1" i="1" smtClean="0">
                            <a:solidFill>
                              <a:schemeClr val="tx1"/>
                            </a:solidFill>
                            <a:latin typeface="Cambria Math"/>
                          </a:rPr>
                        </m:ctrlPr>
                      </m:fPr>
                      <m:num>
                        <m:r>
                          <m:rPr>
                            <m:nor/>
                          </m:rPr>
                          <a:rPr lang="en-US" sz="3200" b="1" dirty="0">
                            <a:solidFill>
                              <a:schemeClr val="tx1"/>
                            </a:solidFill>
                            <a:latin typeface="+mn-lt"/>
                            <a:cs typeface="Times New Roman" pitchFamily="18" charset="0"/>
                          </a:rPr>
                          <m:t>[</m:t>
                        </m:r>
                        <m:r>
                          <m:rPr>
                            <m:nor/>
                          </m:rPr>
                          <a:rPr lang="en-US" sz="3200" b="1" dirty="0">
                            <a:solidFill>
                              <a:schemeClr val="tx1"/>
                            </a:solidFill>
                            <a:latin typeface="+mn-lt"/>
                            <a:cs typeface="Times New Roman" pitchFamily="18" charset="0"/>
                          </a:rPr>
                          <m:t>Ro</m:t>
                        </m:r>
                        <m:r>
                          <m:rPr>
                            <m:nor/>
                          </m:rPr>
                          <a:rPr lang="en-US" sz="3200" b="1" dirty="0" smtClean="0">
                            <a:solidFill>
                              <a:schemeClr val="tx1"/>
                            </a:solidFill>
                            <a:latin typeface="+mn-lt"/>
                            <a:cs typeface="Times New Roman" pitchFamily="18" charset="0"/>
                          </a:rPr>
                          <m:t>] </m:t>
                        </m:r>
                      </m:num>
                      <m:den>
                        <m:r>
                          <m:rPr>
                            <m:nor/>
                          </m:rPr>
                          <a:rPr lang="en-US" sz="3200" b="1" dirty="0">
                            <a:solidFill>
                              <a:schemeClr val="tx1"/>
                            </a:solidFill>
                            <a:latin typeface="+mn-lt"/>
                            <a:cs typeface="Times New Roman" pitchFamily="18" charset="0"/>
                          </a:rPr>
                          <m:t>[</m:t>
                        </m:r>
                        <m:r>
                          <m:rPr>
                            <m:nor/>
                          </m:rPr>
                          <a:rPr lang="en-US" sz="3200" b="1" dirty="0">
                            <a:solidFill>
                              <a:schemeClr val="tx1"/>
                            </a:solidFill>
                            <a:latin typeface="+mn-lt"/>
                            <a:cs typeface="Times New Roman" pitchFamily="18" charset="0"/>
                          </a:rPr>
                          <m:t>R</m:t>
                        </m:r>
                        <m:r>
                          <m:rPr>
                            <m:nor/>
                          </m:rPr>
                          <a:rPr lang="en-US" sz="3200" b="1" dirty="0">
                            <a:solidFill>
                              <a:schemeClr val="tx1"/>
                            </a:solidFill>
                            <a:latin typeface="+mn-lt"/>
                            <a:cs typeface="Times New Roman" pitchFamily="18" charset="0"/>
                          </a:rPr>
                          <m:t>]</m:t>
                        </m:r>
                      </m:den>
                    </m:f>
                  </m:oMath>
                </a14:m>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Or      k </a:t>
                </a:r>
                <a:r>
                  <a:rPr lang="en-US" sz="3200" b="1" dirty="0">
                    <a:solidFill>
                      <a:schemeClr val="tx1"/>
                    </a:solidFill>
                    <a:latin typeface="+mn-lt"/>
                    <a:cs typeface="Times New Roman" pitchFamily="18" charset="0"/>
                  </a:rPr>
                  <a:t>=</a:t>
                </a:r>
                <a:r>
                  <a:rPr lang="en-US" sz="3200" b="1" dirty="0" smtClean="0">
                    <a:solidFill>
                      <a:schemeClr val="tx1"/>
                    </a:solidFill>
                    <a:latin typeface="+mn-lt"/>
                    <a:cs typeface="Times New Roman" pitchFamily="18" charset="0"/>
                  </a:rPr>
                  <a:t> </a:t>
                </a:r>
                <a14:m>
                  <m:oMath xmlns:m="http://schemas.openxmlformats.org/officeDocument/2006/math">
                    <m:f>
                      <m:fPr>
                        <m:ctrlPr>
                          <a:rPr lang="en-US" sz="3200" b="1" i="1">
                            <a:solidFill>
                              <a:schemeClr val="tx1"/>
                            </a:solidFill>
                            <a:latin typeface="Cambria Math"/>
                          </a:rPr>
                        </m:ctrlPr>
                      </m:fPr>
                      <m:num>
                        <m:r>
                          <a:rPr lang="en-US" sz="3200" b="1" i="0">
                            <a:solidFill>
                              <a:schemeClr val="tx1"/>
                            </a:solidFill>
                            <a:latin typeface="Cambria Math" panose="02040503050406030204" pitchFamily="18" charset="0"/>
                          </a:rPr>
                          <m:t>𝟏</m:t>
                        </m:r>
                      </m:num>
                      <m:den>
                        <m:r>
                          <a:rPr lang="en-US" sz="3200" b="1" i="0">
                            <a:solidFill>
                              <a:schemeClr val="tx1"/>
                            </a:solidFill>
                            <a:latin typeface="Cambria Math" panose="02040503050406030204" pitchFamily="18" charset="0"/>
                          </a:rPr>
                          <m:t>𝐭</m:t>
                        </m:r>
                      </m:den>
                    </m:f>
                  </m:oMath>
                </a14:m>
                <a:r>
                  <a:rPr lang="en-US" sz="3200" b="1" dirty="0">
                    <a:solidFill>
                      <a:schemeClr val="tx1"/>
                    </a:solidFill>
                    <a:latin typeface="+mn-lt"/>
                    <a:cs typeface="Times New Roman" pitchFamily="18" charset="0"/>
                  </a:rPr>
                  <a:t> ln  </a:t>
                </a:r>
                <a14:m>
                  <m:oMath xmlns:m="http://schemas.openxmlformats.org/officeDocument/2006/math">
                    <m:f>
                      <m:fPr>
                        <m:ctrlPr>
                          <a:rPr lang="en-US" sz="3200" b="1" i="1">
                            <a:solidFill>
                              <a:schemeClr val="tx1"/>
                            </a:solidFill>
                            <a:latin typeface="Cambria Math"/>
                          </a:rPr>
                        </m:ctrlPr>
                      </m:fPr>
                      <m:num>
                        <m:r>
                          <m:rPr>
                            <m:nor/>
                          </m:rPr>
                          <a:rPr lang="en-US" sz="3200" b="1" dirty="0">
                            <a:solidFill>
                              <a:schemeClr val="tx1"/>
                            </a:solidFill>
                            <a:latin typeface="+mn-lt"/>
                            <a:cs typeface="Times New Roman" pitchFamily="18" charset="0"/>
                          </a:rPr>
                          <m:t>[</m:t>
                        </m:r>
                        <m:r>
                          <m:rPr>
                            <m:nor/>
                          </m:rPr>
                          <a:rPr lang="en-US" sz="3200" b="1" dirty="0">
                            <a:solidFill>
                              <a:schemeClr val="tx1"/>
                            </a:solidFill>
                            <a:latin typeface="+mn-lt"/>
                            <a:cs typeface="Times New Roman" pitchFamily="18" charset="0"/>
                          </a:rPr>
                          <m:t>Ro</m:t>
                        </m:r>
                        <m:r>
                          <m:rPr>
                            <m:nor/>
                          </m:rPr>
                          <a:rPr lang="en-US" sz="3200" b="1" dirty="0" smtClean="0">
                            <a:solidFill>
                              <a:schemeClr val="tx1"/>
                            </a:solidFill>
                            <a:latin typeface="+mn-lt"/>
                            <a:cs typeface="Times New Roman" pitchFamily="18" charset="0"/>
                          </a:rPr>
                          <m:t>]</m:t>
                        </m:r>
                        <m:r>
                          <m:rPr>
                            <m:nor/>
                          </m:rPr>
                          <a:rPr lang="en-US" sz="3200" b="1" dirty="0">
                            <a:solidFill>
                              <a:schemeClr val="tx1"/>
                            </a:solidFill>
                            <a:latin typeface="+mn-lt"/>
                            <a:cs typeface="Times New Roman" pitchFamily="18" charset="0"/>
                          </a:rPr>
                          <m:t> </m:t>
                        </m:r>
                      </m:num>
                      <m:den>
                        <m:r>
                          <m:rPr>
                            <m:nor/>
                          </m:rPr>
                          <a:rPr lang="en-US" sz="3200" b="1" dirty="0">
                            <a:solidFill>
                              <a:schemeClr val="tx1"/>
                            </a:solidFill>
                            <a:latin typeface="+mn-lt"/>
                            <a:cs typeface="Times New Roman" pitchFamily="18" charset="0"/>
                          </a:rPr>
                          <m:t>[</m:t>
                        </m:r>
                        <m:r>
                          <m:rPr>
                            <m:nor/>
                          </m:rPr>
                          <a:rPr lang="en-US" sz="3200" b="1" dirty="0">
                            <a:solidFill>
                              <a:schemeClr val="tx1"/>
                            </a:solidFill>
                            <a:latin typeface="+mn-lt"/>
                            <a:cs typeface="Times New Roman" pitchFamily="18" charset="0"/>
                          </a:rPr>
                          <m:t>R</m:t>
                        </m:r>
                        <m:r>
                          <m:rPr>
                            <m:nor/>
                          </m:rPr>
                          <a:rPr lang="en-US" sz="3200" b="1" dirty="0">
                            <a:solidFill>
                              <a:schemeClr val="tx1"/>
                            </a:solidFill>
                            <a:latin typeface="+mn-lt"/>
                            <a:cs typeface="Times New Roman" pitchFamily="18" charset="0"/>
                          </a:rPr>
                          <m:t>]</m:t>
                        </m:r>
                      </m:den>
                    </m:f>
                  </m:oMath>
                </a14:m>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a:r>
                <a:br>
                  <a:rPr lang="en-US" sz="3200" b="1" dirty="0" smtClean="0">
                    <a:solidFill>
                      <a:schemeClr val="tx1"/>
                    </a:solidFill>
                    <a:latin typeface="+mn-lt"/>
                    <a:cs typeface="Times New Roman" pitchFamily="18" charset="0"/>
                  </a:rPr>
                </a:br>
                <a:r>
                  <a:rPr lang="en-US" sz="3200" b="1" dirty="0" smtClean="0">
                    <a:solidFill>
                      <a:schemeClr val="tx1"/>
                    </a:solidFill>
                    <a:latin typeface="+mn-lt"/>
                    <a:cs typeface="Times New Roman" pitchFamily="18" charset="0"/>
                  </a:rPr>
                  <a:t>			</a:t>
                </a:r>
                <a:r>
                  <a:rPr lang="en-US" sz="3200" b="1" dirty="0" smtClean="0">
                    <a:latin typeface="+mn-lt"/>
                    <a:cs typeface="Times New Roman" pitchFamily="18" charset="0"/>
                  </a:rPr>
                  <a:t>Or</a:t>
                </a:r>
                <a:r>
                  <a:rPr lang="en-US" sz="3200" b="1" dirty="0" smtClean="0">
                    <a:solidFill>
                      <a:srgbClr val="C00000"/>
                    </a:solidFill>
                    <a:latin typeface="+mn-lt"/>
                    <a:cs typeface="Times New Roman" pitchFamily="18" charset="0"/>
                  </a:rPr>
                  <a:t>      </a:t>
                </a:r>
                <a:r>
                  <a:rPr lang="en-US" sz="3200" b="1" dirty="0">
                    <a:solidFill>
                      <a:srgbClr val="C00000"/>
                    </a:solidFill>
                    <a:latin typeface="+mn-lt"/>
                    <a:cs typeface="Times New Roman" pitchFamily="18" charset="0"/>
                  </a:rPr>
                  <a:t>k = </a:t>
                </a:r>
                <a14:m>
                  <m:oMath xmlns:m="http://schemas.openxmlformats.org/officeDocument/2006/math">
                    <m:f>
                      <m:fPr>
                        <m:ctrlPr>
                          <a:rPr lang="en-US" sz="3200" b="1" i="1">
                            <a:solidFill>
                              <a:srgbClr val="C00000"/>
                            </a:solidFill>
                            <a:latin typeface="Cambria Math"/>
                          </a:rPr>
                        </m:ctrlPr>
                      </m:fPr>
                      <m:num>
                        <m:r>
                          <a:rPr lang="en-US" sz="3200" b="1" i="0" smtClean="0">
                            <a:solidFill>
                              <a:srgbClr val="C00000"/>
                            </a:solidFill>
                            <a:latin typeface="Cambria Math" panose="02040503050406030204" pitchFamily="18" charset="0"/>
                          </a:rPr>
                          <m:t>𝟐</m:t>
                        </m:r>
                        <m:r>
                          <a:rPr lang="en-US" sz="3200" b="1" i="0" smtClean="0">
                            <a:solidFill>
                              <a:srgbClr val="C00000"/>
                            </a:solidFill>
                            <a:latin typeface="Cambria Math" panose="02040503050406030204" pitchFamily="18" charset="0"/>
                          </a:rPr>
                          <m:t>.</m:t>
                        </m:r>
                        <m:r>
                          <a:rPr lang="en-US" sz="3200" b="1" i="0" smtClean="0">
                            <a:solidFill>
                              <a:srgbClr val="C00000"/>
                            </a:solidFill>
                            <a:latin typeface="Cambria Math" panose="02040503050406030204" pitchFamily="18" charset="0"/>
                          </a:rPr>
                          <m:t>𝟑𝟎𝟑</m:t>
                        </m:r>
                      </m:num>
                      <m:den>
                        <m:r>
                          <a:rPr lang="en-US" sz="3200" b="1" i="0">
                            <a:solidFill>
                              <a:srgbClr val="C00000"/>
                            </a:solidFill>
                            <a:latin typeface="Cambria Math" panose="02040503050406030204" pitchFamily="18" charset="0"/>
                          </a:rPr>
                          <m:t>𝐭</m:t>
                        </m:r>
                      </m:den>
                    </m:f>
                  </m:oMath>
                </a14:m>
                <a:r>
                  <a:rPr lang="en-US" sz="3200" b="1" dirty="0">
                    <a:solidFill>
                      <a:srgbClr val="C00000"/>
                    </a:solidFill>
                    <a:latin typeface="+mn-lt"/>
                    <a:cs typeface="Times New Roman" pitchFamily="18" charset="0"/>
                  </a:rPr>
                  <a:t> </a:t>
                </a:r>
                <a:r>
                  <a:rPr lang="en-US" sz="3200" b="1" dirty="0" smtClean="0">
                    <a:solidFill>
                      <a:srgbClr val="C00000"/>
                    </a:solidFill>
                    <a:latin typeface="+mn-lt"/>
                    <a:cs typeface="Times New Roman" pitchFamily="18" charset="0"/>
                  </a:rPr>
                  <a:t>log</a:t>
                </a:r>
                <a:r>
                  <a:rPr lang="en-US" sz="3200" b="1" baseline="-25000" dirty="0" smtClean="0">
                    <a:solidFill>
                      <a:srgbClr val="C00000"/>
                    </a:solidFill>
                    <a:latin typeface="+mn-lt"/>
                    <a:cs typeface="Times New Roman" pitchFamily="18" charset="0"/>
                  </a:rPr>
                  <a:t>10</a:t>
                </a:r>
                <a:r>
                  <a:rPr lang="en-US" sz="3200" b="1" dirty="0" smtClean="0">
                    <a:solidFill>
                      <a:srgbClr val="C00000"/>
                    </a:solidFill>
                    <a:latin typeface="+mn-lt"/>
                    <a:cs typeface="Times New Roman" pitchFamily="18" charset="0"/>
                  </a:rPr>
                  <a:t>  </a:t>
                </a:r>
                <a14:m>
                  <m:oMath xmlns:m="http://schemas.openxmlformats.org/officeDocument/2006/math">
                    <m:f>
                      <m:fPr>
                        <m:ctrlPr>
                          <a:rPr lang="en-US" sz="3200" b="1" i="1">
                            <a:solidFill>
                              <a:srgbClr val="C00000"/>
                            </a:solidFill>
                            <a:latin typeface="Cambria Math"/>
                          </a:rPr>
                        </m:ctrlPr>
                      </m:fPr>
                      <m:num>
                        <m:r>
                          <m:rPr>
                            <m:nor/>
                          </m:rPr>
                          <a:rPr lang="en-US" sz="3200" b="1" dirty="0">
                            <a:solidFill>
                              <a:srgbClr val="C00000"/>
                            </a:solidFill>
                            <a:latin typeface="+mn-lt"/>
                            <a:cs typeface="Times New Roman" pitchFamily="18" charset="0"/>
                          </a:rPr>
                          <m:t>[</m:t>
                        </m:r>
                        <m:r>
                          <m:rPr>
                            <m:nor/>
                          </m:rPr>
                          <a:rPr lang="en-US" sz="3200" b="1" dirty="0">
                            <a:solidFill>
                              <a:srgbClr val="C00000"/>
                            </a:solidFill>
                            <a:latin typeface="+mn-lt"/>
                            <a:cs typeface="Times New Roman" pitchFamily="18" charset="0"/>
                          </a:rPr>
                          <m:t>Ro</m:t>
                        </m:r>
                        <m:r>
                          <m:rPr>
                            <m:nor/>
                          </m:rPr>
                          <a:rPr lang="en-US" sz="3200" b="1" dirty="0">
                            <a:solidFill>
                              <a:srgbClr val="C00000"/>
                            </a:solidFill>
                            <a:latin typeface="+mn-lt"/>
                            <a:cs typeface="Times New Roman" pitchFamily="18" charset="0"/>
                          </a:rPr>
                          <m:t>] </m:t>
                        </m:r>
                      </m:num>
                      <m:den>
                        <m:r>
                          <m:rPr>
                            <m:nor/>
                          </m:rPr>
                          <a:rPr lang="en-US" sz="3200" b="1" dirty="0">
                            <a:solidFill>
                              <a:srgbClr val="C00000"/>
                            </a:solidFill>
                            <a:latin typeface="+mn-lt"/>
                            <a:cs typeface="Times New Roman" pitchFamily="18" charset="0"/>
                          </a:rPr>
                          <m:t>[</m:t>
                        </m:r>
                        <m:r>
                          <m:rPr>
                            <m:nor/>
                          </m:rPr>
                          <a:rPr lang="en-US" sz="3200" b="1" dirty="0">
                            <a:solidFill>
                              <a:srgbClr val="C00000"/>
                            </a:solidFill>
                            <a:latin typeface="+mn-lt"/>
                            <a:cs typeface="Times New Roman" pitchFamily="18" charset="0"/>
                          </a:rPr>
                          <m:t>R</m:t>
                        </m:r>
                        <m:r>
                          <m:rPr>
                            <m:nor/>
                          </m:rPr>
                          <a:rPr lang="en-US" sz="3200" b="1" dirty="0">
                            <a:solidFill>
                              <a:srgbClr val="C00000"/>
                            </a:solidFill>
                            <a:latin typeface="+mn-lt"/>
                            <a:cs typeface="Times New Roman" pitchFamily="18" charset="0"/>
                          </a:rPr>
                          <m:t>]</m:t>
                        </m:r>
                      </m:den>
                    </m:f>
                  </m:oMath>
                </a14:m>
                <a:endParaRPr lang="en-US" sz="3200" dirty="0">
                  <a:latin typeface="+mn-lt"/>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8000"/>
              </a:xfrm>
              <a:blipFill rotWithShape="0">
                <a:blip r:embed="rId2"/>
                <a:stretch>
                  <a:fillRect l="-1250" t="-1244" b="-267"/>
                </a:stretch>
              </a:blipFill>
            </p:spPr>
            <p:txBody>
              <a:bodyPr/>
              <a:lstStyle/>
              <a:p>
                <a:r>
                  <a:rPr lang="en-US">
                    <a:noFill/>
                  </a:rPr>
                  <a:t> </a:t>
                </a:r>
              </a:p>
            </p:txBody>
          </p:sp>
        </mc:Fallback>
      </mc:AlternateContent>
    </p:spTree>
    <p:extLst>
      <p:ext uri="{BB962C8B-B14F-4D97-AF65-F5344CB8AC3E}">
        <p14:creationId xmlns:p14="http://schemas.microsoft.com/office/powerpoint/2010/main" val="4066159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dirty="0" smtClean="0">
                <a:solidFill>
                  <a:schemeClr val="bg1"/>
                </a:solidFill>
              </a:rPr>
              <a:t>a</a:t>
            </a:r>
            <a:endParaRPr lang="en-US" dirty="0">
              <a:solidFill>
                <a:schemeClr val="bg1"/>
              </a:solidFill>
            </a:endParaRPr>
          </a:p>
        </p:txBody>
      </p:sp>
      <p:pic>
        <p:nvPicPr>
          <p:cNvPr id="3" name="Picture 2"/>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13957" y="400201"/>
            <a:ext cx="6564086" cy="6057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6357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fontScale="90000"/>
          </a:bodyPr>
          <a:lstStyle/>
          <a:p>
            <a:r>
              <a:rPr lang="en-US" b="1" i="1" dirty="0" smtClean="0">
                <a:solidFill>
                  <a:srgbClr val="0070C0"/>
                </a:solidFill>
              </a:rPr>
              <a:t>               </a:t>
            </a:r>
            <a:r>
              <a:rPr lang="en-US" sz="5400" b="1" i="1" dirty="0" smtClean="0">
                <a:solidFill>
                  <a:srgbClr val="0070C0"/>
                </a:solidFill>
                <a:latin typeface="Algerian" panose="04020705040A02060702" pitchFamily="82" charset="0"/>
              </a:rPr>
              <a:t> </a:t>
            </a:r>
            <a:r>
              <a:rPr lang="en-US" sz="5400" b="1" i="1" u="sng" dirty="0" smtClean="0">
                <a:solidFill>
                  <a:srgbClr val="00B050"/>
                </a:solidFill>
                <a:latin typeface="Algerian" panose="04020705040A02060702" pitchFamily="82" charset="0"/>
              </a:rPr>
              <a:t>Half-Life of a Reaction</a:t>
            </a:r>
            <a:r>
              <a:rPr lang="en-US" dirty="0" smtClean="0"/>
              <a:t/>
            </a:r>
            <a:br>
              <a:rPr lang="en-US" dirty="0" smtClean="0"/>
            </a:br>
            <a:r>
              <a:rPr lang="en-US" sz="3600" i="1" dirty="0" smtClean="0">
                <a:latin typeface="+mn-lt"/>
              </a:rPr>
              <a:t>The half-life of a reaction is the time in which the concentration of a reactant is reduced to one half of its initial concentration. It is represented as t</a:t>
            </a:r>
            <a:r>
              <a:rPr lang="en-US" sz="3600" i="1" baseline="-25000" dirty="0" smtClean="0">
                <a:latin typeface="+mn-lt"/>
              </a:rPr>
              <a:t>1/2</a:t>
            </a:r>
            <a:r>
              <a:rPr lang="en-US" sz="3600" i="1" dirty="0" smtClean="0">
                <a:latin typeface="+mn-lt"/>
              </a:rPr>
              <a:t> .</a:t>
            </a:r>
            <a:r>
              <a:rPr lang="en-US" sz="3600" b="1" i="1" baseline="-25000" dirty="0" smtClean="0">
                <a:latin typeface="+mn-lt"/>
              </a:rPr>
              <a:t/>
            </a:r>
            <a:br>
              <a:rPr lang="en-US" sz="3600" b="1" i="1" baseline="-25000" dirty="0" smtClean="0">
                <a:latin typeface="+mn-lt"/>
              </a:rPr>
            </a:br>
            <a:r>
              <a:rPr lang="en-US" sz="3600" b="1" i="1" baseline="-25000" dirty="0" smtClean="0">
                <a:solidFill>
                  <a:srgbClr val="FF0000"/>
                </a:solidFill>
                <a:latin typeface="+mn-lt"/>
              </a:rPr>
              <a:t>                                 </a:t>
            </a:r>
            <a:r>
              <a:rPr lang="en-US" sz="3600" i="1" dirty="0" smtClean="0">
                <a:solidFill>
                  <a:srgbClr val="FF0000"/>
                </a:solidFill>
                <a:latin typeface="+mn-lt"/>
              </a:rPr>
              <a:t>t</a:t>
            </a:r>
            <a:r>
              <a:rPr lang="en-US" sz="3600" i="1" baseline="-25000" dirty="0" smtClean="0">
                <a:solidFill>
                  <a:srgbClr val="FF0000"/>
                </a:solidFill>
                <a:latin typeface="+mn-lt"/>
              </a:rPr>
              <a:t>1/2</a:t>
            </a:r>
            <a:r>
              <a:rPr lang="en-US" sz="3600" i="1" dirty="0" smtClean="0">
                <a:solidFill>
                  <a:srgbClr val="FF0000"/>
                </a:solidFill>
                <a:latin typeface="+mn-lt"/>
              </a:rPr>
              <a:t> for a Zero Order Reactions</a:t>
            </a:r>
            <a:br>
              <a:rPr lang="en-US" sz="3600" i="1" dirty="0" smtClean="0">
                <a:solidFill>
                  <a:srgbClr val="FF0000"/>
                </a:solidFill>
                <a:latin typeface="+mn-lt"/>
              </a:rPr>
            </a:br>
            <a:r>
              <a:rPr lang="en-US" sz="3600" i="1" dirty="0">
                <a:solidFill>
                  <a:srgbClr val="FF0000"/>
                </a:solidFill>
                <a:latin typeface="+mn-lt"/>
              </a:rPr>
              <a:t/>
            </a:r>
            <a:br>
              <a:rPr lang="en-US" sz="3600" i="1" dirty="0">
                <a:solidFill>
                  <a:srgbClr val="FF0000"/>
                </a:solidFill>
                <a:latin typeface="+mn-lt"/>
              </a:rPr>
            </a:br>
            <a:r>
              <a:rPr lang="en-US" sz="3600" i="1" dirty="0" smtClean="0">
                <a:solidFill>
                  <a:srgbClr val="FF0000"/>
                </a:solidFill>
                <a:latin typeface="+mn-lt"/>
              </a:rPr>
              <a:t/>
            </a:r>
            <a:br>
              <a:rPr lang="en-US" sz="3600" i="1" dirty="0" smtClean="0">
                <a:solidFill>
                  <a:srgbClr val="FF0000"/>
                </a:solidFill>
                <a:latin typeface="+mn-lt"/>
              </a:rPr>
            </a:br>
            <a:r>
              <a:rPr lang="en-US" sz="3600" i="1" dirty="0">
                <a:solidFill>
                  <a:srgbClr val="FF0000"/>
                </a:solidFill>
                <a:latin typeface="+mn-lt"/>
              </a:rPr>
              <a:t/>
            </a:r>
            <a:br>
              <a:rPr lang="en-US" sz="3600" i="1" dirty="0">
                <a:solidFill>
                  <a:srgbClr val="FF0000"/>
                </a:solidFill>
                <a:latin typeface="+mn-lt"/>
              </a:rPr>
            </a:br>
            <a:r>
              <a:rPr lang="en-US" sz="3600" i="1" dirty="0" smtClean="0">
                <a:solidFill>
                  <a:srgbClr val="FF0000"/>
                </a:solidFill>
                <a:latin typeface="+mn-lt"/>
              </a:rPr>
              <a:t/>
            </a:r>
            <a:br>
              <a:rPr lang="en-US" sz="3600" i="1" dirty="0" smtClean="0">
                <a:solidFill>
                  <a:srgbClr val="FF0000"/>
                </a:solidFill>
                <a:latin typeface="+mn-lt"/>
              </a:rPr>
            </a:br>
            <a:r>
              <a:rPr lang="en-US" sz="3600" i="1" dirty="0">
                <a:solidFill>
                  <a:srgbClr val="FF0000"/>
                </a:solidFill>
                <a:latin typeface="+mn-lt"/>
              </a:rPr>
              <a:t/>
            </a:r>
            <a:br>
              <a:rPr lang="en-US" sz="3600" i="1" dirty="0">
                <a:solidFill>
                  <a:srgbClr val="FF0000"/>
                </a:solidFill>
                <a:latin typeface="+mn-lt"/>
              </a:rPr>
            </a:br>
            <a:r>
              <a:rPr lang="en-US" sz="3600" i="1" dirty="0" smtClean="0">
                <a:solidFill>
                  <a:srgbClr val="FF0000"/>
                </a:solidFill>
                <a:latin typeface="+mn-lt"/>
              </a:rPr>
              <a:t/>
            </a:r>
            <a:br>
              <a:rPr lang="en-US" sz="3600" i="1" dirty="0" smtClean="0">
                <a:solidFill>
                  <a:srgbClr val="FF0000"/>
                </a:solidFill>
                <a:latin typeface="+mn-lt"/>
              </a:rPr>
            </a:br>
            <a:r>
              <a:rPr lang="en-US" dirty="0" smtClean="0">
                <a:solidFill>
                  <a:srgbClr val="FF0000"/>
                </a:solidFill>
              </a:rPr>
              <a:t/>
            </a:r>
            <a:br>
              <a:rPr lang="en-US" dirty="0" smtClean="0">
                <a:solidFill>
                  <a:srgbClr val="FF0000"/>
                </a:solidFill>
              </a:rPr>
            </a:br>
            <a:endParaRPr lang="en-US" dirty="0">
              <a:solidFill>
                <a:srgbClr val="FF00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593" y="2863440"/>
            <a:ext cx="6553200" cy="3118884"/>
          </a:xfrm>
          <a:prstGeom prst="rect">
            <a:avLst/>
          </a:prstGeom>
          <a:solidFill>
            <a:srgbClr val="002060"/>
          </a:solidFill>
          <a:ln>
            <a:solidFill>
              <a:schemeClr val="bg1"/>
            </a:solidFill>
          </a:ln>
          <a:extLst/>
        </p:spPr>
      </p:pic>
      <p:pic>
        <p:nvPicPr>
          <p:cNvPr id="4" name="Picture 3"/>
          <p:cNvPicPr>
            <a:picLocks noChangeAspect="1" noChangeArrowheads="1"/>
          </p:cNvPicPr>
          <p:nvPr/>
        </p:nvPicPr>
        <p:blipFill>
          <a:blip r:embed="rId3">
            <a:duotone>
              <a:prstClr val="black"/>
              <a:srgbClr val="D9C3A5">
                <a:tint val="50000"/>
                <a:satMod val="180000"/>
              </a:srgbClr>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69114" y="5982324"/>
            <a:ext cx="7508158" cy="760695"/>
          </a:xfrm>
          <a:prstGeom prst="rect">
            <a:avLst/>
          </a:prstGeom>
          <a:solidFill>
            <a:schemeClr val="bg1"/>
          </a:solidFill>
          <a:ln w="9525">
            <a:solidFill>
              <a:schemeClr val="bg1"/>
            </a:solidFill>
            <a:miter lim="800000"/>
            <a:headEnd/>
            <a:tailEnd/>
          </a:ln>
          <a:effectLst/>
          <a:extLst/>
        </p:spPr>
      </p:pic>
    </p:spTree>
    <p:extLst>
      <p:ext uri="{BB962C8B-B14F-4D97-AF65-F5344CB8AC3E}">
        <p14:creationId xmlns:p14="http://schemas.microsoft.com/office/powerpoint/2010/main" val="1224053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en-IN" b="1" dirty="0" smtClean="0">
                <a:solidFill>
                  <a:schemeClr val="accent5">
                    <a:lumMod val="50000"/>
                  </a:schemeClr>
                </a:solidFill>
              </a:rPr>
              <a:t>The branch of chemistry, which deals with the study of reaction rates and their mechanisms, called</a:t>
            </a:r>
            <a:r>
              <a:rPr lang="en-IN" b="1" i="1" dirty="0" smtClean="0">
                <a:solidFill>
                  <a:schemeClr val="accent5">
                    <a:lumMod val="50000"/>
                  </a:schemeClr>
                </a:solidFill>
              </a:rPr>
              <a:t> </a:t>
            </a:r>
            <a:r>
              <a:rPr lang="en-IN" b="1" i="1" dirty="0" smtClean="0">
                <a:solidFill>
                  <a:srgbClr val="FF0000"/>
                </a:solidFill>
              </a:rPr>
              <a:t>chemical kinetics.</a:t>
            </a:r>
            <a:br>
              <a:rPr lang="en-IN" b="1" i="1" dirty="0" smtClean="0">
                <a:solidFill>
                  <a:srgbClr val="FF0000"/>
                </a:solidFill>
              </a:rPr>
            </a:br>
            <a:r>
              <a:rPr lang="en-IN" b="1" i="1" dirty="0" smtClean="0">
                <a:solidFill>
                  <a:schemeClr val="accent5">
                    <a:lumMod val="50000"/>
                  </a:schemeClr>
                </a:solidFill>
              </a:rPr>
              <a:t/>
            </a:r>
            <a:br>
              <a:rPr lang="en-IN" b="1" i="1" dirty="0" smtClean="0">
                <a:solidFill>
                  <a:schemeClr val="accent5">
                    <a:lumMod val="50000"/>
                  </a:schemeClr>
                </a:solidFill>
              </a:rPr>
            </a:br>
            <a:r>
              <a:rPr lang="en-IN" b="1" dirty="0" smtClean="0">
                <a:solidFill>
                  <a:schemeClr val="accent5">
                    <a:lumMod val="50000"/>
                  </a:schemeClr>
                </a:solidFill>
              </a:rPr>
              <a:t>Thermodynamics tells only about the feasibility of a reaction whereas chemical kinetics tells about the rate of a reaction. </a:t>
            </a:r>
            <a:r>
              <a:rPr lang="en-IN" b="1" dirty="0" smtClean="0">
                <a:solidFill>
                  <a:srgbClr val="7030A0"/>
                </a:solidFill>
              </a:rPr>
              <a:t/>
            </a:r>
            <a:br>
              <a:rPr lang="en-IN" b="1" dirty="0" smtClean="0">
                <a:solidFill>
                  <a:srgbClr val="7030A0"/>
                </a:solidFill>
              </a:rPr>
            </a:br>
            <a:endParaRPr lang="en-US" dirty="0"/>
          </a:p>
        </p:txBody>
      </p:sp>
    </p:spTree>
    <p:extLst>
      <p:ext uri="{BB962C8B-B14F-4D97-AF65-F5344CB8AC3E}">
        <p14:creationId xmlns:p14="http://schemas.microsoft.com/office/powerpoint/2010/main" val="2041989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fontScale="90000"/>
          </a:bodyPr>
          <a:lstStyle/>
          <a:p>
            <a:r>
              <a:rPr lang="en-US" sz="6000" b="1" u="sng" dirty="0" smtClean="0">
                <a:solidFill>
                  <a:srgbClr val="00B050"/>
                </a:solidFill>
                <a:latin typeface="Algerian" panose="04020705040A02060702" pitchFamily="82" charset="0"/>
              </a:rPr>
              <a:t>t</a:t>
            </a:r>
            <a:r>
              <a:rPr lang="en-US" sz="6000" b="1" u="sng" baseline="-25000" dirty="0" smtClean="0">
                <a:solidFill>
                  <a:srgbClr val="00B050"/>
                </a:solidFill>
                <a:latin typeface="Algerian" panose="04020705040A02060702" pitchFamily="82" charset="0"/>
              </a:rPr>
              <a:t>1/2</a:t>
            </a:r>
            <a:r>
              <a:rPr lang="en-US" sz="6000" b="1" u="sng" dirty="0" smtClean="0">
                <a:solidFill>
                  <a:srgbClr val="00B050"/>
                </a:solidFill>
                <a:latin typeface="Algerian" panose="04020705040A02060702" pitchFamily="82" charset="0"/>
              </a:rPr>
              <a:t> for a First Order Reactions</a:t>
            </a:r>
            <a:r>
              <a:rPr lang="en-US" dirty="0">
                <a:solidFill>
                  <a:srgbClr val="FF0000"/>
                </a:solidFill>
              </a:rPr>
              <a:t/>
            </a:r>
            <a:br>
              <a:rPr lang="en-US" dirty="0">
                <a:solidFill>
                  <a:srgbClr val="FF0000"/>
                </a:solidFill>
              </a:rPr>
            </a:br>
            <a:r>
              <a:rPr lang="en-US" dirty="0" smtClean="0">
                <a:solidFill>
                  <a:srgbClr val="FF0000"/>
                </a:solidFill>
              </a:rPr>
              <a:t>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t>
            </a:r>
            <a:r>
              <a:rPr lang="en-US" sz="4000" b="1" dirty="0" smtClean="0">
                <a:latin typeface="+mn-lt"/>
              </a:rPr>
              <a:t>Thus for a first order 									reaction, half-life period is 								constant, i.e., it is 										independent of initial 									concentration  of the 									reacting species.</a:t>
            </a: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t/>
            </a:r>
            <a:br>
              <a:rPr lang="en-US" dirty="0" smtClean="0"/>
            </a:br>
            <a:endParaRPr lang="en-US" dirty="0"/>
          </a:p>
        </p:txBody>
      </p:sp>
      <p:pic>
        <p:nvPicPr>
          <p:cNvPr id="3" name="Picture 2"/>
          <p:cNvPicPr>
            <a:picLocks noChangeAspect="1" noChangeArrowheads="1"/>
          </p:cNvPicPr>
          <p:nvPr/>
        </p:nvPicPr>
        <p:blipFill>
          <a:blip r:embed="rId2">
            <a:duotone>
              <a:prstClr val="black"/>
              <a:srgbClr val="D9C3A5">
                <a:tint val="50000"/>
                <a:satMod val="180000"/>
              </a:srgb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59542" y="998034"/>
            <a:ext cx="5336458" cy="5503343"/>
          </a:xfrm>
          <a:prstGeom prst="rect">
            <a:avLst/>
          </a:prstGeom>
          <a:solidFill>
            <a:schemeClr val="tx1">
              <a:lumMod val="95000"/>
              <a:lumOff val="5000"/>
            </a:schemeClr>
          </a:solidFill>
          <a:ln>
            <a:solidFill>
              <a:schemeClr val="bg1"/>
            </a:solidFill>
          </a:ln>
          <a:effectLst/>
          <a:extLst/>
        </p:spPr>
      </p:pic>
    </p:spTree>
    <p:extLst>
      <p:ext uri="{BB962C8B-B14F-4D97-AF65-F5344CB8AC3E}">
        <p14:creationId xmlns:p14="http://schemas.microsoft.com/office/powerpoint/2010/main" val="990611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spcBef>
                <a:spcPct val="50000"/>
              </a:spcBef>
            </a:pPr>
            <a:r>
              <a:rPr lang="en-US" sz="5400" b="1" i="1" dirty="0" smtClean="0">
                <a:solidFill>
                  <a:srgbClr val="00B050"/>
                </a:solidFill>
                <a:latin typeface="Algerian" panose="04020705040A02060702" pitchFamily="82" charset="0"/>
              </a:rPr>
              <a:t>    </a:t>
            </a:r>
            <a:r>
              <a:rPr lang="en-US" sz="5400" b="1" i="1" u="sng" dirty="0" smtClean="0">
                <a:solidFill>
                  <a:srgbClr val="00B050"/>
                </a:solidFill>
                <a:latin typeface="Algerian" panose="04020705040A02060702" pitchFamily="82" charset="0"/>
              </a:rPr>
              <a:t>Pseudo - first order reaction</a:t>
            </a:r>
            <a:r>
              <a:rPr lang="en-US" b="1" dirty="0" smtClean="0">
                <a:solidFill>
                  <a:srgbClr val="0070C0"/>
                </a:solidFill>
              </a:rPr>
              <a:t/>
            </a:r>
            <a:br>
              <a:rPr lang="en-US" b="1" dirty="0" smtClean="0">
                <a:solidFill>
                  <a:srgbClr val="0070C0"/>
                </a:solidFill>
              </a:rPr>
            </a:br>
            <a:r>
              <a:rPr lang="en-US" sz="3200" b="1" dirty="0" smtClean="0">
                <a:solidFill>
                  <a:schemeClr val="tx1">
                    <a:lumMod val="95000"/>
                    <a:lumOff val="5000"/>
                  </a:schemeClr>
                </a:solidFill>
                <a:latin typeface="+mn-lt"/>
              </a:rPr>
              <a:t>A chemical reaction whose molecularity is 2 but order is 1 is called pseudo – first order reaction.</a:t>
            </a:r>
            <a:r>
              <a:rPr lang="en-US" sz="3200" b="1" dirty="0" smtClean="0"/>
              <a:t/>
            </a:r>
            <a:br>
              <a:rPr lang="en-US" sz="3200" b="1" dirty="0" smtClean="0"/>
            </a:br>
            <a:r>
              <a:rPr lang="en-US" sz="3200" b="1" dirty="0" smtClean="0"/>
              <a:t/>
            </a:r>
            <a:br>
              <a:rPr lang="en-US" sz="3200" b="1" dirty="0" smtClean="0"/>
            </a:br>
            <a:r>
              <a:rPr lang="en-US" sz="3200" dirty="0" smtClean="0">
                <a:solidFill>
                  <a:srgbClr val="FF0000"/>
                </a:solidFill>
                <a:latin typeface="+mn-lt"/>
              </a:rPr>
              <a:t>For example</a:t>
            </a:r>
            <a:r>
              <a:rPr lang="en-US" sz="3200" dirty="0" smtClean="0">
                <a:latin typeface="+mn-lt"/>
              </a:rPr>
              <a:t>:</a:t>
            </a:r>
            <a:r>
              <a:rPr lang="en-US" sz="3200" dirty="0" smtClean="0">
                <a:solidFill>
                  <a:schemeClr val="tx1"/>
                </a:solidFill>
                <a:latin typeface="+mn-lt"/>
              </a:rPr>
              <a:t>  Hydrolysis of ester in presence of acid</a:t>
            </a:r>
            <a:br>
              <a:rPr lang="en-US" sz="3200" dirty="0" smtClean="0">
                <a:solidFill>
                  <a:schemeClr val="tx1"/>
                </a:solidFill>
                <a:latin typeface="+mn-lt"/>
              </a:rPr>
            </a:br>
            <a:r>
              <a:rPr lang="en-US" sz="3200" dirty="0" smtClean="0">
                <a:solidFill>
                  <a:schemeClr val="tx1"/>
                </a:solidFill>
                <a:latin typeface="+mn-lt"/>
              </a:rPr>
              <a:t>       	</a:t>
            </a:r>
            <a:r>
              <a:rPr lang="en-US" sz="3200" dirty="0" smtClean="0">
                <a:solidFill>
                  <a:srgbClr val="C00000"/>
                </a:solidFill>
                <a:latin typeface="+mn-lt"/>
              </a:rPr>
              <a:t>CH</a:t>
            </a:r>
            <a:r>
              <a:rPr lang="en-US" sz="3200" baseline="-25000" dirty="0" smtClean="0">
                <a:solidFill>
                  <a:srgbClr val="C00000"/>
                </a:solidFill>
                <a:latin typeface="+mn-lt"/>
              </a:rPr>
              <a:t>3</a:t>
            </a:r>
            <a:r>
              <a:rPr lang="en-US" sz="3200" dirty="0" smtClean="0">
                <a:solidFill>
                  <a:srgbClr val="C00000"/>
                </a:solidFill>
                <a:latin typeface="+mn-lt"/>
              </a:rPr>
              <a:t>COOC</a:t>
            </a:r>
            <a:r>
              <a:rPr lang="en-US" sz="3200" baseline="-25000" dirty="0" smtClean="0">
                <a:solidFill>
                  <a:srgbClr val="C00000"/>
                </a:solidFill>
                <a:latin typeface="+mn-lt"/>
              </a:rPr>
              <a:t>2</a:t>
            </a:r>
            <a:r>
              <a:rPr lang="en-US" sz="3200" dirty="0" smtClean="0">
                <a:solidFill>
                  <a:srgbClr val="C00000"/>
                </a:solidFill>
                <a:latin typeface="+mn-lt"/>
              </a:rPr>
              <a:t>H</a:t>
            </a:r>
            <a:r>
              <a:rPr lang="en-US" sz="3200" baseline="-25000" dirty="0" smtClean="0">
                <a:solidFill>
                  <a:srgbClr val="C00000"/>
                </a:solidFill>
                <a:latin typeface="+mn-lt"/>
              </a:rPr>
              <a:t>5</a:t>
            </a:r>
            <a:r>
              <a:rPr lang="en-US" sz="3200" dirty="0" smtClean="0">
                <a:solidFill>
                  <a:srgbClr val="C00000"/>
                </a:solidFill>
                <a:latin typeface="+mn-lt"/>
              </a:rPr>
              <a:t> + H</a:t>
            </a:r>
            <a:r>
              <a:rPr lang="en-US" sz="3200" baseline="-25000" dirty="0" smtClean="0">
                <a:solidFill>
                  <a:srgbClr val="C00000"/>
                </a:solidFill>
                <a:latin typeface="+mn-lt"/>
              </a:rPr>
              <a:t>2</a:t>
            </a:r>
            <a:r>
              <a:rPr lang="en-US" sz="3200" dirty="0" smtClean="0">
                <a:solidFill>
                  <a:srgbClr val="C00000"/>
                </a:solidFill>
                <a:latin typeface="+mn-lt"/>
              </a:rPr>
              <a:t>O </a:t>
            </a:r>
            <a:r>
              <a:rPr lang="en-US" sz="3200" dirty="0" smtClean="0">
                <a:solidFill>
                  <a:srgbClr val="C00000"/>
                </a:solidFill>
                <a:latin typeface="+mn-lt"/>
                <a:sym typeface="Wingdings" pitchFamily="2" charset="2"/>
              </a:rPr>
              <a:t> </a:t>
            </a:r>
            <a:r>
              <a:rPr lang="en-US" sz="3200" dirty="0" smtClean="0">
                <a:solidFill>
                  <a:srgbClr val="C00000"/>
                </a:solidFill>
                <a:latin typeface="+mn-lt"/>
              </a:rPr>
              <a:t>CH</a:t>
            </a:r>
            <a:r>
              <a:rPr lang="en-US" sz="3200" baseline="-25000" dirty="0" smtClean="0">
                <a:solidFill>
                  <a:srgbClr val="C00000"/>
                </a:solidFill>
                <a:latin typeface="+mn-lt"/>
              </a:rPr>
              <a:t>3</a:t>
            </a:r>
            <a:r>
              <a:rPr lang="en-US" sz="3200" dirty="0" smtClean="0">
                <a:solidFill>
                  <a:srgbClr val="C00000"/>
                </a:solidFill>
                <a:latin typeface="+mn-lt"/>
              </a:rPr>
              <a:t>COOH + C</a:t>
            </a:r>
            <a:r>
              <a:rPr lang="en-US" sz="3200" baseline="-25000" dirty="0" smtClean="0">
                <a:solidFill>
                  <a:srgbClr val="C00000"/>
                </a:solidFill>
                <a:latin typeface="+mn-lt"/>
              </a:rPr>
              <a:t>2</a:t>
            </a:r>
            <a:r>
              <a:rPr lang="en-US" sz="3200" dirty="0" smtClean="0">
                <a:solidFill>
                  <a:srgbClr val="C00000"/>
                </a:solidFill>
                <a:latin typeface="+mn-lt"/>
              </a:rPr>
              <a:t>H</a:t>
            </a:r>
            <a:r>
              <a:rPr lang="en-US" sz="3200" baseline="-25000" dirty="0" smtClean="0">
                <a:solidFill>
                  <a:srgbClr val="C00000"/>
                </a:solidFill>
                <a:latin typeface="+mn-lt"/>
              </a:rPr>
              <a:t>5</a:t>
            </a:r>
            <a:r>
              <a:rPr lang="en-US" sz="3200" dirty="0" smtClean="0">
                <a:solidFill>
                  <a:srgbClr val="C00000"/>
                </a:solidFill>
                <a:latin typeface="+mn-lt"/>
              </a:rPr>
              <a:t>OH</a:t>
            </a:r>
            <a:br>
              <a:rPr lang="en-US" sz="3200" dirty="0" smtClean="0">
                <a:solidFill>
                  <a:srgbClr val="C00000"/>
                </a:solidFill>
                <a:latin typeface="+mn-lt"/>
              </a:rPr>
            </a:br>
            <a:r>
              <a:rPr lang="en-US" sz="3200" dirty="0" smtClean="0">
                <a:solidFill>
                  <a:schemeClr val="tx1"/>
                </a:solidFill>
                <a:latin typeface="+mn-lt"/>
              </a:rPr>
              <a:t>From this reaction, the rate expression should be </a:t>
            </a:r>
            <a:br>
              <a:rPr lang="en-US" sz="3200" dirty="0" smtClean="0">
                <a:solidFill>
                  <a:schemeClr val="tx1"/>
                </a:solidFill>
                <a:latin typeface="+mn-lt"/>
              </a:rPr>
            </a:br>
            <a:r>
              <a:rPr lang="en-US" sz="3200" dirty="0" smtClean="0">
                <a:solidFill>
                  <a:schemeClr val="tx1"/>
                </a:solidFill>
                <a:latin typeface="+mn-lt"/>
              </a:rPr>
              <a:t>		</a:t>
            </a:r>
            <a:r>
              <a:rPr lang="en-US" sz="3200" dirty="0" smtClean="0">
                <a:solidFill>
                  <a:srgbClr val="C00000"/>
                </a:solidFill>
                <a:latin typeface="+mn-lt"/>
              </a:rPr>
              <a:t>r = k [ester] [H</a:t>
            </a:r>
            <a:r>
              <a:rPr lang="en-US" sz="3200" baseline="-25000" dirty="0" smtClean="0">
                <a:solidFill>
                  <a:srgbClr val="C00000"/>
                </a:solidFill>
                <a:latin typeface="+mn-lt"/>
              </a:rPr>
              <a:t>2</a:t>
            </a:r>
            <a:r>
              <a:rPr lang="en-US" sz="3200" dirty="0" smtClean="0">
                <a:solidFill>
                  <a:srgbClr val="C00000"/>
                </a:solidFill>
                <a:latin typeface="+mn-lt"/>
              </a:rPr>
              <a:t>O]</a:t>
            </a:r>
            <a:r>
              <a:rPr lang="en-US" sz="3200" b="1" dirty="0" smtClean="0">
                <a:solidFill>
                  <a:srgbClr val="C00000"/>
                </a:solidFill>
                <a:latin typeface="+mn-lt"/>
              </a:rPr>
              <a:t/>
            </a:r>
            <a:br>
              <a:rPr lang="en-US" sz="3200" b="1" dirty="0" smtClean="0">
                <a:solidFill>
                  <a:srgbClr val="C00000"/>
                </a:solidFill>
                <a:latin typeface="+mn-lt"/>
              </a:rPr>
            </a:br>
            <a:r>
              <a:rPr lang="en-US" sz="3200" b="1" i="1" dirty="0" smtClean="0">
                <a:solidFill>
                  <a:srgbClr val="7030A0"/>
                </a:solidFill>
                <a:latin typeface="+mn-lt"/>
              </a:rPr>
              <a:t>Since, hydrolysis takes place in the excess of H</a:t>
            </a:r>
            <a:r>
              <a:rPr lang="en-US" sz="3200" b="1" i="1" baseline="-25000" dirty="0" smtClean="0">
                <a:solidFill>
                  <a:srgbClr val="7030A0"/>
                </a:solidFill>
                <a:latin typeface="+mn-lt"/>
              </a:rPr>
              <a:t>2</a:t>
            </a:r>
            <a:r>
              <a:rPr lang="en-US" sz="3200" b="1" i="1" dirty="0" smtClean="0">
                <a:solidFill>
                  <a:srgbClr val="7030A0"/>
                </a:solidFill>
                <a:latin typeface="+mn-lt"/>
              </a:rPr>
              <a:t>O and concentration change of H</a:t>
            </a:r>
            <a:r>
              <a:rPr lang="en-US" sz="3200" b="1" i="1" baseline="-25000" dirty="0" smtClean="0">
                <a:solidFill>
                  <a:srgbClr val="7030A0"/>
                </a:solidFill>
                <a:latin typeface="+mn-lt"/>
              </a:rPr>
              <a:t>2</a:t>
            </a:r>
            <a:r>
              <a:rPr lang="en-US" sz="3200" b="1" i="1" dirty="0" smtClean="0">
                <a:solidFill>
                  <a:srgbClr val="7030A0"/>
                </a:solidFill>
                <a:latin typeface="+mn-lt"/>
              </a:rPr>
              <a:t>O is negligible practically.</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	</a:t>
            </a:r>
            <a:r>
              <a:rPr lang="en-US" sz="3200" dirty="0" smtClean="0">
                <a:solidFill>
                  <a:schemeClr val="tx1"/>
                </a:solidFill>
                <a:latin typeface="+mn-lt"/>
              </a:rPr>
              <a:t>therefore,    </a:t>
            </a:r>
            <a:r>
              <a:rPr lang="en-US" sz="3200" dirty="0" smtClean="0">
                <a:solidFill>
                  <a:srgbClr val="C00000"/>
                </a:solidFill>
                <a:latin typeface="+mn-lt"/>
              </a:rPr>
              <a:t>r = k’ [ester]</a:t>
            </a:r>
            <a:br>
              <a:rPr lang="en-US" sz="3200" dirty="0" smtClean="0">
                <a:solidFill>
                  <a:srgbClr val="C00000"/>
                </a:solidFill>
                <a:latin typeface="+mn-lt"/>
              </a:rPr>
            </a:br>
            <a:r>
              <a:rPr lang="en-US" sz="3200" dirty="0" smtClean="0">
                <a:solidFill>
                  <a:schemeClr val="tx1"/>
                </a:solidFill>
                <a:latin typeface="+mn-lt"/>
              </a:rPr>
              <a:t>               Where     </a:t>
            </a:r>
            <a:r>
              <a:rPr lang="en-US" sz="3200" dirty="0" smtClean="0">
                <a:solidFill>
                  <a:srgbClr val="00CC00"/>
                </a:solidFill>
                <a:latin typeface="+mn-lt"/>
              </a:rPr>
              <a:t>k’ = k[H</a:t>
            </a:r>
            <a:r>
              <a:rPr lang="en-US" sz="3200" baseline="-25000" dirty="0" smtClean="0">
                <a:solidFill>
                  <a:srgbClr val="00CC00"/>
                </a:solidFill>
                <a:latin typeface="+mn-lt"/>
              </a:rPr>
              <a:t>2</a:t>
            </a:r>
            <a:r>
              <a:rPr lang="en-US" sz="3200" dirty="0" smtClean="0">
                <a:solidFill>
                  <a:srgbClr val="00CC00"/>
                </a:solidFill>
                <a:latin typeface="+mn-lt"/>
              </a:rPr>
              <a:t>O]. </a:t>
            </a:r>
            <a:r>
              <a:rPr lang="en-US" sz="3200" b="1" dirty="0" smtClean="0">
                <a:solidFill>
                  <a:srgbClr val="00CC00"/>
                </a:solidFill>
              </a:rPr>
              <a:t/>
            </a:r>
            <a:br>
              <a:rPr lang="en-US" sz="3200" b="1" dirty="0" smtClean="0">
                <a:solidFill>
                  <a:srgbClr val="00CC00"/>
                </a:solidFill>
              </a:rPr>
            </a:br>
            <a:endParaRPr lang="en-US" sz="3200" dirty="0"/>
          </a:p>
        </p:txBody>
      </p:sp>
    </p:spTree>
    <p:extLst>
      <p:ext uri="{BB962C8B-B14F-4D97-AF65-F5344CB8AC3E}">
        <p14:creationId xmlns:p14="http://schemas.microsoft.com/office/powerpoint/2010/main" val="2940990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fontScale="90000"/>
          </a:bodyPr>
          <a:lstStyle/>
          <a:p>
            <a:r>
              <a:rPr lang="en-US" sz="6000" b="1" i="1" dirty="0" smtClean="0">
                <a:solidFill>
                  <a:srgbClr val="C00000"/>
                </a:solidFill>
                <a:latin typeface="Algerian" panose="04020705040A02060702" pitchFamily="82" charset="0"/>
              </a:rPr>
              <a:t>         </a:t>
            </a:r>
            <a:r>
              <a:rPr lang="en-US" sz="6000" b="1" i="1" u="sng" dirty="0" smtClean="0">
                <a:solidFill>
                  <a:srgbClr val="00B050"/>
                </a:solidFill>
                <a:latin typeface="Algerian" panose="04020705040A02060702" pitchFamily="82" charset="0"/>
              </a:rPr>
              <a:t>Arrhenius equation </a:t>
            </a:r>
            <a:r>
              <a:rPr lang="en-US" b="1" dirty="0" smtClean="0"/>
              <a:t/>
            </a:r>
            <a:br>
              <a:rPr lang="en-US" b="1" dirty="0" smtClean="0"/>
            </a:br>
            <a:r>
              <a:rPr lang="en-US" sz="4000" b="1" dirty="0" smtClean="0">
                <a:latin typeface="+mn-lt"/>
              </a:rPr>
              <a:t/>
            </a:r>
            <a:br>
              <a:rPr lang="en-US" sz="4000" b="1" dirty="0" smtClean="0">
                <a:latin typeface="+mn-lt"/>
              </a:rPr>
            </a:br>
            <a:r>
              <a:rPr lang="en-US" sz="4000" b="1" dirty="0" smtClean="0">
                <a:latin typeface="+mn-lt"/>
              </a:rPr>
              <a:t>The temperature dependence of the rate of a chemical reaction can be accurately explained by </a:t>
            </a:r>
            <a:r>
              <a:rPr lang="en-US" sz="4000" b="1" dirty="0" smtClean="0">
                <a:solidFill>
                  <a:srgbClr val="C00000"/>
                </a:solidFill>
                <a:latin typeface="+mn-lt"/>
              </a:rPr>
              <a:t>Arrhenius equation.</a:t>
            </a:r>
            <a:br>
              <a:rPr lang="en-US" sz="4000" b="1" dirty="0" smtClean="0">
                <a:solidFill>
                  <a:srgbClr val="C00000"/>
                </a:solidFill>
                <a:latin typeface="+mn-lt"/>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sz="4000" dirty="0" smtClean="0">
                <a:solidFill>
                  <a:schemeClr val="tx1"/>
                </a:solidFill>
                <a:latin typeface="+mn-lt"/>
              </a:rPr>
              <a:t>A is frequency factor or Arrhenius constant, </a:t>
            </a:r>
            <a:r>
              <a:rPr lang="en-US" sz="4000" dirty="0" err="1" smtClean="0">
                <a:solidFill>
                  <a:schemeClr val="tx1"/>
                </a:solidFill>
                <a:latin typeface="+mn-lt"/>
              </a:rPr>
              <a:t>E</a:t>
            </a:r>
            <a:r>
              <a:rPr lang="en-US" sz="4000" baseline="-25000" dirty="0" err="1" smtClean="0">
                <a:solidFill>
                  <a:schemeClr val="tx1"/>
                </a:solidFill>
                <a:latin typeface="+mn-lt"/>
              </a:rPr>
              <a:t>a</a:t>
            </a:r>
            <a:r>
              <a:rPr lang="en-US" sz="4000" dirty="0" smtClean="0">
                <a:solidFill>
                  <a:schemeClr val="tx1"/>
                </a:solidFill>
                <a:latin typeface="+mn-lt"/>
              </a:rPr>
              <a:t> is  activation energy</a:t>
            </a:r>
            <a:r>
              <a:rPr lang="en-US" sz="4000" baseline="-25000" dirty="0" smtClean="0">
                <a:solidFill>
                  <a:schemeClr val="tx1"/>
                </a:solidFill>
                <a:latin typeface="+mn-lt"/>
              </a:rPr>
              <a:t/>
            </a:r>
            <a:br>
              <a:rPr lang="en-US" sz="4000" baseline="-25000" dirty="0" smtClean="0">
                <a:solidFill>
                  <a:schemeClr val="tx1"/>
                </a:solidFill>
                <a:latin typeface="+mn-lt"/>
              </a:rPr>
            </a:br>
            <a:r>
              <a:rPr lang="en-US" sz="4000" dirty="0" smtClean="0">
                <a:latin typeface="+mn-lt"/>
              </a:rPr>
              <a:t>The energy difference between threshold energy &amp; average energy of reacting molecules is called </a:t>
            </a:r>
            <a:r>
              <a:rPr lang="en-US" sz="4000" dirty="0" smtClean="0">
                <a:solidFill>
                  <a:srgbClr val="C00000"/>
                </a:solidFill>
                <a:latin typeface="+mn-lt"/>
              </a:rPr>
              <a:t>activation energy.</a:t>
            </a:r>
            <a:r>
              <a:rPr lang="en-US" b="1" dirty="0" smtClean="0">
                <a:solidFill>
                  <a:srgbClr val="C00000"/>
                </a:solidFill>
              </a:rPr>
              <a:t/>
            </a:r>
            <a:br>
              <a:rPr lang="en-US" b="1" dirty="0" smtClean="0">
                <a:solidFill>
                  <a:srgbClr val="C00000"/>
                </a:solidFill>
              </a:rPr>
            </a:br>
            <a:r>
              <a:rPr lang="en-US" b="1" dirty="0" smtClean="0">
                <a:solidFill>
                  <a:srgbClr val="C00000"/>
                </a:solidFill>
              </a:rPr>
              <a:t>Or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837247899"/>
              </p:ext>
            </p:extLst>
          </p:nvPr>
        </p:nvGraphicFramePr>
        <p:xfrm>
          <a:off x="3875315" y="2700468"/>
          <a:ext cx="2563962" cy="656132"/>
        </p:xfrm>
        <a:graphic>
          <a:graphicData uri="http://schemas.openxmlformats.org/presentationml/2006/ole">
            <mc:AlternateContent xmlns:mc="http://schemas.openxmlformats.org/markup-compatibility/2006">
              <mc:Choice xmlns:v="urn:schemas-microsoft-com:vml" Requires="v">
                <p:oleObj spid="_x0000_s1040" name="Equation" r:id="rId3" imgW="1028745" imgH="257247" progId="Equation.DSMT4">
                  <p:embed/>
                </p:oleObj>
              </mc:Choice>
              <mc:Fallback>
                <p:oleObj name="Equation" r:id="rId3" imgW="1028745" imgH="257247"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5315" y="2700468"/>
                        <a:ext cx="2563962" cy="656132"/>
                      </a:xfrm>
                      <a:prstGeom prst="rect">
                        <a:avLst/>
                      </a:prstGeom>
                      <a:solidFill>
                        <a:srgbClr val="990000"/>
                      </a:solidFill>
                      <a:ln>
                        <a:noFill/>
                      </a:ln>
                      <a:effectLst/>
                    </p:spPr>
                  </p:pic>
                </p:oleObj>
              </mc:Fallback>
            </mc:AlternateContent>
          </a:graphicData>
        </a:graphic>
      </p:graphicFrame>
      <p:pic>
        <p:nvPicPr>
          <p:cNvPr id="4" name="Picture 14"/>
          <p:cNvPicPr>
            <a:picLocks noChangeAspect="1" noChangeArrowheads="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875315" y="6057068"/>
            <a:ext cx="2563963" cy="800932"/>
          </a:xfrm>
          <a:prstGeom prst="rect">
            <a:avLst/>
          </a:prstGeom>
          <a:solidFill>
            <a:schemeClr val="accent6"/>
          </a:solidFill>
          <a:ln>
            <a:noFill/>
          </a:ln>
          <a:effectLst/>
        </p:spPr>
      </p:pic>
    </p:spTree>
    <p:extLst>
      <p:ext uri="{BB962C8B-B14F-4D97-AF65-F5344CB8AC3E}">
        <p14:creationId xmlns:p14="http://schemas.microsoft.com/office/powerpoint/2010/main" val="2197603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b="1" dirty="0" smtClean="0">
                <a:solidFill>
                  <a:srgbClr val="002060"/>
                </a:solidFill>
              </a:rPr>
              <a:t/>
            </a:r>
            <a:br>
              <a:rPr lang="en-US" b="1" dirty="0" smtClean="0">
                <a:solidFill>
                  <a:srgbClr val="002060"/>
                </a:solidFill>
              </a:rPr>
            </a:br>
            <a:r>
              <a:rPr lang="en-US" b="1" dirty="0">
                <a:solidFill>
                  <a:srgbClr val="002060"/>
                </a:solidFill>
              </a:rPr>
              <a:t/>
            </a:r>
            <a:br>
              <a:rPr lang="en-US" b="1" dirty="0">
                <a:solidFill>
                  <a:srgbClr val="002060"/>
                </a:solidFill>
              </a:rPr>
            </a:br>
            <a:r>
              <a:rPr lang="en-US" b="1" dirty="0" smtClean="0">
                <a:solidFill>
                  <a:srgbClr val="002060"/>
                </a:solidFill>
              </a:rPr>
              <a:t/>
            </a:r>
            <a:br>
              <a:rPr lang="en-US" b="1" dirty="0" smtClean="0">
                <a:solidFill>
                  <a:srgbClr val="002060"/>
                </a:solidFill>
              </a:rPr>
            </a:br>
            <a:r>
              <a:rPr lang="en-US" b="1" dirty="0">
                <a:solidFill>
                  <a:srgbClr val="002060"/>
                </a:solidFill>
              </a:rPr>
              <a:t/>
            </a:r>
            <a:br>
              <a:rPr lang="en-US" b="1" dirty="0">
                <a:solidFill>
                  <a:srgbClr val="002060"/>
                </a:solidFill>
              </a:rPr>
            </a:br>
            <a:r>
              <a:rPr lang="en-US" b="1" dirty="0" smtClean="0">
                <a:solidFill>
                  <a:srgbClr val="002060"/>
                </a:solidFill>
              </a:rPr>
              <a:t/>
            </a:r>
            <a:br>
              <a:rPr lang="en-US" b="1" dirty="0" smtClean="0">
                <a:solidFill>
                  <a:srgbClr val="002060"/>
                </a:solidFill>
              </a:rPr>
            </a:br>
            <a:r>
              <a:rPr lang="en-US" b="1" dirty="0">
                <a:solidFill>
                  <a:srgbClr val="002060"/>
                </a:solidFill>
              </a:rPr>
              <a:t/>
            </a:r>
            <a:br>
              <a:rPr lang="en-US" b="1" dirty="0">
                <a:solidFill>
                  <a:srgbClr val="002060"/>
                </a:solidFill>
              </a:rPr>
            </a:br>
            <a:r>
              <a:rPr lang="en-US" b="1" dirty="0" smtClean="0">
                <a:solidFill>
                  <a:srgbClr val="002060"/>
                </a:solidFill>
              </a:rPr>
              <a:t/>
            </a:r>
            <a:br>
              <a:rPr lang="en-US" b="1" dirty="0" smtClean="0">
                <a:solidFill>
                  <a:srgbClr val="002060"/>
                </a:solidFill>
              </a:rPr>
            </a:br>
            <a:r>
              <a:rPr lang="en-US" b="1" dirty="0">
                <a:solidFill>
                  <a:srgbClr val="002060"/>
                </a:solidFill>
              </a:rPr>
              <a:t/>
            </a:r>
            <a:br>
              <a:rPr lang="en-US" b="1" dirty="0">
                <a:solidFill>
                  <a:srgbClr val="002060"/>
                </a:solidFill>
              </a:rPr>
            </a:br>
            <a:r>
              <a:rPr lang="en-US" b="1" dirty="0" smtClean="0">
                <a:solidFill>
                  <a:srgbClr val="002060"/>
                </a:solidFill>
              </a:rPr>
              <a:t>      </a:t>
            </a:r>
            <a:r>
              <a:rPr lang="en-US" sz="3600" b="1" u="sng" dirty="0" smtClean="0">
                <a:solidFill>
                  <a:srgbClr val="002060"/>
                </a:solidFill>
                <a:latin typeface="+mn-lt"/>
              </a:rPr>
              <a:t>Plot of </a:t>
            </a:r>
            <a:r>
              <a:rPr lang="en-US" sz="3600" b="1" u="sng" dirty="0" err="1" smtClean="0">
                <a:solidFill>
                  <a:srgbClr val="002060"/>
                </a:solidFill>
                <a:latin typeface="+mn-lt"/>
              </a:rPr>
              <a:t>ln</a:t>
            </a:r>
            <a:r>
              <a:rPr lang="en-US" sz="3600" b="1" u="sng" dirty="0" smtClean="0">
                <a:solidFill>
                  <a:srgbClr val="002060"/>
                </a:solidFill>
                <a:latin typeface="+mn-lt"/>
              </a:rPr>
              <a:t> k  </a:t>
            </a:r>
            <a:r>
              <a:rPr lang="en-US" sz="3600" b="1" u="sng" dirty="0" err="1" smtClean="0">
                <a:solidFill>
                  <a:srgbClr val="002060"/>
                </a:solidFill>
                <a:latin typeface="+mn-lt"/>
              </a:rPr>
              <a:t>vs</a:t>
            </a:r>
            <a:r>
              <a:rPr lang="en-US" sz="3600" b="1" u="sng" dirty="0" smtClean="0">
                <a:solidFill>
                  <a:srgbClr val="002060"/>
                </a:solidFill>
                <a:latin typeface="+mn-lt"/>
              </a:rPr>
              <a:t>  1/T is a straight line  &amp; slope  =-</a:t>
            </a:r>
            <a:r>
              <a:rPr lang="en-US" sz="3600" b="1" u="sng" dirty="0" err="1" smtClean="0">
                <a:solidFill>
                  <a:srgbClr val="002060"/>
                </a:solidFill>
                <a:latin typeface="+mn-lt"/>
              </a:rPr>
              <a:t>E</a:t>
            </a:r>
            <a:r>
              <a:rPr lang="en-US" sz="3600" b="1" u="sng" baseline="-25000" dirty="0" err="1" smtClean="0">
                <a:solidFill>
                  <a:srgbClr val="002060"/>
                </a:solidFill>
                <a:latin typeface="+mn-lt"/>
              </a:rPr>
              <a:t>a</a:t>
            </a:r>
            <a:r>
              <a:rPr lang="en-US" sz="3600" b="1" u="sng" dirty="0" smtClean="0">
                <a:solidFill>
                  <a:srgbClr val="002060"/>
                </a:solidFill>
                <a:latin typeface="+mn-lt"/>
              </a:rPr>
              <a:t>/R</a:t>
            </a:r>
            <a:endParaRPr lang="en-US" sz="3600" u="sng" dirty="0">
              <a:solidFill>
                <a:srgbClr val="002060"/>
              </a:solidFill>
              <a:latin typeface="+mn-lt"/>
            </a:endParaRPr>
          </a:p>
        </p:txBody>
      </p:sp>
      <p:pic>
        <p:nvPicPr>
          <p:cNvPr id="3"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5864" y="304800"/>
            <a:ext cx="4413249" cy="5075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940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a:bodyPr>
          <a:lstStyle/>
          <a:p>
            <a:r>
              <a:rPr lang="en-US" b="1" dirty="0" smtClean="0">
                <a:latin typeface="+mn-lt"/>
              </a:rPr>
              <a:t>At temperature </a:t>
            </a:r>
            <a:r>
              <a:rPr lang="en-US" b="1" i="1" dirty="0" smtClean="0">
                <a:latin typeface="+mn-lt"/>
              </a:rPr>
              <a:t>T</a:t>
            </a:r>
            <a:r>
              <a:rPr lang="en-US" b="1" i="1" baseline="-25000" dirty="0" smtClean="0">
                <a:latin typeface="+mn-lt"/>
              </a:rPr>
              <a:t>1</a:t>
            </a:r>
            <a:r>
              <a:rPr lang="en-US" b="1" i="1" dirty="0" smtClean="0">
                <a:latin typeface="+mn-lt"/>
              </a:rPr>
              <a:t> ,</a:t>
            </a:r>
            <a:r>
              <a:rPr lang="en-US" b="1" i="1" baseline="-25000" dirty="0" smtClean="0">
                <a:latin typeface="+mn-lt"/>
              </a:rPr>
              <a:t>                                         ………………………eqn. (1)</a:t>
            </a:r>
            <a:br>
              <a:rPr lang="en-US" b="1" i="1" baseline="-25000" dirty="0" smtClean="0">
                <a:latin typeface="+mn-lt"/>
              </a:rPr>
            </a:br>
            <a:r>
              <a:rPr lang="en-US" b="1" i="1" baseline="-25000" dirty="0" smtClean="0">
                <a:latin typeface="+mn-lt"/>
              </a:rPr>
              <a:t/>
            </a:r>
            <a:br>
              <a:rPr lang="en-US" b="1" i="1" baseline="-25000" dirty="0" smtClean="0">
                <a:latin typeface="+mn-lt"/>
              </a:rPr>
            </a:br>
            <a:r>
              <a:rPr lang="en-US" b="1" dirty="0" smtClean="0">
                <a:latin typeface="+mn-lt"/>
              </a:rPr>
              <a:t>At temperature </a:t>
            </a:r>
            <a:r>
              <a:rPr lang="en-US" b="1" i="1" dirty="0" smtClean="0">
                <a:latin typeface="+mn-lt"/>
              </a:rPr>
              <a:t>T</a:t>
            </a:r>
            <a:r>
              <a:rPr lang="en-US" b="1" i="1" baseline="-25000" dirty="0" smtClean="0">
                <a:latin typeface="+mn-lt"/>
              </a:rPr>
              <a:t>2</a:t>
            </a:r>
            <a:r>
              <a:rPr lang="en-US" b="1" i="1" dirty="0" smtClean="0">
                <a:latin typeface="+mn-lt"/>
              </a:rPr>
              <a:t> , </a:t>
            </a:r>
            <a:r>
              <a:rPr lang="en-US" b="1" i="1" baseline="-25000" dirty="0" smtClean="0">
                <a:latin typeface="+mn-lt"/>
              </a:rPr>
              <a:t>                                       ……………………..eqn. (2)</a:t>
            </a:r>
            <a:br>
              <a:rPr lang="en-US" b="1" i="1" baseline="-25000" dirty="0" smtClean="0">
                <a:latin typeface="+mn-lt"/>
              </a:rPr>
            </a:br>
            <a:r>
              <a:rPr lang="en-US" b="1" i="1" baseline="-25000" dirty="0" smtClean="0">
                <a:latin typeface="+mn-lt"/>
              </a:rPr>
              <a:t/>
            </a:r>
            <a:br>
              <a:rPr lang="en-US" b="1" i="1" baseline="-25000" dirty="0" smtClean="0">
                <a:latin typeface="+mn-lt"/>
              </a:rPr>
            </a:br>
            <a:r>
              <a:rPr lang="en-US" sz="3600" b="1" i="1" dirty="0" smtClean="0">
                <a:latin typeface="+mn-lt"/>
              </a:rPr>
              <a:t>k</a:t>
            </a:r>
            <a:r>
              <a:rPr lang="en-US" sz="3600" b="1" baseline="-25000" dirty="0" smtClean="0">
                <a:latin typeface="+mn-lt"/>
              </a:rPr>
              <a:t>1</a:t>
            </a:r>
            <a:r>
              <a:rPr lang="en-US" sz="3600" b="1" dirty="0" smtClean="0">
                <a:latin typeface="+mn-lt"/>
              </a:rPr>
              <a:t>  and </a:t>
            </a:r>
            <a:r>
              <a:rPr lang="en-US" sz="3600" b="1" i="1" dirty="0" smtClean="0">
                <a:latin typeface="+mn-lt"/>
              </a:rPr>
              <a:t>k</a:t>
            </a:r>
            <a:r>
              <a:rPr lang="en-US" sz="3600" b="1" baseline="-25000" dirty="0" smtClean="0">
                <a:latin typeface="+mn-lt"/>
              </a:rPr>
              <a:t>2</a:t>
            </a:r>
            <a:r>
              <a:rPr lang="en-US" sz="3600" b="1" dirty="0" smtClean="0">
                <a:latin typeface="+mn-lt"/>
              </a:rPr>
              <a:t>  are the values of rate constants at temperatures </a:t>
            </a:r>
            <a:r>
              <a:rPr lang="en-US" sz="3600" b="1" i="1" dirty="0" smtClean="0">
                <a:latin typeface="+mn-lt"/>
              </a:rPr>
              <a:t>T</a:t>
            </a:r>
            <a:r>
              <a:rPr lang="en-US" sz="3600" b="1" baseline="-25000" dirty="0" smtClean="0">
                <a:latin typeface="+mn-lt"/>
              </a:rPr>
              <a:t>1</a:t>
            </a:r>
            <a:r>
              <a:rPr lang="en-US" sz="3600" b="1" dirty="0" smtClean="0">
                <a:latin typeface="+mn-lt"/>
              </a:rPr>
              <a:t> and </a:t>
            </a:r>
            <a:r>
              <a:rPr lang="en-US" sz="3600" b="1" i="1" dirty="0" smtClean="0">
                <a:latin typeface="+mn-lt"/>
              </a:rPr>
              <a:t>T</a:t>
            </a:r>
            <a:r>
              <a:rPr lang="en-US" sz="3600" b="1" i="1" baseline="-25000" dirty="0" smtClean="0">
                <a:latin typeface="+mn-lt"/>
              </a:rPr>
              <a:t>2</a:t>
            </a:r>
            <a:r>
              <a:rPr lang="en-US" sz="3600" b="1" i="1" dirty="0" smtClean="0">
                <a:latin typeface="+mn-lt"/>
              </a:rPr>
              <a:t> </a:t>
            </a:r>
            <a:r>
              <a:rPr lang="en-US" sz="3600" b="1" dirty="0" smtClean="0">
                <a:latin typeface="+mn-lt"/>
              </a:rPr>
              <a:t>respectively. Subtracting equation (2) from (1), we obtain</a:t>
            </a:r>
            <a:br>
              <a:rPr lang="en-US" sz="3600" b="1" dirty="0" smtClean="0">
                <a:latin typeface="+mn-lt"/>
              </a:rPr>
            </a:br>
            <a:r>
              <a:rPr lang="en-US" sz="3600" b="1" dirty="0" smtClean="0">
                <a:latin typeface="+mn-lt"/>
              </a:rPr>
              <a:t/>
            </a:r>
            <a:br>
              <a:rPr lang="en-US" sz="3600" b="1" dirty="0" smtClean="0">
                <a:latin typeface="+mn-lt"/>
              </a:rPr>
            </a:br>
            <a:r>
              <a:rPr lang="en-US" sz="3600" b="1" dirty="0"/>
              <a:t/>
            </a:r>
            <a:br>
              <a:rPr lang="en-US" sz="3600" b="1" dirty="0"/>
            </a:br>
            <a:r>
              <a:rPr lang="en-US" sz="3600" b="1" dirty="0" smtClean="0"/>
              <a:t/>
            </a:r>
            <a:br>
              <a:rPr lang="en-US" sz="3600" b="1" dirty="0" smtClean="0"/>
            </a:br>
            <a:r>
              <a:rPr lang="en-US" sz="3600" b="1" dirty="0"/>
              <a:t/>
            </a:r>
            <a:br>
              <a:rPr lang="en-US" sz="3600" b="1" dirty="0"/>
            </a:br>
            <a:r>
              <a:rPr lang="en-US" b="1" dirty="0" smtClean="0"/>
              <a:t/>
            </a:r>
            <a:br>
              <a:rPr lang="en-US" b="1" dirty="0" smtClean="0"/>
            </a:br>
            <a:endParaRPr lang="en-US" dirty="0"/>
          </a:p>
        </p:txBody>
      </p:sp>
      <p:pic>
        <p:nvPicPr>
          <p:cNvPr id="3"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colorTemperature colorTemp="8800"/>
                    </a14:imgEffect>
                    <a14:imgEffect>
                      <a14:saturation sat="3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773078" y="3466534"/>
            <a:ext cx="3645311" cy="3391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773611" y="0"/>
            <a:ext cx="2908682" cy="794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6">
            <a:extLst>
              <a:ext uri="{BEBA8EAE-BF5A-486C-A8C5-ECC9F3942E4B}">
                <a14:imgProps xmlns:a14="http://schemas.microsoft.com/office/drawing/2010/main">
                  <a14:imgLayer r:embed="rId7">
                    <a14:imgEffect>
                      <a14:sharpenSoften amount="50000"/>
                    </a14:imgEffect>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4773611" y="994043"/>
            <a:ext cx="2908682" cy="81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566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dirty="0" smtClean="0">
                <a:solidFill>
                  <a:schemeClr val="bg1"/>
                </a:solidFill>
              </a:rPr>
              <a:t>a</a:t>
            </a:r>
            <a:endParaRPr lang="en-US" dirty="0">
              <a:solidFill>
                <a:schemeClr val="bg1"/>
              </a:solidFill>
            </a:endParaRPr>
          </a:p>
        </p:txBody>
      </p:sp>
      <p:pic>
        <p:nvPicPr>
          <p:cNvPr id="3" name="Picture 1027" descr="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893" y="-1"/>
            <a:ext cx="5962821" cy="47296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Object 1029"/>
          <p:cNvGraphicFramePr>
            <a:graphicFrameLocks noChangeAspect="1"/>
          </p:cNvGraphicFramePr>
          <p:nvPr>
            <p:extLst>
              <p:ext uri="{D42A27DB-BD31-4B8C-83A1-F6EECF244321}">
                <p14:modId xmlns:p14="http://schemas.microsoft.com/office/powerpoint/2010/main" val="885559516"/>
              </p:ext>
            </p:extLst>
          </p:nvPr>
        </p:nvGraphicFramePr>
        <p:xfrm>
          <a:off x="3287433" y="4729617"/>
          <a:ext cx="2980267" cy="762000"/>
        </p:xfrm>
        <a:graphic>
          <a:graphicData uri="http://schemas.openxmlformats.org/presentationml/2006/ole">
            <mc:AlternateContent xmlns:mc="http://schemas.openxmlformats.org/markup-compatibility/2006">
              <mc:Choice xmlns:v="urn:schemas-microsoft-com:vml" Requires="v">
                <p:oleObj spid="_x0000_s2076" name="Equation" r:id="rId4" imgW="1041120" imgH="266400" progId="Equation.DSMT4">
                  <p:embed/>
                </p:oleObj>
              </mc:Choice>
              <mc:Fallback>
                <p:oleObj name="Equation" r:id="rId4" imgW="104112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7433" y="4729617"/>
                        <a:ext cx="2980267" cy="762000"/>
                      </a:xfrm>
                      <a:prstGeom prst="rect">
                        <a:avLst/>
                      </a:prstGeom>
                      <a:noFill/>
                      <a:ln>
                        <a:noFill/>
                      </a:ln>
                      <a:effectLst/>
                    </p:spPr>
                  </p:pic>
                </p:oleObj>
              </mc:Fallback>
            </mc:AlternateContent>
          </a:graphicData>
        </a:graphic>
      </p:graphicFrame>
      <p:graphicFrame>
        <p:nvGraphicFramePr>
          <p:cNvPr id="5" name="Object 1030"/>
          <p:cNvGraphicFramePr>
            <a:graphicFrameLocks noChangeAspect="1"/>
          </p:cNvGraphicFramePr>
          <p:nvPr>
            <p:extLst>
              <p:ext uri="{D42A27DB-BD31-4B8C-83A1-F6EECF244321}">
                <p14:modId xmlns:p14="http://schemas.microsoft.com/office/powerpoint/2010/main" val="1307734657"/>
              </p:ext>
            </p:extLst>
          </p:nvPr>
        </p:nvGraphicFramePr>
        <p:xfrm>
          <a:off x="345037" y="5491617"/>
          <a:ext cx="5922663" cy="1066800"/>
        </p:xfrm>
        <a:graphic>
          <a:graphicData uri="http://schemas.openxmlformats.org/presentationml/2006/ole">
            <mc:AlternateContent xmlns:mc="http://schemas.openxmlformats.org/markup-compatibility/2006">
              <mc:Choice xmlns:v="urn:schemas-microsoft-com:vml" Requires="v">
                <p:oleObj spid="_x0000_s2077" name="Equation" r:id="rId6" imgW="2679480" imgH="482400" progId="Equation.DSMT4">
                  <p:embed/>
                </p:oleObj>
              </mc:Choice>
              <mc:Fallback>
                <p:oleObj name="Equation" r:id="rId6" imgW="267948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037" y="5491617"/>
                        <a:ext cx="5922663" cy="10668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054251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1349828"/>
            <a:ext cx="12192000" cy="526297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800" dirty="0"/>
              <a:t>According to this theory, the reactant molecules are assumed to be hard spheres and the reaction is postulated to occur, when molecules collide with each other. </a:t>
            </a:r>
            <a:endParaRPr lang="en-US" sz="2800" dirty="0" smtClean="0"/>
          </a:p>
          <a:p>
            <a:pPr algn="just"/>
            <a:endParaRPr lang="en-US" sz="2800" dirty="0"/>
          </a:p>
          <a:p>
            <a:pPr algn="just"/>
            <a:r>
              <a:rPr lang="en-US" sz="2800" dirty="0" smtClean="0"/>
              <a:t>The </a:t>
            </a:r>
            <a:r>
              <a:rPr lang="en-US" sz="2800" dirty="0"/>
              <a:t>number of collisions between the reacting molecules taking place per second per unit volume is known as </a:t>
            </a:r>
            <a:r>
              <a:rPr lang="en-US" sz="2800" b="1" dirty="0"/>
              <a:t>collision frequency </a:t>
            </a:r>
            <a:r>
              <a:rPr lang="en-US" sz="2800" dirty="0"/>
              <a:t>(Z</a:t>
            </a:r>
            <a:r>
              <a:rPr lang="en-US" sz="1600" dirty="0"/>
              <a:t>AB</a:t>
            </a:r>
            <a:r>
              <a:rPr lang="en-US" sz="2800" dirty="0" smtClean="0"/>
              <a:t>)·</a:t>
            </a:r>
          </a:p>
          <a:p>
            <a:pPr algn="just"/>
            <a:endParaRPr lang="en-US" sz="2800" b="1" dirty="0">
              <a:solidFill>
                <a:schemeClr val="tx1"/>
              </a:solidFill>
            </a:endParaRPr>
          </a:p>
          <a:p>
            <a:pPr algn="just"/>
            <a:r>
              <a:rPr lang="en-US" sz="2800" dirty="0"/>
              <a:t>But only those collisions in which the colliding species are associated with certain minimum amount of energy and collide in proper orientation result in the product formation, such collisions are called </a:t>
            </a:r>
            <a:r>
              <a:rPr lang="en-US" sz="2800" b="1" dirty="0" smtClean="0"/>
              <a:t>fruitful collisions or effective collision</a:t>
            </a:r>
            <a:r>
              <a:rPr lang="en-US" sz="2800" dirty="0" smtClean="0"/>
              <a:t>.</a:t>
            </a:r>
          </a:p>
          <a:p>
            <a:pPr algn="just"/>
            <a:endParaRPr lang="en-US" sz="2800" dirty="0" smtClean="0"/>
          </a:p>
          <a:p>
            <a:pPr algn="just"/>
            <a:r>
              <a:rPr lang="en-US" sz="2800" dirty="0" smtClean="0"/>
              <a:t>The </a:t>
            </a:r>
            <a:r>
              <a:rPr lang="en-US" sz="2800" dirty="0"/>
              <a:t>molecules which take part in chemical reaction are known as </a:t>
            </a:r>
            <a:r>
              <a:rPr lang="en-US" sz="2800" b="1" dirty="0"/>
              <a:t>active molecules</a:t>
            </a:r>
            <a:r>
              <a:rPr lang="en-US" sz="2800" b="1" dirty="0" smtClean="0"/>
              <a:t>.</a:t>
            </a:r>
            <a:endParaRPr lang="en-US" sz="2800" b="1" dirty="0">
              <a:solidFill>
                <a:schemeClr val="tx1"/>
              </a:solidFill>
            </a:endParaRPr>
          </a:p>
          <a:p>
            <a:pPr algn="just"/>
            <a:endParaRPr lang="en-US" sz="2800" b="1" dirty="0">
              <a:solidFill>
                <a:srgbClr val="C00000"/>
              </a:solidFill>
            </a:endParaRPr>
          </a:p>
        </p:txBody>
      </p:sp>
      <p:sp>
        <p:nvSpPr>
          <p:cNvPr id="6" name="TextBox 5"/>
          <p:cNvSpPr txBox="1"/>
          <p:nvPr/>
        </p:nvSpPr>
        <p:spPr>
          <a:xfrm>
            <a:off x="2585357" y="426498"/>
            <a:ext cx="6879771" cy="923330"/>
          </a:xfrm>
          <a:prstGeom prst="rect">
            <a:avLst/>
          </a:prstGeom>
          <a:noFill/>
        </p:spPr>
        <p:txBody>
          <a:bodyPr wrap="square" rtlCol="0">
            <a:spAutoFit/>
          </a:bodyPr>
          <a:lstStyle/>
          <a:p>
            <a:r>
              <a:rPr lang="en-US" sz="5400" b="1" i="1" u="sng" dirty="0" smtClean="0">
                <a:solidFill>
                  <a:srgbClr val="00B050"/>
                </a:solidFill>
                <a:latin typeface="Algerian" panose="04020705040A02060702" pitchFamily="82" charset="0"/>
              </a:rPr>
              <a:t>Collision Theory</a:t>
            </a:r>
            <a:endParaRPr lang="en-US" sz="5400" b="1" i="1" u="sng" dirty="0">
              <a:solidFill>
                <a:srgbClr val="00B050"/>
              </a:solidFill>
              <a:latin typeface="Algerian" panose="04020705040A02060702" pitchFamily="82" charset="0"/>
            </a:endParaRPr>
          </a:p>
        </p:txBody>
      </p:sp>
    </p:spTree>
    <p:extLst>
      <p:ext uri="{BB962C8B-B14F-4D97-AF65-F5344CB8AC3E}">
        <p14:creationId xmlns:p14="http://schemas.microsoft.com/office/powerpoint/2010/main" val="928226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64091" cy="6091093"/>
          </a:xfrm>
        </p:spPr>
        <p:txBody>
          <a:bodyPr>
            <a:noAutofit/>
          </a:bodyPr>
          <a:lstStyle/>
          <a:p>
            <a:r>
              <a:rPr lang="en-US" sz="2800" b="1" dirty="0">
                <a:latin typeface="+mn-lt"/>
              </a:rPr>
              <a:t/>
            </a:r>
            <a:br>
              <a:rPr lang="en-US" sz="2800" b="1" dirty="0">
                <a:latin typeface="+mn-lt"/>
              </a:rPr>
            </a:br>
            <a:r>
              <a:rPr lang="en-US" sz="2800" dirty="0">
                <a:latin typeface="+mn-lt"/>
              </a:rPr>
              <a:t>Those molecule which do not take part in chemical reaction are known as </a:t>
            </a:r>
            <a:r>
              <a:rPr lang="en-US" sz="2800" b="1" dirty="0">
                <a:latin typeface="+mn-lt"/>
              </a:rPr>
              <a:t>passive molecules</a:t>
            </a:r>
            <a:r>
              <a:rPr lang="en-US" sz="2800" b="1" dirty="0" smtClean="0">
                <a:latin typeface="+mn-lt"/>
              </a:rPr>
              <a:t>.</a:t>
            </a:r>
            <a:br>
              <a:rPr lang="en-US" sz="2800" b="1" dirty="0" smtClean="0">
                <a:latin typeface="+mn-lt"/>
              </a:rPr>
            </a:br>
            <a:r>
              <a:rPr lang="en-US" sz="2800" b="1" dirty="0">
                <a:latin typeface="+mn-lt"/>
              </a:rPr>
              <a:t/>
            </a:r>
            <a:br>
              <a:rPr lang="en-US" sz="2800" b="1" dirty="0">
                <a:latin typeface="+mn-lt"/>
              </a:rPr>
            </a:br>
            <a:r>
              <a:rPr lang="en-US" sz="2800" b="1" dirty="0">
                <a:solidFill>
                  <a:srgbClr val="C00000"/>
                </a:solidFill>
                <a:latin typeface="+mn-lt"/>
              </a:rPr>
              <a:t>Energy barrier</a:t>
            </a:r>
            <a:r>
              <a:rPr lang="en-US" sz="2800" b="1" dirty="0">
                <a:solidFill>
                  <a:srgbClr val="7030A0"/>
                </a:solidFill>
                <a:latin typeface="+mn-lt"/>
              </a:rPr>
              <a:t>:									</a:t>
            </a:r>
            <a:br>
              <a:rPr lang="en-US" sz="2800" b="1" dirty="0">
                <a:solidFill>
                  <a:srgbClr val="7030A0"/>
                </a:solidFill>
                <a:latin typeface="+mn-lt"/>
              </a:rPr>
            </a:br>
            <a:r>
              <a:rPr lang="en-US" sz="2800" b="1" dirty="0">
                <a:latin typeface="+mn-lt"/>
              </a:rPr>
              <a:t> </a:t>
            </a:r>
            <a:r>
              <a:rPr lang="en-US" sz="2800" dirty="0">
                <a:latin typeface="+mn-lt"/>
              </a:rPr>
              <a:t>The minimum energy which the colliding particles possess in </a:t>
            </a:r>
            <a:br>
              <a:rPr lang="en-US" sz="2800" dirty="0">
                <a:latin typeface="+mn-lt"/>
              </a:rPr>
            </a:br>
            <a:r>
              <a:rPr lang="en-US" sz="2800" dirty="0">
                <a:latin typeface="+mn-lt"/>
              </a:rPr>
              <a:t>order to bring about the chemical reaction is</a:t>
            </a:r>
            <a:r>
              <a:rPr lang="en-US" sz="2800" b="1" dirty="0">
                <a:latin typeface="+mn-lt"/>
              </a:rPr>
              <a:t> </a:t>
            </a:r>
            <a:r>
              <a:rPr lang="en-US" sz="2800" dirty="0">
                <a:latin typeface="+mn-lt"/>
              </a:rPr>
              <a:t>called</a:t>
            </a:r>
            <a:r>
              <a:rPr lang="en-US" sz="2800" b="1" dirty="0">
                <a:latin typeface="+mn-lt"/>
              </a:rPr>
              <a:t> threshold </a:t>
            </a:r>
            <a:br>
              <a:rPr lang="en-US" sz="2800" b="1" dirty="0">
                <a:latin typeface="+mn-lt"/>
              </a:rPr>
            </a:br>
            <a:r>
              <a:rPr lang="en-US" sz="2800" b="1" dirty="0">
                <a:latin typeface="+mn-lt"/>
              </a:rPr>
              <a:t>energy</a:t>
            </a:r>
            <a:r>
              <a:rPr lang="en-US" sz="2800" b="1" dirty="0" smtClean="0">
                <a:latin typeface="+mn-lt"/>
              </a:rPr>
              <a:t>.</a:t>
            </a:r>
            <a:br>
              <a:rPr lang="en-US" sz="2800" b="1" dirty="0" smtClean="0">
                <a:latin typeface="+mn-lt"/>
              </a:rPr>
            </a:br>
            <a:r>
              <a:rPr lang="en-US" sz="2800" b="1" dirty="0">
                <a:latin typeface="+mn-lt"/>
              </a:rPr>
              <a:t/>
            </a:r>
            <a:br>
              <a:rPr lang="en-US" sz="2800" b="1" dirty="0">
                <a:latin typeface="+mn-lt"/>
              </a:rPr>
            </a:br>
            <a:r>
              <a:rPr lang="en-US" sz="2800" b="1" dirty="0">
                <a:solidFill>
                  <a:srgbClr val="C00000"/>
                </a:solidFill>
                <a:latin typeface="+mn-lt"/>
              </a:rPr>
              <a:t>Activation energy:</a:t>
            </a:r>
            <a:br>
              <a:rPr lang="en-US" sz="2800" b="1" dirty="0">
                <a:solidFill>
                  <a:srgbClr val="C00000"/>
                </a:solidFill>
                <a:latin typeface="+mn-lt"/>
              </a:rPr>
            </a:br>
            <a:r>
              <a:rPr lang="en-US" sz="2800" b="1" dirty="0">
                <a:solidFill>
                  <a:srgbClr val="C00000"/>
                </a:solidFill>
                <a:latin typeface="+mn-lt"/>
              </a:rPr>
              <a:t> </a:t>
            </a:r>
            <a:r>
              <a:rPr lang="en-US" sz="2800" dirty="0">
                <a:latin typeface="+mn-lt"/>
              </a:rPr>
              <a:t>The minimum amount of energy required to make passive molecules into active molecules is known as </a:t>
            </a:r>
            <a:r>
              <a:rPr lang="en-US" sz="2800" b="1" dirty="0">
                <a:latin typeface="+mn-lt"/>
              </a:rPr>
              <a:t>activation energy</a:t>
            </a:r>
            <a:r>
              <a:rPr lang="en-US" sz="2800" b="1" dirty="0" smtClean="0">
                <a:latin typeface="+mn-lt"/>
              </a:rPr>
              <a:t>.</a:t>
            </a:r>
            <a:br>
              <a:rPr lang="en-US" sz="2800" b="1" dirty="0" smtClean="0">
                <a:latin typeface="+mn-lt"/>
              </a:rPr>
            </a:br>
            <a:r>
              <a:rPr lang="en-US" sz="2800" b="1" dirty="0">
                <a:latin typeface="+mn-lt"/>
              </a:rPr>
              <a:t/>
            </a:r>
            <a:br>
              <a:rPr lang="en-US" sz="2800" b="1" dirty="0">
                <a:latin typeface="+mn-lt"/>
              </a:rPr>
            </a:br>
            <a:r>
              <a:rPr lang="en-US" sz="2800" dirty="0" smtClean="0">
                <a:latin typeface="+mn-lt"/>
              </a:rPr>
              <a:t>To </a:t>
            </a:r>
            <a:r>
              <a:rPr lang="en-US" sz="2800" dirty="0">
                <a:latin typeface="+mn-lt"/>
              </a:rPr>
              <a:t>account for effective collisions, another factor, P called the probability or steric factor is introduced. So, </a:t>
            </a:r>
            <a:r>
              <a:rPr lang="en-US" sz="2800" b="1" dirty="0">
                <a:latin typeface="+mn-lt"/>
              </a:rPr>
              <a:t>rate = </a:t>
            </a:r>
            <a:r>
              <a:rPr lang="en-US" sz="2800" b="1" dirty="0" err="1">
                <a:latin typeface="+mn-lt"/>
              </a:rPr>
              <a:t>PZ</a:t>
            </a:r>
            <a:r>
              <a:rPr lang="en-US" sz="1600" b="1" dirty="0" err="1">
                <a:latin typeface="+mn-lt"/>
              </a:rPr>
              <a:t>AB</a:t>
            </a:r>
            <a:r>
              <a:rPr lang="en-US" sz="2800" b="1" dirty="0" err="1">
                <a:latin typeface="+mn-lt"/>
              </a:rPr>
              <a:t>e</a:t>
            </a:r>
            <a:r>
              <a:rPr lang="en-US" sz="2800" b="1" baseline="30000" dirty="0">
                <a:latin typeface="+mn-lt"/>
              </a:rPr>
              <a:t> -</a:t>
            </a:r>
            <a:r>
              <a:rPr lang="en-US" sz="2800" b="1" baseline="30000" dirty="0" err="1" smtClean="0">
                <a:latin typeface="+mn-lt"/>
              </a:rPr>
              <a:t>E</a:t>
            </a:r>
            <a:r>
              <a:rPr lang="en-US" sz="1800" b="1" baseline="30000" dirty="0" err="1" smtClean="0">
                <a:latin typeface="+mn-lt"/>
              </a:rPr>
              <a:t>a</a:t>
            </a:r>
            <a:r>
              <a:rPr lang="en-US" sz="1800" b="1" baseline="30000" dirty="0" smtClean="0">
                <a:latin typeface="+mn-lt"/>
              </a:rPr>
              <a:t> </a:t>
            </a:r>
            <a:r>
              <a:rPr lang="en-US" sz="2800" b="1" baseline="30000" dirty="0">
                <a:latin typeface="+mn-lt"/>
              </a:rPr>
              <a:t>/RT</a:t>
            </a:r>
          </a:p>
        </p:txBody>
      </p:sp>
    </p:spTree>
    <p:extLst>
      <p:ext uri="{BB962C8B-B14F-4D97-AF65-F5344CB8AC3E}">
        <p14:creationId xmlns:p14="http://schemas.microsoft.com/office/powerpoint/2010/main" val="89433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en-IN" b="1" dirty="0" smtClean="0">
                <a:solidFill>
                  <a:srgbClr val="002060"/>
                </a:solidFill>
              </a:rPr>
              <a:t>Kinetic studies not only help us to determine the speed or rate of a chemical reaction but also describe the conditions by which the reaction rates can be altered. </a:t>
            </a:r>
            <a:br>
              <a:rPr lang="en-IN" b="1" dirty="0" smtClean="0">
                <a:solidFill>
                  <a:srgbClr val="002060"/>
                </a:solidFill>
              </a:rPr>
            </a:br>
            <a:r>
              <a:rPr lang="en-IN" b="1" dirty="0" smtClean="0">
                <a:solidFill>
                  <a:srgbClr val="002060"/>
                </a:solidFill>
              </a:rPr>
              <a:t/>
            </a:r>
            <a:br>
              <a:rPr lang="en-IN" b="1" dirty="0" smtClean="0">
                <a:solidFill>
                  <a:srgbClr val="002060"/>
                </a:solidFill>
              </a:rPr>
            </a:br>
            <a:r>
              <a:rPr lang="en-IN" b="1" dirty="0" smtClean="0">
                <a:solidFill>
                  <a:srgbClr val="002060"/>
                </a:solidFill>
              </a:rPr>
              <a:t>The factors such as concentration, temperature, pressure and catalyst affect the rate of a reaction.</a:t>
            </a:r>
            <a:endParaRPr lang="en-US" dirty="0"/>
          </a:p>
        </p:txBody>
      </p:sp>
    </p:spTree>
    <p:extLst>
      <p:ext uri="{BB962C8B-B14F-4D97-AF65-F5344CB8AC3E}">
        <p14:creationId xmlns:p14="http://schemas.microsoft.com/office/powerpoint/2010/main" val="393045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rmAutofit/>
          </a:bodyPr>
          <a:lstStyle/>
          <a:p>
            <a:pPr algn="ctr"/>
            <a:r>
              <a:rPr lang="en-IN" sz="6000" b="1" i="1" u="sng" dirty="0" smtClean="0">
                <a:ln w="1905"/>
                <a:solidFill>
                  <a:srgbClr val="00B050"/>
                </a:solidFill>
                <a:effectLst>
                  <a:innerShdw blurRad="69850" dist="43180" dir="5400000">
                    <a:srgbClr val="000000">
                      <a:alpha val="65000"/>
                    </a:srgbClr>
                  </a:innerShdw>
                </a:effectLst>
                <a:latin typeface="Algerian" panose="04020705040A02060702" pitchFamily="82" charset="0"/>
              </a:rPr>
              <a:t>Rate of a Chemical Reaction</a:t>
            </a:r>
            <a:r>
              <a:rPr lang="en-IN" b="1" dirty="0" smtClean="0">
                <a:ln w="1905"/>
                <a:solidFill>
                  <a:srgbClr val="00B050"/>
                </a:solidFill>
                <a:effectLst>
                  <a:innerShdw blurRad="69850" dist="43180" dir="5400000">
                    <a:srgbClr val="000000">
                      <a:alpha val="65000"/>
                    </a:srgbClr>
                  </a:innerShdw>
                </a:effectLst>
              </a:rPr>
              <a:t/>
            </a:r>
            <a:br>
              <a:rPr lang="en-IN" b="1" dirty="0" smtClean="0">
                <a:ln w="1905"/>
                <a:solidFill>
                  <a:srgbClr val="00B050"/>
                </a:solidFill>
                <a:effectLst>
                  <a:innerShdw blurRad="69850" dist="43180" dir="5400000">
                    <a:srgbClr val="000000">
                      <a:alpha val="65000"/>
                    </a:srgbClr>
                  </a:innerShdw>
                </a:effectLst>
              </a:rPr>
            </a:br>
            <a:r>
              <a:rPr lang="en-IN" b="1" dirty="0" smtClean="0">
                <a:ln w="1905"/>
                <a:solidFill>
                  <a:srgbClr val="00B050"/>
                </a:solidFill>
                <a:effectLst>
                  <a:innerShdw blurRad="69850" dist="43180" dir="5400000">
                    <a:srgbClr val="000000">
                      <a:alpha val="65000"/>
                    </a:srgbClr>
                  </a:innerShdw>
                </a:effectLst>
              </a:rPr>
              <a:t/>
            </a:r>
            <a:br>
              <a:rPr lang="en-IN" b="1" dirty="0" smtClean="0">
                <a:ln w="1905"/>
                <a:solidFill>
                  <a:srgbClr val="00B050"/>
                </a:solidFill>
                <a:effectLst>
                  <a:innerShdw blurRad="69850" dist="43180" dir="5400000">
                    <a:srgbClr val="000000">
                      <a:alpha val="65000"/>
                    </a:srgbClr>
                  </a:innerShdw>
                </a:effectLst>
              </a:rPr>
            </a:br>
            <a:r>
              <a:rPr lang="en-IN" sz="4000" dirty="0" smtClean="0">
                <a:solidFill>
                  <a:srgbClr val="FF0000"/>
                </a:solidFill>
                <a:latin typeface="+mn-lt"/>
                <a:cs typeface="Arabic Typesetting" panose="03020402040406030203" pitchFamily="66" charset="-78"/>
              </a:rPr>
              <a:t>The speed of a reaction or the rate of a reaction can be defined as the change in concentration of either reactant or product per unit time.</a:t>
            </a:r>
            <a:br>
              <a:rPr lang="en-IN" sz="4000" dirty="0" smtClean="0">
                <a:solidFill>
                  <a:srgbClr val="FF0000"/>
                </a:solidFill>
                <a:latin typeface="+mn-lt"/>
                <a:cs typeface="Arabic Typesetting" panose="03020402040406030203" pitchFamily="66" charset="-78"/>
              </a:rPr>
            </a:br>
            <a:r>
              <a:rPr lang="en-IN" sz="4000" dirty="0" smtClean="0">
                <a:solidFill>
                  <a:srgbClr val="FF0000"/>
                </a:solidFill>
                <a:latin typeface="+mn-lt"/>
                <a:cs typeface="Arabic Typesetting" panose="03020402040406030203" pitchFamily="66" charset="-78"/>
              </a:rPr>
              <a:t/>
            </a:r>
            <a:br>
              <a:rPr lang="en-IN" sz="4000" dirty="0" smtClean="0">
                <a:solidFill>
                  <a:srgbClr val="FF0000"/>
                </a:solidFill>
                <a:latin typeface="+mn-lt"/>
                <a:cs typeface="Arabic Typesetting" panose="03020402040406030203" pitchFamily="66" charset="-78"/>
              </a:rPr>
            </a:br>
            <a:r>
              <a:rPr lang="en-IN" sz="4000" dirty="0" smtClean="0">
                <a:latin typeface="+mn-lt"/>
                <a:cs typeface="Arabic Typesetting" panose="03020402040406030203" pitchFamily="66" charset="-78"/>
              </a:rPr>
              <a:t>Consider a hypothetical reaction ,</a:t>
            </a:r>
            <a:br>
              <a:rPr lang="en-IN" sz="4000" dirty="0" smtClean="0">
                <a:latin typeface="+mn-lt"/>
                <a:cs typeface="Arabic Typesetting" panose="03020402040406030203" pitchFamily="66" charset="-78"/>
              </a:rPr>
            </a:br>
            <a:r>
              <a:rPr lang="en-IN" sz="4000" dirty="0" smtClean="0">
                <a:solidFill>
                  <a:srgbClr val="FF0000"/>
                </a:solidFill>
                <a:latin typeface="+mn-lt"/>
                <a:cs typeface="Arabic Typesetting" panose="03020402040406030203" pitchFamily="66" charset="-78"/>
              </a:rPr>
              <a:t/>
            </a:r>
            <a:br>
              <a:rPr lang="en-IN" sz="4000" dirty="0" smtClean="0">
                <a:solidFill>
                  <a:srgbClr val="FF0000"/>
                </a:solidFill>
                <a:latin typeface="+mn-lt"/>
                <a:cs typeface="Arabic Typesetting" panose="03020402040406030203" pitchFamily="66" charset="-78"/>
              </a:rPr>
            </a:br>
            <a:r>
              <a:rPr lang="en-IN" sz="4000" dirty="0" smtClean="0">
                <a:solidFill>
                  <a:srgbClr val="FF0000"/>
                </a:solidFill>
                <a:latin typeface="+mn-lt"/>
                <a:cs typeface="Arabic Typesetting" panose="03020402040406030203" pitchFamily="66" charset="-78"/>
              </a:rPr>
              <a:t>R                P</a:t>
            </a:r>
            <a:endParaRPr lang="en-US" sz="4000" dirty="0">
              <a:latin typeface="+mn-lt"/>
              <a:cs typeface="Arabic Typesetting" panose="03020402040406030203" pitchFamily="66" charset="-78"/>
            </a:endParaRPr>
          </a:p>
        </p:txBody>
      </p:sp>
      <p:sp>
        <p:nvSpPr>
          <p:cNvPr id="3" name="Right Arrow 2"/>
          <p:cNvSpPr/>
          <p:nvPr/>
        </p:nvSpPr>
        <p:spPr>
          <a:xfrm>
            <a:off x="5236028" y="5671456"/>
            <a:ext cx="1719943" cy="1632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10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8000"/>
              </a:xfrm>
            </p:spPr>
            <p:txBody>
              <a:bodyPr>
                <a:normAutofit/>
              </a:bodyPr>
              <a:lstStyle/>
              <a:p>
                <a:pPr algn="ctr"/>
                <a:r>
                  <a:rPr lang="en-IN" sz="4000" b="1" dirty="0" smtClean="0">
                    <a:solidFill>
                      <a:srgbClr val="FF0000"/>
                    </a:solidFill>
                    <a:latin typeface="+mn-lt"/>
                    <a:cs typeface="Arabic Typesetting" panose="03020402040406030203" pitchFamily="66" charset="-78"/>
                  </a:rPr>
                  <a:t>Rate of the reaction =  </a:t>
                </a:r>
                <a14:m>
                  <m:oMath xmlns:m="http://schemas.openxmlformats.org/officeDocument/2006/math">
                    <m:f>
                      <m:fPr>
                        <m:ctrlPr>
                          <a:rPr lang="en-US" sz="4000" b="1" i="1" smtClean="0">
                            <a:solidFill>
                              <a:srgbClr val="FF0000"/>
                            </a:solidFill>
                            <a:latin typeface="Cambria Math"/>
                            <a:ea typeface="Cambria Math" panose="02040503050406030204" pitchFamily="18" charset="0"/>
                          </a:rPr>
                        </m:ctrlPr>
                      </m:fPr>
                      <m:num>
                        <m:r>
                          <a:rPr lang="en-US" sz="4000" b="1" i="1" smtClean="0">
                            <a:solidFill>
                              <a:srgbClr val="FF0000"/>
                            </a:solidFill>
                            <a:latin typeface="Cambria Math" panose="02040503050406030204" pitchFamily="18" charset="0"/>
                            <a:ea typeface="Cambria Math" panose="02040503050406030204" pitchFamily="18" charset="0"/>
                          </a:rPr>
                          <m:t>−∆[</m:t>
                        </m:r>
                        <m:r>
                          <a:rPr lang="en-US" sz="4000" b="1" i="1" smtClean="0">
                            <a:solidFill>
                              <a:srgbClr val="FF0000"/>
                            </a:solidFill>
                            <a:latin typeface="Cambria Math" panose="02040503050406030204" pitchFamily="18" charset="0"/>
                            <a:ea typeface="Cambria Math" panose="02040503050406030204" pitchFamily="18" charset="0"/>
                          </a:rPr>
                          <m:t>𝑹</m:t>
                        </m:r>
                        <m:r>
                          <a:rPr lang="en-US" sz="4000" b="1" i="1" smtClean="0">
                            <a:solidFill>
                              <a:srgbClr val="FF0000"/>
                            </a:solidFill>
                            <a:latin typeface="Cambria Math" panose="02040503050406030204" pitchFamily="18" charset="0"/>
                            <a:ea typeface="Cambria Math" panose="02040503050406030204" pitchFamily="18" charset="0"/>
                          </a:rPr>
                          <m:t>]</m:t>
                        </m:r>
                      </m:num>
                      <m:den>
                        <m:r>
                          <a:rPr lang="en-US" sz="4000" b="1" i="1" smtClean="0">
                            <a:solidFill>
                              <a:srgbClr val="FF0000"/>
                            </a:solidFill>
                            <a:latin typeface="Cambria Math" panose="02040503050406030204" pitchFamily="18" charset="0"/>
                            <a:ea typeface="Cambria Math" panose="02040503050406030204" pitchFamily="18" charset="0"/>
                          </a:rPr>
                          <m:t>∆</m:t>
                        </m:r>
                        <m:r>
                          <a:rPr lang="en-US" sz="4000" b="1" i="1" smtClean="0">
                            <a:solidFill>
                              <a:srgbClr val="FF0000"/>
                            </a:solidFill>
                            <a:latin typeface="Cambria Math" panose="02040503050406030204" pitchFamily="18" charset="0"/>
                            <a:ea typeface="Cambria Math" panose="02040503050406030204" pitchFamily="18" charset="0"/>
                          </a:rPr>
                          <m:t>𝒕</m:t>
                        </m:r>
                      </m:den>
                    </m:f>
                  </m:oMath>
                </a14:m>
                <a:r>
                  <a:rPr lang="en-US" sz="4000" dirty="0" smtClean="0">
                    <a:latin typeface="+mn-lt"/>
                    <a:cs typeface="Arabic Typesetting" panose="03020402040406030203" pitchFamily="66" charset="-78"/>
                  </a:rPr>
                  <a:t/>
                </a:r>
                <a:br>
                  <a:rPr lang="en-US" sz="4000" dirty="0" smtClean="0">
                    <a:latin typeface="+mn-lt"/>
                    <a:cs typeface="Arabic Typesetting" panose="03020402040406030203" pitchFamily="66" charset="-78"/>
                  </a:rPr>
                </a:br>
                <a:r>
                  <a:rPr lang="en-US" sz="4000" dirty="0" smtClean="0">
                    <a:latin typeface="+mn-lt"/>
                    <a:cs typeface="Arabic Typesetting" panose="03020402040406030203" pitchFamily="66" charset="-78"/>
                  </a:rPr>
                  <a:t>Here, minus (-) sign indicates that the concentration of reactant decreasing with time.</a:t>
                </a:r>
                <a:r>
                  <a:rPr lang="en-US" sz="4000" dirty="0">
                    <a:latin typeface="+mn-lt"/>
                    <a:cs typeface="Arabic Typesetting" panose="03020402040406030203" pitchFamily="66" charset="-78"/>
                  </a:rPr>
                  <a:t/>
                </a:r>
                <a:br>
                  <a:rPr lang="en-US" sz="4000" dirty="0">
                    <a:latin typeface="+mn-lt"/>
                    <a:cs typeface="Arabic Typesetting" panose="03020402040406030203" pitchFamily="66" charset="-78"/>
                  </a:rPr>
                </a:br>
                <a:r>
                  <a:rPr lang="en-US" sz="6000" b="1" i="1" u="sng" dirty="0" smtClean="0">
                    <a:solidFill>
                      <a:srgbClr val="00B050"/>
                    </a:solidFill>
                    <a:latin typeface="+mn-lt"/>
                    <a:cs typeface="Arabic Typesetting" panose="03020402040406030203" pitchFamily="66" charset="-78"/>
                  </a:rPr>
                  <a:t>OR</a:t>
                </a:r>
                <a:r>
                  <a:rPr lang="en-US" sz="4000" b="1" i="1" u="sng" dirty="0" smtClean="0">
                    <a:solidFill>
                      <a:srgbClr val="00B050"/>
                    </a:solidFill>
                    <a:latin typeface="+mn-lt"/>
                    <a:cs typeface="Arabic Typesetting" panose="03020402040406030203" pitchFamily="66" charset="-78"/>
                  </a:rPr>
                  <a:t/>
                </a:r>
                <a:br>
                  <a:rPr lang="en-US" sz="4000" b="1" i="1" u="sng" dirty="0" smtClean="0">
                    <a:solidFill>
                      <a:srgbClr val="00B050"/>
                    </a:solidFill>
                    <a:latin typeface="+mn-lt"/>
                    <a:cs typeface="Arabic Typesetting" panose="03020402040406030203" pitchFamily="66" charset="-78"/>
                  </a:rPr>
                </a:br>
                <a:r>
                  <a:rPr lang="en-IN" sz="4000" b="1" dirty="0" smtClean="0">
                    <a:solidFill>
                      <a:srgbClr val="FF0000"/>
                    </a:solidFill>
                    <a:latin typeface="+mn-lt"/>
                    <a:cs typeface="Arabic Typesetting" panose="03020402040406030203" pitchFamily="66" charset="-78"/>
                  </a:rPr>
                  <a:t>Rate of the reaction =  </a:t>
                </a:r>
                <a14:m>
                  <m:oMath xmlns:m="http://schemas.openxmlformats.org/officeDocument/2006/math">
                    <m:f>
                      <m:fPr>
                        <m:ctrlPr>
                          <a:rPr lang="en-US" sz="4000" b="1" i="1" smtClean="0">
                            <a:solidFill>
                              <a:srgbClr val="FF0000"/>
                            </a:solidFill>
                            <a:latin typeface="Cambria Math"/>
                            <a:ea typeface="Cambria Math" panose="02040503050406030204" pitchFamily="18" charset="0"/>
                          </a:rPr>
                        </m:ctrlPr>
                      </m:fPr>
                      <m:num>
                        <m:r>
                          <a:rPr lang="en-US" sz="4000" b="1" i="1" smtClean="0">
                            <a:solidFill>
                              <a:srgbClr val="FF0000"/>
                            </a:solidFill>
                            <a:latin typeface="Cambria Math" panose="02040503050406030204" pitchFamily="18" charset="0"/>
                            <a:ea typeface="Cambria Math" panose="02040503050406030204" pitchFamily="18" charset="0"/>
                          </a:rPr>
                          <m:t>+∆[</m:t>
                        </m:r>
                        <m:r>
                          <a:rPr lang="en-US" sz="4000" b="1" i="1" smtClean="0">
                            <a:solidFill>
                              <a:srgbClr val="FF0000"/>
                            </a:solidFill>
                            <a:latin typeface="Cambria Math" panose="02040503050406030204" pitchFamily="18" charset="0"/>
                            <a:ea typeface="Cambria Math" panose="02040503050406030204" pitchFamily="18" charset="0"/>
                          </a:rPr>
                          <m:t>𝑷</m:t>
                        </m:r>
                        <m:r>
                          <a:rPr lang="en-US" sz="4000" b="1" i="1" smtClean="0">
                            <a:solidFill>
                              <a:srgbClr val="FF0000"/>
                            </a:solidFill>
                            <a:latin typeface="Cambria Math" panose="02040503050406030204" pitchFamily="18" charset="0"/>
                            <a:ea typeface="Cambria Math" panose="02040503050406030204" pitchFamily="18" charset="0"/>
                          </a:rPr>
                          <m:t>]</m:t>
                        </m:r>
                      </m:num>
                      <m:den>
                        <m:r>
                          <a:rPr lang="en-US" sz="4000" b="1" i="1" smtClean="0">
                            <a:solidFill>
                              <a:srgbClr val="FF0000"/>
                            </a:solidFill>
                            <a:latin typeface="Cambria Math" panose="02040503050406030204" pitchFamily="18" charset="0"/>
                            <a:ea typeface="Cambria Math" panose="02040503050406030204" pitchFamily="18" charset="0"/>
                          </a:rPr>
                          <m:t>∆</m:t>
                        </m:r>
                        <m:r>
                          <a:rPr lang="en-US" sz="4000" b="1" i="1" smtClean="0">
                            <a:solidFill>
                              <a:srgbClr val="FF0000"/>
                            </a:solidFill>
                            <a:latin typeface="Cambria Math" panose="02040503050406030204" pitchFamily="18" charset="0"/>
                            <a:ea typeface="Cambria Math" panose="02040503050406030204" pitchFamily="18" charset="0"/>
                          </a:rPr>
                          <m:t>𝒕</m:t>
                        </m:r>
                      </m:den>
                    </m:f>
                  </m:oMath>
                </a14:m>
                <a:r>
                  <a:rPr lang="en-US" sz="4000" dirty="0" smtClean="0">
                    <a:latin typeface="+mn-lt"/>
                    <a:cs typeface="Arabic Typesetting" panose="03020402040406030203" pitchFamily="66" charset="-78"/>
                  </a:rPr>
                  <a:t/>
                </a:r>
                <a:br>
                  <a:rPr lang="en-US" sz="4000" dirty="0" smtClean="0">
                    <a:latin typeface="+mn-lt"/>
                    <a:cs typeface="Arabic Typesetting" panose="03020402040406030203" pitchFamily="66" charset="-78"/>
                  </a:rPr>
                </a:br>
                <a:r>
                  <a:rPr lang="en-US" sz="4000" dirty="0" smtClean="0">
                    <a:latin typeface="+mn-lt"/>
                    <a:cs typeface="Arabic Typesetting" panose="03020402040406030203" pitchFamily="66" charset="-78"/>
                  </a:rPr>
                  <a:t>Here, plus (+) sign indicates that the concentration of product increasing with time.</a:t>
                </a:r>
                <a:br>
                  <a:rPr lang="en-US" sz="4000" dirty="0" smtClean="0">
                    <a:latin typeface="+mn-lt"/>
                    <a:cs typeface="Arabic Typesetting" panose="03020402040406030203" pitchFamily="66" charset="-78"/>
                  </a:rPr>
                </a:br>
                <a:r>
                  <a:rPr lang="en-US" sz="4000" dirty="0" smtClean="0">
                    <a:latin typeface="+mn-lt"/>
                    <a:cs typeface="Arabic Typesetting" panose="03020402040406030203" pitchFamily="66" charset="-78"/>
                  </a:rPr>
                  <a:t/>
                </a:r>
                <a:br>
                  <a:rPr lang="en-US" sz="4000" dirty="0" smtClean="0">
                    <a:latin typeface="+mn-lt"/>
                    <a:cs typeface="Arabic Typesetting" panose="03020402040406030203" pitchFamily="66" charset="-78"/>
                  </a:rPr>
                </a:br>
                <a:r>
                  <a:rPr lang="en-US" sz="4000" dirty="0" smtClean="0">
                    <a:solidFill>
                      <a:srgbClr val="FF0000"/>
                    </a:solidFill>
                    <a:latin typeface="+mn-lt"/>
                    <a:cs typeface="Arabic Typesetting" panose="03020402040406030203" pitchFamily="66" charset="-78"/>
                  </a:rPr>
                  <a:t>Unit of rate of a reaction is =</a:t>
                </a:r>
                <a14:m>
                  <m:oMath xmlns:m="http://schemas.openxmlformats.org/officeDocument/2006/math">
                    <m:r>
                      <a:rPr lang="en-US" sz="4000" b="0" i="1" smtClean="0">
                        <a:solidFill>
                          <a:srgbClr val="FF0000"/>
                        </a:solidFill>
                        <a:latin typeface="Cambria Math" panose="02040503050406030204" pitchFamily="18" charset="0"/>
                      </a:rPr>
                      <m:t>𝑚𝑜𝑙</m:t>
                    </m:r>
                    <m:r>
                      <a:rPr lang="en-US" sz="4000" b="0" i="1" smtClean="0">
                        <a:solidFill>
                          <a:srgbClr val="FF0000"/>
                        </a:solidFill>
                        <a:latin typeface="Cambria Math" panose="02040503050406030204" pitchFamily="18" charset="0"/>
                      </a:rPr>
                      <m:t> </m:t>
                    </m:r>
                    <m:sSup>
                      <m:sSupPr>
                        <m:ctrlPr>
                          <a:rPr lang="en-US" sz="4000" b="0" i="1" smtClean="0">
                            <a:solidFill>
                              <a:srgbClr val="FF0000"/>
                            </a:solidFill>
                            <a:latin typeface="Cambria Math"/>
                          </a:rPr>
                        </m:ctrlPr>
                      </m:sSupPr>
                      <m:e>
                        <m:r>
                          <a:rPr lang="en-US" sz="4000" b="0" i="1" smtClean="0">
                            <a:solidFill>
                              <a:srgbClr val="FF0000"/>
                            </a:solidFill>
                            <a:latin typeface="Cambria Math" panose="02040503050406030204" pitchFamily="18" charset="0"/>
                          </a:rPr>
                          <m:t>𝐿</m:t>
                        </m:r>
                      </m:e>
                      <m:sup>
                        <m:r>
                          <a:rPr lang="en-US" sz="4000" b="0" i="1" smtClean="0">
                            <a:solidFill>
                              <a:srgbClr val="FF0000"/>
                            </a:solidFill>
                            <a:latin typeface="Cambria Math" panose="02040503050406030204" pitchFamily="18" charset="0"/>
                          </a:rPr>
                          <m:t>−1</m:t>
                        </m:r>
                      </m:sup>
                    </m:sSup>
                    <m:sSup>
                      <m:sSupPr>
                        <m:ctrlPr>
                          <a:rPr lang="en-US" sz="4000" b="0" i="1" smtClean="0">
                            <a:solidFill>
                              <a:srgbClr val="FF0000"/>
                            </a:solidFill>
                            <a:latin typeface="Cambria Math"/>
                          </a:rPr>
                        </m:ctrlPr>
                      </m:sSupPr>
                      <m:e>
                        <m:r>
                          <a:rPr lang="en-US" sz="4000" b="0" i="1" smtClean="0">
                            <a:solidFill>
                              <a:srgbClr val="FF0000"/>
                            </a:solidFill>
                            <a:latin typeface="Cambria Math" panose="02040503050406030204" pitchFamily="18" charset="0"/>
                          </a:rPr>
                          <m:t> </m:t>
                        </m:r>
                        <m:r>
                          <a:rPr lang="en-US" sz="4000" b="0" i="1" smtClean="0">
                            <a:solidFill>
                              <a:srgbClr val="FF0000"/>
                            </a:solidFill>
                            <a:latin typeface="Cambria Math" panose="02040503050406030204" pitchFamily="18" charset="0"/>
                          </a:rPr>
                          <m:t>𝑠</m:t>
                        </m:r>
                      </m:e>
                      <m:sup>
                        <m:r>
                          <a:rPr lang="en-US" sz="4000" b="0" i="1" smtClean="0">
                            <a:solidFill>
                              <a:srgbClr val="FF0000"/>
                            </a:solidFill>
                            <a:latin typeface="Cambria Math" panose="02040503050406030204" pitchFamily="18" charset="0"/>
                          </a:rPr>
                          <m:t>−1</m:t>
                        </m:r>
                      </m:sup>
                    </m:sSup>
                  </m:oMath>
                </a14:m>
                <a:endParaRPr lang="en-US" sz="4000" dirty="0">
                  <a:latin typeface="+mn-lt"/>
                  <a:cs typeface="Arabic Typesetting" panose="03020402040406030203" pitchFamily="66" charset="-78"/>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8000"/>
              </a:xfr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3189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8000"/>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4900" b="1" i="1" u="sng" dirty="0" smtClean="0">
                    <a:solidFill>
                      <a:srgbClr val="00B050"/>
                    </a:solidFill>
                    <a:latin typeface="Algerian" panose="04020705040A02060702" pitchFamily="82" charset="0"/>
                  </a:rPr>
                  <a:t>Specific reaction rate or rate constant</a:t>
                </a:r>
                <a:r>
                  <a:rPr lang="en-US" dirty="0" smtClean="0"/>
                  <a:t/>
                </a:r>
                <a:br>
                  <a:rPr lang="en-US" dirty="0" smtClean="0"/>
                </a:br>
                <a:r>
                  <a:rPr lang="en-US" sz="3100" dirty="0" smtClean="0">
                    <a:solidFill>
                      <a:srgbClr val="FF0000"/>
                    </a:solidFill>
                    <a:cs typeface="Arabic Typesetting" panose="03020402040406030203" pitchFamily="66" charset="-78"/>
                  </a:rPr>
                  <a:t>R        		             P</a:t>
                </a:r>
                <a:br>
                  <a:rPr lang="en-US" sz="3100" dirty="0" smtClean="0">
                    <a:solidFill>
                      <a:srgbClr val="FF0000"/>
                    </a:solidFill>
                    <a:cs typeface="Arabic Typesetting" panose="03020402040406030203" pitchFamily="66" charset="-78"/>
                  </a:rPr>
                </a:br>
                <a:r>
                  <a:rPr lang="en-US" sz="3100" dirty="0" smtClean="0">
                    <a:solidFill>
                      <a:schemeClr val="tx1"/>
                    </a:solidFill>
                    <a:cs typeface="Arabic Typesetting" panose="03020402040406030203" pitchFamily="66" charset="-78"/>
                  </a:rPr>
                  <a:t>                      a </a:t>
                </a:r>
                <a:r>
                  <a:rPr lang="en-US" sz="3100" dirty="0" err="1" smtClean="0">
                    <a:solidFill>
                      <a:schemeClr val="tx1"/>
                    </a:solidFill>
                    <a:cs typeface="Arabic Typesetting" panose="03020402040406030203" pitchFamily="66" charset="-78"/>
                  </a:rPr>
                  <a:t>mol</a:t>
                </a:r>
                <a:r>
                  <a:rPr lang="en-US" sz="3100" dirty="0" smtClean="0">
                    <a:solidFill>
                      <a:schemeClr val="tx1"/>
                    </a:solidFill>
                    <a:cs typeface="Arabic Typesetting" panose="03020402040406030203" pitchFamily="66" charset="-78"/>
                  </a:rPr>
                  <a:t>/L                         0  Initially (t=0)</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                              (a-x)	  	         x </a:t>
                </a:r>
                <a:r>
                  <a:rPr lang="en-US" sz="3100" dirty="0" err="1" smtClean="0">
                    <a:solidFill>
                      <a:schemeClr val="tx1"/>
                    </a:solidFill>
                    <a:cs typeface="Arabic Typesetting" panose="03020402040406030203" pitchFamily="66" charset="-78"/>
                  </a:rPr>
                  <a:t>mol</a:t>
                </a:r>
                <a:r>
                  <a:rPr lang="en-US" sz="3100" dirty="0" smtClean="0">
                    <a:solidFill>
                      <a:schemeClr val="tx1"/>
                    </a:solidFill>
                    <a:cs typeface="Arabic Typesetting" panose="03020402040406030203" pitchFamily="66" charset="-78"/>
                  </a:rPr>
                  <a:t>/L (</a:t>
                </a:r>
                <a:r>
                  <a:rPr lang="en-US" sz="3100" dirty="0">
                    <a:solidFill>
                      <a:schemeClr val="tx1"/>
                    </a:solidFill>
                    <a:cs typeface="Arabic Typesetting" panose="03020402040406030203" pitchFamily="66" charset="-78"/>
                  </a:rPr>
                  <a:t>a</a:t>
                </a:r>
                <a:r>
                  <a:rPr lang="en-US" sz="3100" dirty="0" smtClean="0">
                    <a:solidFill>
                      <a:schemeClr val="tx1"/>
                    </a:solidFill>
                    <a:cs typeface="Arabic Typesetting" panose="03020402040406030203" pitchFamily="66" charset="-78"/>
                  </a:rPr>
                  <a:t>t time t) </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         </a:t>
                </a:r>
                <a14:m>
                  <m:oMath xmlns:m="http://schemas.openxmlformats.org/officeDocument/2006/math">
                    <m:f>
                      <m:fPr>
                        <m:ctrlPr>
                          <a:rPr lang="en-US" sz="3100" i="1" smtClean="0">
                            <a:solidFill>
                              <a:schemeClr val="tx1"/>
                            </a:solidFill>
                            <a:latin typeface="Cambria Math"/>
                          </a:rPr>
                        </m:ctrlPr>
                      </m:fPr>
                      <m:num>
                        <m:r>
                          <a:rPr lang="en-US" sz="3100" b="0" i="1" smtClean="0">
                            <a:solidFill>
                              <a:schemeClr val="tx1"/>
                            </a:solidFill>
                            <a:latin typeface="Cambria Math" panose="02040503050406030204" pitchFamily="18" charset="0"/>
                          </a:rPr>
                          <m:t>𝑑𝑥</m:t>
                        </m:r>
                      </m:num>
                      <m:den>
                        <m:r>
                          <a:rPr lang="en-US" sz="3100" b="0" i="1" smtClean="0">
                            <a:solidFill>
                              <a:schemeClr val="tx1"/>
                            </a:solidFill>
                            <a:latin typeface="Cambria Math" panose="02040503050406030204" pitchFamily="18" charset="0"/>
                          </a:rPr>
                          <m:t>𝑑𝑡</m:t>
                        </m:r>
                      </m:den>
                    </m:f>
                    <m:r>
                      <a:rPr lang="en-US" sz="3100" b="0" i="1" smtClean="0">
                        <a:solidFill>
                          <a:schemeClr val="tx1"/>
                        </a:solidFill>
                        <a:latin typeface="Cambria Math" panose="02040503050406030204" pitchFamily="18" charset="0"/>
                      </a:rPr>
                      <m:t> </m:t>
                    </m:r>
                    <m:r>
                      <a:rPr lang="en-US" sz="3100" b="0" i="1" smtClean="0">
                        <a:solidFill>
                          <a:schemeClr val="tx1"/>
                        </a:solidFill>
                        <a:latin typeface="Cambria Math" panose="02040503050406030204" pitchFamily="18" charset="0"/>
                        <a:ea typeface="Cambria Math" panose="02040503050406030204" pitchFamily="18" charset="0"/>
                      </a:rPr>
                      <m:t>∝(</m:t>
                    </m:r>
                    <m:r>
                      <a:rPr lang="en-US" sz="3100" b="0" i="1" smtClean="0">
                        <a:solidFill>
                          <a:schemeClr val="tx1"/>
                        </a:solidFill>
                        <a:latin typeface="Cambria Math" panose="02040503050406030204" pitchFamily="18" charset="0"/>
                        <a:ea typeface="Cambria Math" panose="02040503050406030204" pitchFamily="18" charset="0"/>
                      </a:rPr>
                      <m:t>𝑎</m:t>
                    </m:r>
                    <m:r>
                      <a:rPr lang="en-US" sz="3100" b="0" i="1" smtClean="0">
                        <a:solidFill>
                          <a:schemeClr val="tx1"/>
                        </a:solidFill>
                        <a:latin typeface="Cambria Math" panose="02040503050406030204" pitchFamily="18" charset="0"/>
                        <a:ea typeface="Cambria Math" panose="02040503050406030204" pitchFamily="18" charset="0"/>
                      </a:rPr>
                      <m:t>−</m:t>
                    </m:r>
                    <m:r>
                      <a:rPr lang="en-US" sz="3100" b="0" i="1" smtClean="0">
                        <a:solidFill>
                          <a:schemeClr val="tx1"/>
                        </a:solidFill>
                        <a:latin typeface="Cambria Math" panose="02040503050406030204" pitchFamily="18" charset="0"/>
                        <a:ea typeface="Cambria Math" panose="02040503050406030204" pitchFamily="18" charset="0"/>
                      </a:rPr>
                      <m:t>𝑥</m:t>
                    </m:r>
                    <m:r>
                      <a:rPr lang="en-US" sz="3100" b="0" i="1" smtClean="0">
                        <a:solidFill>
                          <a:schemeClr val="tx1"/>
                        </a:solidFill>
                        <a:latin typeface="Cambria Math" panose="02040503050406030204" pitchFamily="18" charset="0"/>
                        <a:ea typeface="Cambria Math" panose="02040503050406030204" pitchFamily="18" charset="0"/>
                      </a:rPr>
                      <m:t>)</m:t>
                    </m:r>
                  </m:oMath>
                </a14:m>
                <a:r>
                  <a:rPr lang="en-US" sz="3100" dirty="0" smtClean="0">
                    <a:solidFill>
                      <a:schemeClr val="tx1"/>
                    </a:solidFill>
                    <a:cs typeface="Arabic Typesetting" panose="03020402040406030203" pitchFamily="66" charset="-78"/>
                  </a:rPr>
                  <a:t/>
                </a:r>
                <a:br>
                  <a:rPr lang="en-US" sz="3100" dirty="0" smtClean="0">
                    <a:solidFill>
                      <a:schemeClr val="tx1"/>
                    </a:solidFill>
                    <a:cs typeface="Arabic Typesetting" panose="03020402040406030203" pitchFamily="66" charset="-78"/>
                  </a:rPr>
                </a:br>
                <a:r>
                  <a:rPr lang="en-US" sz="3100" dirty="0">
                    <a:solidFill>
                      <a:schemeClr val="tx1"/>
                    </a:solidFill>
                    <a:cs typeface="Arabic Typesetting" panose="03020402040406030203" pitchFamily="66" charset="-78"/>
                  </a:rPr>
                  <a:t/>
                </a:r>
                <a:br>
                  <a:rPr lang="en-US" sz="3100" dirty="0">
                    <a:solidFill>
                      <a:schemeClr val="tx1"/>
                    </a:solidFill>
                    <a:cs typeface="Arabic Typesetting" panose="03020402040406030203" pitchFamily="66" charset="-78"/>
                  </a:rPr>
                </a:br>
                <a:r>
                  <a:rPr lang="en-US" sz="3100" dirty="0">
                    <a:solidFill>
                      <a:schemeClr val="tx1"/>
                    </a:solidFill>
                    <a:cs typeface="Arabic Typesetting" panose="03020402040406030203" pitchFamily="66" charset="-78"/>
                  </a:rPr>
                  <a:t>	</a:t>
                </a:r>
                <a14:m>
                  <m:oMath xmlns:m="http://schemas.openxmlformats.org/officeDocument/2006/math">
                    <m:f>
                      <m:fPr>
                        <m:ctrlPr>
                          <a:rPr lang="en-US" sz="3100" i="1" smtClean="0">
                            <a:solidFill>
                              <a:schemeClr val="tx1"/>
                            </a:solidFill>
                            <a:latin typeface="Cambria Math"/>
                          </a:rPr>
                        </m:ctrlPr>
                      </m:fPr>
                      <m:num>
                        <m:r>
                          <a:rPr lang="en-US" sz="3100" b="0" i="1" smtClean="0">
                            <a:solidFill>
                              <a:schemeClr val="tx1"/>
                            </a:solidFill>
                            <a:latin typeface="Cambria Math" panose="02040503050406030204" pitchFamily="18" charset="0"/>
                          </a:rPr>
                          <m:t>𝑑𝑥</m:t>
                        </m:r>
                      </m:num>
                      <m:den>
                        <m:r>
                          <a:rPr lang="en-US" sz="3100" b="0" i="1" smtClean="0">
                            <a:solidFill>
                              <a:schemeClr val="tx1"/>
                            </a:solidFill>
                            <a:latin typeface="Cambria Math" panose="02040503050406030204" pitchFamily="18" charset="0"/>
                          </a:rPr>
                          <m:t>𝑑𝑡</m:t>
                        </m:r>
                      </m:den>
                    </m:f>
                    <m:r>
                      <a:rPr lang="en-US" sz="3100" b="0" i="1" smtClean="0">
                        <a:solidFill>
                          <a:schemeClr val="tx1"/>
                        </a:solidFill>
                        <a:latin typeface="Cambria Math" panose="02040503050406030204" pitchFamily="18" charset="0"/>
                      </a:rPr>
                      <m:t>=</m:t>
                    </m:r>
                    <m:r>
                      <a:rPr lang="en-US" sz="3100" b="0" i="1" smtClean="0">
                        <a:solidFill>
                          <a:schemeClr val="tx1"/>
                        </a:solidFill>
                        <a:latin typeface="Cambria Math" panose="02040503050406030204" pitchFamily="18" charset="0"/>
                      </a:rPr>
                      <m:t>𝑘</m:t>
                    </m:r>
                    <m:d>
                      <m:dPr>
                        <m:ctrlPr>
                          <a:rPr lang="en-US" sz="3100" i="1" smtClean="0">
                            <a:solidFill>
                              <a:schemeClr val="tx1"/>
                            </a:solidFill>
                            <a:latin typeface="Cambria Math"/>
                          </a:rPr>
                        </m:ctrlPr>
                      </m:dPr>
                      <m:e>
                        <m:r>
                          <a:rPr lang="en-US" sz="3100" b="0" i="1" smtClean="0">
                            <a:solidFill>
                              <a:schemeClr val="tx1"/>
                            </a:solidFill>
                            <a:latin typeface="Cambria Math" panose="02040503050406030204" pitchFamily="18" charset="0"/>
                          </a:rPr>
                          <m:t>𝑎</m:t>
                        </m:r>
                        <m:r>
                          <a:rPr lang="en-US" sz="3100" b="0" i="1" smtClean="0">
                            <a:solidFill>
                              <a:schemeClr val="tx1"/>
                            </a:solidFill>
                            <a:latin typeface="Cambria Math" panose="02040503050406030204" pitchFamily="18" charset="0"/>
                          </a:rPr>
                          <m:t>−</m:t>
                        </m:r>
                        <m:r>
                          <a:rPr lang="en-US" sz="3100" b="0" i="1" smtClean="0">
                            <a:solidFill>
                              <a:schemeClr val="tx1"/>
                            </a:solidFill>
                            <a:latin typeface="Cambria Math" panose="02040503050406030204" pitchFamily="18" charset="0"/>
                          </a:rPr>
                          <m:t>𝑥</m:t>
                        </m:r>
                      </m:e>
                    </m:d>
                  </m:oMath>
                </a14:m>
                <a:r>
                  <a:rPr lang="en-US" sz="3100" dirty="0" smtClean="0">
                    <a:solidFill>
                      <a:schemeClr val="tx1"/>
                    </a:solidFill>
                    <a:cs typeface="Arabic Typesetting" panose="03020402040406030203" pitchFamily="66" charset="-78"/>
                  </a:rPr>
                  <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where, k is constant or rate constant.              </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If (a-x) = 1,   then</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
                </a:r>
                <a:br>
                  <a:rPr lang="en-US" sz="3100" dirty="0" smtClean="0">
                    <a:solidFill>
                      <a:schemeClr val="tx1"/>
                    </a:solidFill>
                    <a:cs typeface="Arabic Typesetting" panose="03020402040406030203" pitchFamily="66" charset="-78"/>
                  </a:rPr>
                </a:br>
                <a:r>
                  <a:rPr lang="en-US" sz="3100" dirty="0" smtClean="0">
                    <a:solidFill>
                      <a:schemeClr val="tx1"/>
                    </a:solidFill>
                    <a:cs typeface="Arabic Typesetting" panose="03020402040406030203" pitchFamily="66" charset="-78"/>
                  </a:rPr>
                  <a:t/>
                </a:r>
                <a:br>
                  <a:rPr lang="en-US" sz="3100" dirty="0" smtClean="0">
                    <a:solidFill>
                      <a:schemeClr val="tx1"/>
                    </a:solidFill>
                    <a:cs typeface="Arabic Typesetting" panose="03020402040406030203" pitchFamily="66" charset="-78"/>
                  </a:rPr>
                </a:br>
                <a:r>
                  <a:rPr lang="en-US" sz="3600" i="1" u="sng" dirty="0" smtClean="0">
                    <a:solidFill>
                      <a:srgbClr val="FF0000"/>
                    </a:solidFill>
                    <a:cs typeface="Arabic Typesetting" panose="03020402040406030203" pitchFamily="66" charset="-78"/>
                  </a:rPr>
                  <a:t/>
                </a:r>
                <a:br>
                  <a:rPr lang="en-US" sz="3600" i="1" u="sng" dirty="0" smtClean="0">
                    <a:solidFill>
                      <a:srgbClr val="FF0000"/>
                    </a:solidFill>
                    <a:cs typeface="Arabic Typesetting" panose="03020402040406030203" pitchFamily="66" charset="-78"/>
                  </a:rPr>
                </a:br>
                <a:r>
                  <a:rPr lang="en-US" i="1" u="sng" dirty="0" smtClean="0">
                    <a:solidFill>
                      <a:srgbClr val="FF0000"/>
                    </a:solidFill>
                    <a:cs typeface="Arabic Typesetting" panose="03020402040406030203" pitchFamily="66" charset="-78"/>
                  </a:rPr>
                  <a:t>The </a:t>
                </a:r>
                <a:r>
                  <a:rPr lang="en-US" i="1" u="sng" dirty="0" smtClean="0">
                    <a:solidFill>
                      <a:srgbClr val="00B0F0"/>
                    </a:solidFill>
                    <a:cs typeface="Arabic Typesetting" panose="03020402040406030203" pitchFamily="66" charset="-78"/>
                  </a:rPr>
                  <a:t>rate constant </a:t>
                </a:r>
                <a:r>
                  <a:rPr lang="en-US" i="1" u="sng" dirty="0" smtClean="0">
                    <a:solidFill>
                      <a:srgbClr val="FF0000"/>
                    </a:solidFill>
                    <a:cs typeface="Arabic Typesetting" panose="03020402040406030203" pitchFamily="66" charset="-78"/>
                  </a:rPr>
                  <a:t>is equal to rate of a reaction, when the molar concentration of reactants is unity. This is also called </a:t>
                </a:r>
                <a:r>
                  <a:rPr lang="en-US" i="1" u="sng" dirty="0" smtClean="0">
                    <a:solidFill>
                      <a:srgbClr val="00B0F0"/>
                    </a:solidFill>
                    <a:cs typeface="Arabic Typesetting" panose="03020402040406030203" pitchFamily="66" charset="-78"/>
                  </a:rPr>
                  <a:t>specific reaction rate</a:t>
                </a:r>
                <a:r>
                  <a:rPr lang="en-US" i="1" u="sng" dirty="0" smtClean="0">
                    <a:solidFill>
                      <a:srgbClr val="FF0000"/>
                    </a:solidFill>
                    <a:cs typeface="Arabic Typesetting" panose="03020402040406030203" pitchFamily="66" charset="-78"/>
                  </a:rPr>
                  <a:t>.</a:t>
                </a:r>
                <a:endParaRPr lang="en-US" i="1" u="sng" dirty="0">
                  <a:solidFill>
                    <a:srgbClr val="FF0000"/>
                  </a:solidFill>
                  <a:cs typeface="Arabic Typesetting" panose="03020402040406030203" pitchFamily="66" charset="-78"/>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8000"/>
              </a:xfrm>
              <a:blipFill rotWithShape="0">
                <a:blip r:embed="rId2"/>
                <a:stretch>
                  <a:fillRect l="-1798" t="-3638" r="-1848" b="-4437"/>
                </a:stretch>
              </a:blipFill>
            </p:spPr>
            <p:txBody>
              <a:bodyPr/>
              <a:lstStyle/>
              <a:p>
                <a:r>
                  <a:rPr lang="en-US">
                    <a:noFill/>
                  </a:rPr>
                  <a:t> </a:t>
                </a:r>
              </a:p>
            </p:txBody>
          </p:sp>
        </mc:Fallback>
      </mc:AlternateContent>
      <p:sp>
        <p:nvSpPr>
          <p:cNvPr id="3" name="Right Arrow 2"/>
          <p:cNvSpPr/>
          <p:nvPr/>
        </p:nvSpPr>
        <p:spPr>
          <a:xfrm>
            <a:off x="4830534" y="653143"/>
            <a:ext cx="2530929" cy="1632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 name="Rectangle 3"/>
              <p:cNvSpPr/>
              <p:nvPr/>
            </p:nvSpPr>
            <p:spPr>
              <a:xfrm>
                <a:off x="5350328" y="4201886"/>
                <a:ext cx="1491342" cy="8164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solidFill>
                      <a:schemeClr val="tx1"/>
                    </a:solidFill>
                  </a:rPr>
                  <a:t> </a:t>
                </a:r>
                <a14:m>
                  <m:oMath xmlns:m="http://schemas.openxmlformats.org/officeDocument/2006/math">
                    <m:f>
                      <m:fPr>
                        <m:ctrlPr>
                          <a:rPr lang="en-US" sz="2800" b="1" i="1" smtClean="0">
                            <a:solidFill>
                              <a:schemeClr val="tx1"/>
                            </a:solidFill>
                            <a:latin typeface="Cambria Math"/>
                          </a:rPr>
                        </m:ctrlPr>
                      </m:fPr>
                      <m:num>
                        <m:r>
                          <a:rPr lang="en-US" sz="2800" b="1" i="1" smtClean="0">
                            <a:solidFill>
                              <a:schemeClr val="tx1"/>
                            </a:solidFill>
                            <a:latin typeface="Cambria Math" panose="02040503050406030204" pitchFamily="18" charset="0"/>
                          </a:rPr>
                          <m:t>𝒅𝒙</m:t>
                        </m:r>
                      </m:num>
                      <m:den>
                        <m:r>
                          <a:rPr lang="en-US" sz="2800" b="1" i="1" smtClean="0">
                            <a:solidFill>
                              <a:schemeClr val="tx1"/>
                            </a:solidFill>
                            <a:latin typeface="Cambria Math" panose="02040503050406030204" pitchFamily="18" charset="0"/>
                          </a:rPr>
                          <m:t>𝒅𝒕</m:t>
                        </m:r>
                      </m:den>
                    </m:f>
                    <m:r>
                      <a:rPr lang="en-US" sz="2800" b="1" i="1" smtClean="0">
                        <a:solidFill>
                          <a:schemeClr val="tx1"/>
                        </a:solidFill>
                        <a:latin typeface="Cambria Math" panose="02040503050406030204" pitchFamily="18" charset="0"/>
                      </a:rPr>
                      <m:t>=</m:t>
                    </m:r>
                    <m:r>
                      <a:rPr lang="en-US" sz="2800" b="1" i="1" smtClean="0">
                        <a:solidFill>
                          <a:schemeClr val="tx1"/>
                        </a:solidFill>
                        <a:latin typeface="Cambria Math" panose="02040503050406030204" pitchFamily="18" charset="0"/>
                      </a:rPr>
                      <m:t>𝒌</m:t>
                    </m:r>
                  </m:oMath>
                </a14:m>
                <a:endParaRPr lang="en-US" sz="2800" dirty="0">
                  <a:solidFill>
                    <a:srgbClr val="5B9BD5"/>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5350328" y="4201886"/>
                <a:ext cx="1491342" cy="816428"/>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8458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0" y="0"/>
                <a:ext cx="12192000" cy="6858000"/>
              </a:xfrm>
            </p:spPr>
            <p:txBody>
              <a:bodyPr>
                <a:normAutofit fontScale="90000"/>
              </a:bodyPr>
              <a:lstStyle/>
              <a:p>
                <a:pPr algn="ctr"/>
                <a:r>
                  <a:rPr lang="en-US" sz="6000" b="1" u="sng" dirty="0" smtClean="0">
                    <a:solidFill>
                      <a:srgbClr val="00B050"/>
                    </a:solidFill>
                    <a:latin typeface="Algerian" panose="04020705040A02060702" pitchFamily="82" charset="0"/>
                  </a:rPr>
                  <a:t>Factors affecting the Rate of a Chemical Reaction</a:t>
                </a:r>
                <a:r>
                  <a:rPr lang="en-IN" b="1" dirty="0">
                    <a:solidFill>
                      <a:srgbClr val="C00000"/>
                    </a:solidFill>
                  </a:rPr>
                  <a:t/>
                </a:r>
                <a:br>
                  <a:rPr lang="en-IN" b="1" dirty="0">
                    <a:solidFill>
                      <a:srgbClr val="C00000"/>
                    </a:solidFill>
                  </a:rPr>
                </a:br>
                <a:r>
                  <a:rPr lang="en-IN" b="1" i="1" dirty="0" smtClean="0">
                    <a:solidFill>
                      <a:srgbClr val="FF0000"/>
                    </a:solidFill>
                    <a:latin typeface="+mn-lt"/>
                    <a:cs typeface="Arabic Typesetting" panose="03020402040406030203" pitchFamily="66" charset="-78"/>
                  </a:rPr>
                  <a:t>1. Temperature</a:t>
                </a:r>
                <a:r>
                  <a:rPr lang="en-IN" dirty="0" smtClean="0">
                    <a:solidFill>
                      <a:schemeClr val="tx1"/>
                    </a:solidFill>
                    <a:latin typeface="+mn-lt"/>
                    <a:cs typeface="Arabic Typesetting" panose="03020402040406030203" pitchFamily="66" charset="-78"/>
                  </a:rPr>
                  <a:t> :- Temperature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m:t>
                    </m:r>
                  </m:oMath>
                </a14:m>
                <a:r>
                  <a:rPr lang="en-US" dirty="0" smtClean="0">
                    <a:solidFill>
                      <a:schemeClr val="tx1"/>
                    </a:solidFill>
                    <a:latin typeface="+mn-lt"/>
                    <a:cs typeface="Arabic Typesetting" panose="03020402040406030203" pitchFamily="66" charset="-78"/>
                  </a:rPr>
                  <a:t> </a:t>
                </a:r>
                <a:r>
                  <a:rPr lang="en-US" dirty="0">
                    <a:solidFill>
                      <a:schemeClr val="tx1"/>
                    </a:solidFill>
                    <a:latin typeface="+mn-lt"/>
                    <a:cs typeface="Arabic Typesetting" panose="03020402040406030203" pitchFamily="66" charset="-78"/>
                  </a:rPr>
                  <a:t>Rate of a </a:t>
                </a:r>
                <a:r>
                  <a:rPr lang="en-US" dirty="0" smtClean="0">
                    <a:solidFill>
                      <a:schemeClr val="tx1"/>
                    </a:solidFill>
                    <a:latin typeface="+mn-lt"/>
                    <a:cs typeface="Arabic Typesetting" panose="03020402040406030203" pitchFamily="66" charset="-78"/>
                  </a:rPr>
                  <a:t>Reaction</a:t>
                </a:r>
                <a:r>
                  <a:rPr lang="en-US" i="1" dirty="0" smtClean="0">
                    <a:solidFill>
                      <a:schemeClr val="tx1"/>
                    </a:solidFill>
                    <a:latin typeface="+mn-lt"/>
                    <a:cs typeface="Arabic Typesetting" panose="03020402040406030203" pitchFamily="66" charset="-78"/>
                  </a:rPr>
                  <a:t>.</a:t>
                </a:r>
                <a:br>
                  <a:rPr lang="en-US" i="1" dirty="0" smtClean="0">
                    <a:solidFill>
                      <a:schemeClr val="tx1"/>
                    </a:solidFill>
                    <a:latin typeface="+mn-lt"/>
                    <a:cs typeface="Arabic Typesetting" panose="03020402040406030203" pitchFamily="66" charset="-78"/>
                  </a:rPr>
                </a:br>
                <a:r>
                  <a:rPr lang="en-US" b="1" i="1" dirty="0" smtClean="0">
                    <a:solidFill>
                      <a:srgbClr val="FF0000"/>
                    </a:solidFill>
                    <a:latin typeface="+mn-lt"/>
                    <a:cs typeface="Arabic Typesetting" panose="03020402040406030203" pitchFamily="66" charset="-78"/>
                  </a:rPr>
                  <a:t>2. Pressure</a:t>
                </a:r>
                <a:r>
                  <a:rPr lang="en-US" dirty="0" smtClean="0">
                    <a:solidFill>
                      <a:srgbClr val="FF0000"/>
                    </a:solidFill>
                    <a:latin typeface="+mn-lt"/>
                    <a:cs typeface="Arabic Typesetting" panose="03020402040406030203" pitchFamily="66" charset="-78"/>
                  </a:rPr>
                  <a:t> </a:t>
                </a:r>
                <a:r>
                  <a:rPr lang="en-US" dirty="0" smtClean="0">
                    <a:solidFill>
                      <a:schemeClr val="tx1"/>
                    </a:solidFill>
                    <a:latin typeface="+mn-lt"/>
                    <a:cs typeface="Arabic Typesetting" panose="03020402040406030203" pitchFamily="66" charset="-78"/>
                  </a:rPr>
                  <a:t>:- Pressure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m:t>
                    </m:r>
                  </m:oMath>
                </a14:m>
                <a:r>
                  <a:rPr lang="en-US" dirty="0" smtClean="0">
                    <a:solidFill>
                      <a:schemeClr val="tx1"/>
                    </a:solidFill>
                    <a:latin typeface="+mn-lt"/>
                    <a:cs typeface="Arabic Typesetting" panose="03020402040406030203" pitchFamily="66" charset="-78"/>
                  </a:rPr>
                  <a:t> </a:t>
                </a:r>
                <a:r>
                  <a:rPr lang="en-US" dirty="0">
                    <a:solidFill>
                      <a:schemeClr val="tx1"/>
                    </a:solidFill>
                    <a:latin typeface="+mn-lt"/>
                    <a:cs typeface="Arabic Typesetting" panose="03020402040406030203" pitchFamily="66" charset="-78"/>
                  </a:rPr>
                  <a:t>Rate of a </a:t>
                </a:r>
                <a:r>
                  <a:rPr lang="en-US" dirty="0" smtClean="0">
                    <a:solidFill>
                      <a:schemeClr val="tx1"/>
                    </a:solidFill>
                    <a:latin typeface="+mn-lt"/>
                    <a:cs typeface="Arabic Typesetting" panose="03020402040406030203" pitchFamily="66" charset="-78"/>
                  </a:rPr>
                  <a:t>Reaction</a:t>
                </a:r>
                <a:r>
                  <a:rPr lang="en-US" i="1" dirty="0" smtClean="0">
                    <a:solidFill>
                      <a:schemeClr val="tx1"/>
                    </a:solidFill>
                    <a:latin typeface="+mn-lt"/>
                    <a:cs typeface="Arabic Typesetting" panose="03020402040406030203" pitchFamily="66" charset="-78"/>
                  </a:rPr>
                  <a:t>.</a:t>
                </a:r>
                <a:br>
                  <a:rPr lang="en-US" i="1" dirty="0" smtClean="0">
                    <a:solidFill>
                      <a:schemeClr val="tx1"/>
                    </a:solidFill>
                    <a:latin typeface="+mn-lt"/>
                    <a:cs typeface="Arabic Typesetting" panose="03020402040406030203" pitchFamily="66" charset="-78"/>
                  </a:rPr>
                </a:br>
                <a:r>
                  <a:rPr lang="en-US" b="1" i="1" dirty="0" smtClean="0">
                    <a:solidFill>
                      <a:srgbClr val="FF0000"/>
                    </a:solidFill>
                    <a:latin typeface="+mn-lt"/>
                    <a:cs typeface="Arabic Typesetting" panose="03020402040406030203" pitchFamily="66" charset="-78"/>
                  </a:rPr>
                  <a:t>3. Concentration</a:t>
                </a:r>
                <a:r>
                  <a:rPr lang="en-US" i="1" dirty="0" smtClean="0">
                    <a:solidFill>
                      <a:schemeClr val="tx1"/>
                    </a:solidFill>
                    <a:latin typeface="+mn-lt"/>
                    <a:cs typeface="Arabic Typesetting" panose="03020402040406030203" pitchFamily="66" charset="-78"/>
                  </a:rPr>
                  <a:t> </a:t>
                </a:r>
                <a:r>
                  <a:rPr lang="en-US" dirty="0" smtClean="0">
                    <a:solidFill>
                      <a:schemeClr val="tx1"/>
                    </a:solidFill>
                    <a:latin typeface="+mn-lt"/>
                    <a:cs typeface="Arabic Typesetting" panose="03020402040406030203" pitchFamily="66" charset="-78"/>
                  </a:rPr>
                  <a:t>:- Concentration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m:t>
                    </m:r>
                  </m:oMath>
                </a14:m>
                <a:r>
                  <a:rPr lang="en-US" dirty="0" smtClean="0">
                    <a:solidFill>
                      <a:schemeClr val="tx1"/>
                    </a:solidFill>
                    <a:latin typeface="+mn-lt"/>
                    <a:cs typeface="Arabic Typesetting" panose="03020402040406030203" pitchFamily="66" charset="-78"/>
                  </a:rPr>
                  <a:t> </a:t>
                </a:r>
                <a:r>
                  <a:rPr lang="en-US" dirty="0">
                    <a:solidFill>
                      <a:schemeClr val="tx1"/>
                    </a:solidFill>
                    <a:latin typeface="+mn-lt"/>
                    <a:cs typeface="Arabic Typesetting" panose="03020402040406030203" pitchFamily="66" charset="-78"/>
                  </a:rPr>
                  <a:t>Rate of a </a:t>
                </a:r>
                <a:r>
                  <a:rPr lang="en-US" dirty="0" smtClean="0">
                    <a:solidFill>
                      <a:schemeClr val="tx1"/>
                    </a:solidFill>
                    <a:latin typeface="+mn-lt"/>
                    <a:cs typeface="Arabic Typesetting" panose="03020402040406030203" pitchFamily="66" charset="-78"/>
                  </a:rPr>
                  <a:t>Reaction.</a:t>
                </a:r>
                <a:r>
                  <a:rPr lang="en-US" i="1" dirty="0">
                    <a:solidFill>
                      <a:schemeClr val="tx1"/>
                    </a:solidFill>
                    <a:latin typeface="+mn-lt"/>
                    <a:cs typeface="Arabic Typesetting" panose="03020402040406030203" pitchFamily="66" charset="-78"/>
                  </a:rPr>
                  <a:t/>
                </a:r>
                <a:br>
                  <a:rPr lang="en-US" i="1" dirty="0">
                    <a:solidFill>
                      <a:schemeClr val="tx1"/>
                    </a:solidFill>
                    <a:latin typeface="+mn-lt"/>
                    <a:cs typeface="Arabic Typesetting" panose="03020402040406030203" pitchFamily="66" charset="-78"/>
                  </a:rPr>
                </a:br>
                <a:r>
                  <a:rPr lang="en-US" b="1" i="1" dirty="0" smtClean="0">
                    <a:solidFill>
                      <a:srgbClr val="FF0000"/>
                    </a:solidFill>
                    <a:latin typeface="+mn-lt"/>
                    <a:cs typeface="Arabic Typesetting" panose="03020402040406030203" pitchFamily="66" charset="-78"/>
                  </a:rPr>
                  <a:t>4. Presence of Catalyst </a:t>
                </a:r>
                <a:r>
                  <a:rPr lang="en-US" dirty="0" smtClean="0">
                    <a:solidFill>
                      <a:schemeClr val="tx1"/>
                    </a:solidFill>
                    <a:latin typeface="+mn-lt"/>
                    <a:cs typeface="Arabic Typesetting" panose="03020402040406030203" pitchFamily="66" charset="-78"/>
                  </a:rPr>
                  <a:t>:- A catalyst alters the Rate of  a reaction.</a:t>
                </a:r>
                <a:br>
                  <a:rPr lang="en-US" dirty="0" smtClean="0">
                    <a:solidFill>
                      <a:schemeClr val="tx1"/>
                    </a:solidFill>
                    <a:latin typeface="+mn-lt"/>
                    <a:cs typeface="Arabic Typesetting" panose="03020402040406030203" pitchFamily="66" charset="-78"/>
                  </a:rPr>
                </a:br>
                <a:r>
                  <a:rPr lang="en-US" b="1" i="1" dirty="0" smtClean="0">
                    <a:solidFill>
                      <a:srgbClr val="FF0000"/>
                    </a:solidFill>
                    <a:latin typeface="+mn-lt"/>
                    <a:cs typeface="Arabic Typesetting" panose="03020402040406030203" pitchFamily="66" charset="-78"/>
                  </a:rPr>
                  <a:t>5. Nature of reactant </a:t>
                </a:r>
                <a:r>
                  <a:rPr lang="en-US" dirty="0" smtClean="0">
                    <a:solidFill>
                      <a:schemeClr val="tx1"/>
                    </a:solidFill>
                    <a:latin typeface="+mn-lt"/>
                    <a:cs typeface="Arabic Typesetting" panose="03020402040406030203" pitchFamily="66" charset="-78"/>
                  </a:rPr>
                  <a:t>:- </a:t>
                </a:r>
                <a:r>
                  <a:rPr lang="en-IN" dirty="0" smtClean="0">
                    <a:solidFill>
                      <a:schemeClr val="tx1"/>
                    </a:solidFill>
                    <a:latin typeface="+mn-lt"/>
                    <a:cs typeface="Arabic Typesetting" panose="03020402040406030203" pitchFamily="66" charset="-78"/>
                  </a:rPr>
                  <a:t>Ionic substance react much faster than  covalent substances.</a:t>
                </a:r>
                <a:br>
                  <a:rPr lang="en-IN" dirty="0" smtClean="0">
                    <a:solidFill>
                      <a:schemeClr val="tx1"/>
                    </a:solidFill>
                    <a:latin typeface="+mn-lt"/>
                    <a:cs typeface="Arabic Typesetting" panose="03020402040406030203" pitchFamily="66" charset="-78"/>
                  </a:rPr>
                </a:br>
                <a:r>
                  <a:rPr lang="en-IN" b="1" i="1" dirty="0" smtClean="0">
                    <a:solidFill>
                      <a:srgbClr val="FF0000"/>
                    </a:solidFill>
                    <a:latin typeface="+mn-lt"/>
                    <a:cs typeface="Arabic Typesetting" panose="03020402040406030203" pitchFamily="66" charset="-78"/>
                  </a:rPr>
                  <a:t>6. </a:t>
                </a:r>
                <a:r>
                  <a:rPr lang="en-US" b="1" i="1" dirty="0" smtClean="0">
                    <a:solidFill>
                      <a:srgbClr val="FF0000"/>
                    </a:solidFill>
                    <a:latin typeface="+mn-lt"/>
                    <a:cs typeface="Arabic Typesetting" panose="03020402040406030203" pitchFamily="66" charset="-78"/>
                  </a:rPr>
                  <a:t>Surface Area of the Reactants </a:t>
                </a:r>
                <a:r>
                  <a:rPr lang="en-US" dirty="0" smtClean="0">
                    <a:solidFill>
                      <a:schemeClr val="tx1"/>
                    </a:solidFill>
                    <a:latin typeface="+mn-lt"/>
                    <a:cs typeface="Arabic Typesetting" panose="03020402040406030203" pitchFamily="66" charset="-78"/>
                  </a:rPr>
                  <a:t>:- Rate of reaction </a:t>
                </a:r>
                <a:r>
                  <a:rPr lang="en-IN" dirty="0" smtClean="0">
                    <a:solidFill>
                      <a:schemeClr val="tx1"/>
                    </a:solidFill>
                    <a:latin typeface="+mn-lt"/>
                    <a:cs typeface="Arabic Typesetting" panose="03020402040406030203" pitchFamily="66" charset="-78"/>
                  </a:rPr>
                  <a:t>∝ surface area.</a:t>
                </a:r>
                <a:endParaRPr lang="en-US" i="1" dirty="0">
                  <a:solidFill>
                    <a:schemeClr val="tx1"/>
                  </a:solidFill>
                  <a:latin typeface="+mn-lt"/>
                  <a:cs typeface="Arabic Typesetting" panose="03020402040406030203" pitchFamily="66" charset="-78"/>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0" y="0"/>
                <a:ext cx="12192000" cy="6858000"/>
              </a:xfrm>
              <a:blipFill rotWithShape="0">
                <a:blip r:embed="rId2"/>
                <a:stretch>
                  <a:fillRect l="-1650" t="-1156" r="-2950" b="-1244"/>
                </a:stretch>
              </a:blipFill>
            </p:spPr>
            <p:txBody>
              <a:bodyPr/>
              <a:lstStyle/>
              <a:p>
                <a:r>
                  <a:rPr lang="en-US">
                    <a:noFill/>
                  </a:rPr>
                  <a:t> </a:t>
                </a:r>
              </a:p>
            </p:txBody>
          </p:sp>
        </mc:Fallback>
      </mc:AlternateContent>
    </p:spTree>
    <p:extLst>
      <p:ext uri="{BB962C8B-B14F-4D97-AF65-F5344CB8AC3E}">
        <p14:creationId xmlns:p14="http://schemas.microsoft.com/office/powerpoint/2010/main" val="973600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pPr algn="ctr"/>
            <a:r>
              <a:rPr lang="en-US" sz="5400" b="1" u="sng" dirty="0" smtClean="0">
                <a:solidFill>
                  <a:srgbClr val="00B050"/>
                </a:solidFill>
                <a:latin typeface="Algerian" panose="04020705040A02060702" pitchFamily="82" charset="0"/>
              </a:rPr>
              <a:t>Molecularity of a Reaction</a:t>
            </a:r>
            <a:r>
              <a:rPr lang="en-US" sz="4000" b="1" dirty="0" smtClean="0"/>
              <a:t/>
            </a:r>
            <a:br>
              <a:rPr lang="en-US" sz="4000" b="1" dirty="0" smtClean="0"/>
            </a:br>
            <a:r>
              <a:rPr lang="en-US" sz="4000" b="1" dirty="0" smtClean="0">
                <a:latin typeface="+mn-lt"/>
              </a:rPr>
              <a:t>Total number of reactant molecules or reacting species taking part in the rate determining step of a chemical reaction is called molecularity of the reaction.</a:t>
            </a:r>
            <a:br>
              <a:rPr lang="en-US" sz="4000" b="1" dirty="0" smtClean="0">
                <a:latin typeface="+mn-lt"/>
              </a:rPr>
            </a:br>
            <a:r>
              <a:rPr lang="en-US" sz="4000" b="1" dirty="0" smtClean="0">
                <a:latin typeface="+mn-lt"/>
              </a:rPr>
              <a:t/>
            </a:r>
            <a:br>
              <a:rPr lang="en-US" sz="4000" b="1" dirty="0" smtClean="0">
                <a:latin typeface="+mn-lt"/>
              </a:rPr>
            </a:br>
            <a:r>
              <a:rPr lang="en-US" sz="4000" b="1" dirty="0" smtClean="0">
                <a:latin typeface="+mn-lt"/>
              </a:rPr>
              <a:t>On the basis of their molecularity the reactions may be classified as follows :-</a:t>
            </a:r>
            <a:r>
              <a:rPr lang="en-US" sz="4000" dirty="0" smtClean="0">
                <a:latin typeface="+mn-lt"/>
              </a:rPr>
              <a:t/>
            </a:r>
            <a:br>
              <a:rPr lang="en-US" sz="4000" dirty="0" smtClean="0">
                <a:latin typeface="+mn-lt"/>
              </a:rPr>
            </a:br>
            <a:r>
              <a:rPr lang="en-US" sz="4000" dirty="0"/>
              <a:t/>
            </a:r>
            <a:br>
              <a:rPr lang="en-US" sz="4000" dirty="0"/>
            </a:br>
            <a:r>
              <a:rPr lang="en-US" dirty="0" smtClean="0"/>
              <a:t/>
            </a:r>
            <a:br>
              <a:rPr lang="en-US" dirty="0" smtClean="0"/>
            </a:br>
            <a:r>
              <a:rPr lang="en-US" dirty="0"/>
              <a:t/>
            </a:r>
            <a:br>
              <a:rPr lang="en-US" dirty="0"/>
            </a:br>
            <a:endParaRPr lang="en-US" dirty="0"/>
          </a:p>
        </p:txBody>
      </p:sp>
      <p:pic>
        <p:nvPicPr>
          <p:cNvPr id="3" name="Picture 2"/>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065956" y="4299857"/>
            <a:ext cx="8060087" cy="2558143"/>
          </a:xfrm>
          <a:prstGeom prst="rect">
            <a:avLst/>
          </a:prstGeom>
          <a:solidFill>
            <a:schemeClr val="accent3">
              <a:lumMod val="60000"/>
              <a:lumOff val="40000"/>
            </a:schemeClr>
          </a:solidFill>
          <a:ln w="9525">
            <a:solidFill>
              <a:schemeClr val="tx1"/>
            </a:solidFill>
            <a:miter lim="800000"/>
            <a:headEnd/>
            <a:tailEnd/>
          </a:ln>
          <a:effectLst/>
        </p:spPr>
      </p:pic>
    </p:spTree>
    <p:extLst>
      <p:ext uri="{BB962C8B-B14F-4D97-AF65-F5344CB8AC3E}">
        <p14:creationId xmlns:p14="http://schemas.microsoft.com/office/powerpoint/2010/main" val="2357466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en-US" sz="4800" dirty="0" smtClean="0">
                <a:latin typeface="+mn-lt"/>
              </a:rPr>
              <a:t>Molecularity of most of the reactions is one and two.</a:t>
            </a:r>
            <a:r>
              <a:rPr lang="en-US" sz="4800" b="1" dirty="0" smtClean="0">
                <a:latin typeface="+mn-lt"/>
              </a:rPr>
              <a:t/>
            </a:r>
            <a:br>
              <a:rPr lang="en-US" sz="4800" b="1" dirty="0" smtClean="0">
                <a:latin typeface="+mn-lt"/>
              </a:rPr>
            </a:br>
            <a:r>
              <a:rPr lang="en-US" sz="4800" b="1" dirty="0" smtClean="0">
                <a:latin typeface="+mn-lt"/>
              </a:rPr>
              <a:t/>
            </a:r>
            <a:br>
              <a:rPr lang="en-US" sz="4800" b="1" dirty="0" smtClean="0">
                <a:latin typeface="+mn-lt"/>
              </a:rPr>
            </a:br>
            <a:r>
              <a:rPr lang="en-US" sz="4800" b="1" dirty="0" smtClean="0">
                <a:solidFill>
                  <a:srgbClr val="FF0000"/>
                </a:solidFill>
                <a:latin typeface="+mn-lt"/>
              </a:rPr>
              <a:t>Since the chances of collision and reaction of more than three molecules at a time are very less, therefore the molecularity greater than three is rare.</a:t>
            </a:r>
            <a:r>
              <a:rPr lang="en-US" b="1" dirty="0" smtClean="0"/>
              <a:t/>
            </a:r>
            <a:br>
              <a:rPr lang="en-US" b="1" dirty="0" smtClean="0"/>
            </a:br>
            <a:endParaRPr lang="en-US" dirty="0"/>
          </a:p>
        </p:txBody>
      </p:sp>
    </p:spTree>
    <p:extLst>
      <p:ext uri="{BB962C8B-B14F-4D97-AF65-F5344CB8AC3E}">
        <p14:creationId xmlns:p14="http://schemas.microsoft.com/office/powerpoint/2010/main" val="2729523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431</Words>
  <Application>Microsoft Office PowerPoint</Application>
  <PresentationFormat>Custom</PresentationFormat>
  <Paragraphs>53</Paragraphs>
  <Slides>27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BY JHERUDDEN PGT (CHEMISTRY) KV SECL,NOWROZABAD</vt:lpstr>
      <vt:lpstr>The branch of chemistry, which deals with the study of reaction rates and their mechanisms, called chemical kinetics.  Thermodynamics tells only about the feasibility of a reaction whereas chemical kinetics tells about the rate of a reaction.  </vt:lpstr>
      <vt:lpstr>Kinetic studies not only help us to determine the speed or rate of a chemical reaction but also describe the conditions by which the reaction rates can be altered.   The factors such as concentration, temperature, pressure and catalyst affect the rate of a reaction.</vt:lpstr>
      <vt:lpstr>Rate of a Chemical Reaction  The speed of a reaction or the rate of a reaction can be defined as the change in concentration of either reactant or product per unit time.  Consider a hypothetical reaction ,  R                P</vt:lpstr>
      <vt:lpstr>Rate of the reaction =  (-∆[R])/∆t Here, minus (-) sign indicates that the concentration of reactant decreasing with time. OR Rate of the reaction =  (+∆[P])/∆t Here, plus (+) sign indicates that the concentration of product increasing with time.  Unit of rate of a reaction is =mol L^(-1) 〖 s〗^(-1)</vt:lpstr>
      <vt:lpstr>Specific reaction rate or rate constant R                       P                       a mol/L                         0  Initially (t=0)                               (a-x)             x mol/L (at time t)           dx/dt  ∝(a-x)   dx/dt=k(a-x) where, k is constant or rate constant.               If (a-x) = 1,   then    The rate constant is equal to rate of a reaction, when the molar concentration of reactants is unity. This is also called specific reaction rate.</vt:lpstr>
      <vt:lpstr>Factors affecting the Rate of a Chemical Reaction 1. Temperature :- Temperature ∝ Rate of a Reaction. 2. Pressure :- Pressure ∝ Rate of a Reaction. 3. Concentration :- Concentration ∝ Rate of a Reaction. 4. Presence of Catalyst :- A catalyst alters the Rate of  a reaction. 5. Nature of reactant :- Ionic substance react much faster than  covalent substances. 6. Surface Area of the Reactants :- Rate of reaction ∝ surface area.</vt:lpstr>
      <vt:lpstr>Molecularity of a Reaction Total number of reactant molecules or reacting species taking part in the rate determining step of a chemical reaction is called molecularity of the reaction.  On the basis of their molecularity the reactions may be classified as follows :-    </vt:lpstr>
      <vt:lpstr>Molecularity of most of the reactions is one and two.  Since the chances of collision and reaction of more than three molecules at a time are very less, therefore the molecularity greater than three is rare. </vt:lpstr>
      <vt:lpstr>              Order of a Reaction The sum of powers of the concentration of the reactants in the rate law expression is called the order of that chemical reaction.  For a general reaction,                                                    aA + bB → cC + dD Let,                       Rate of reaction  = k [A]x[B]y    Here ,                                    x = order of reaction w.r.t. A                                y = order of reaction w.r.t.  B                            Overall order of reaction(n) = x + y</vt:lpstr>
      <vt:lpstr>On the basis of their order the reaction may be defined as follows :-        </vt:lpstr>
      <vt:lpstr>Difference between order and molecularity of a reaction          </vt:lpstr>
      <vt:lpstr>    Integrated Rate Equations                         Zero Order Reactions Zero order reaction means that the rate of the reaction is proportional to zero power of the concentration of reactants. Consider the reaction,      R → P   </vt:lpstr>
      <vt:lpstr>Integrating both sides between proper limit ∫_R0^R▒〖d[R]=-k ∫1_0^t▒dt〗                                                  [R]  ̶ [Ro]   =  ̶  kt    Or                                                                             [Ro  ]  ̶ [R]  = kt    Or                                             k = "[Ro  ]  ̶ [R]" /t </vt:lpstr>
      <vt:lpstr>a</vt:lpstr>
      <vt:lpstr>            First Order Reactions First order reaction means that the rate of the reaction is proportional to first power of the concentration of reactants. Consider the reaction,                                       R → P    </vt:lpstr>
      <vt:lpstr>Integrating both sides between proper limits ∫_R0^R▒〖(d[R])/R " " =-k ∫1_0^t▒dt〗                                                  ln[R]  ̶  ln [Ro]   =  ̶  kt    Or                                                                              ln [Ro  ]  ̶  ln [R]  = kt    Or                                            kt = ln "[Ro] " /"[R]"     Or      k = 1/t ln  "[Ro] " /"[R]"      Or      k = (2.303)/t log10  "[Ro] " /"[R]" </vt:lpstr>
      <vt:lpstr>a</vt:lpstr>
      <vt:lpstr>                Half-Life of a Reaction The half-life of a reaction is the time in which the concentration of a reactant is reduced to one half of its initial concentration. It is represented as t1/2 .                                  t1/2 for a Zero Order Reactions        </vt:lpstr>
      <vt:lpstr>t1/2 for a First Order Reactions                 Thus for a first order          reaction, half-life period is         constant, i.e., it is           independent of initial          concentration  of the          reacting species.   </vt:lpstr>
      <vt:lpstr>    Pseudo - first order reaction A chemical reaction whose molecularity is 2 but order is 1 is called pseudo – first order reaction.  For example:  Hydrolysis of ester in presence of acid         CH3COOC2H5 + H2O  CH3COOH + C2H5OH From this reaction, the rate expression should be    r = k [ester] [H2O] Since, hydrolysis takes place in the excess of H2O and concentration change of H2O is negligible practically.  therefore,    r = k’ [ester]                Where     k’ = k[H2O].  </vt:lpstr>
      <vt:lpstr>         Arrhenius equation   The temperature dependence of the rate of a chemical reaction can be accurately explained by Arrhenius equation.   A is frequency factor or Arrhenius constant, Ea is  activation energy The energy difference between threshold energy &amp; average energy of reacting molecules is called activation energy. Or </vt:lpstr>
      <vt:lpstr>              Plot of ln k  vs  1/T is a straight line  &amp; slope  =-Ea/R</vt:lpstr>
      <vt:lpstr>At temperature T1 ,                                         ………………………eqn. (1)  At temperature T2 ,                                        ……………………..eqn. (2)  k1  and k2  are the values of rate constants at temperatures T1 and T2 respectively. Subtracting equation (2) from (1), we obtain      </vt:lpstr>
      <vt:lpstr>a</vt:lpstr>
      <vt:lpstr>PowerPoint Presentation</vt:lpstr>
      <vt:lpstr> Those molecule which do not take part in chemical reaction are known as passive molecules.  Energy barrier:           The minimum energy which the colliding particles possess in  order to bring about the chemical reaction is called threshold  energy.  Activation energy:  The minimum amount of energy required to make passive molecules into active molecules is known as activation energy.  To account for effective collisions, another factor, P called the probability or steric factor is introduced. So, rate = PZABe -Ea /RT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Kinetics          </dc:title>
  <dc:creator>shridhar</dc:creator>
  <cp:lastModifiedBy>atibha</cp:lastModifiedBy>
  <cp:revision>34</cp:revision>
  <dcterms:created xsi:type="dcterms:W3CDTF">2017-11-26T22:28:50Z</dcterms:created>
  <dcterms:modified xsi:type="dcterms:W3CDTF">2017-12-26T16:21:51Z</dcterms:modified>
</cp:coreProperties>
</file>