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0" r:id="rId12"/>
    <p:sldId id="291" r:id="rId13"/>
    <p:sldId id="265" r:id="rId14"/>
    <p:sldId id="296" r:id="rId15"/>
    <p:sldId id="297" r:id="rId16"/>
    <p:sldId id="292" r:id="rId17"/>
    <p:sldId id="287" r:id="rId18"/>
    <p:sldId id="306" r:id="rId19"/>
    <p:sldId id="289" r:id="rId20"/>
    <p:sldId id="304" r:id="rId21"/>
    <p:sldId id="288" r:id="rId22"/>
    <p:sldId id="293" r:id="rId23"/>
    <p:sldId id="299" r:id="rId24"/>
    <p:sldId id="300" r:id="rId25"/>
    <p:sldId id="267" r:id="rId26"/>
    <p:sldId id="282" r:id="rId27"/>
    <p:sldId id="268" r:id="rId28"/>
    <p:sldId id="269" r:id="rId29"/>
    <p:sldId id="284" r:id="rId30"/>
    <p:sldId id="270" r:id="rId31"/>
    <p:sldId id="271" r:id="rId32"/>
    <p:sldId id="272" r:id="rId33"/>
    <p:sldId id="285" r:id="rId34"/>
    <p:sldId id="273" r:id="rId35"/>
    <p:sldId id="274" r:id="rId36"/>
    <p:sldId id="302" r:id="rId37"/>
    <p:sldId id="303" r:id="rId38"/>
    <p:sldId id="283" r:id="rId39"/>
    <p:sldId id="286" r:id="rId40"/>
    <p:sldId id="275" r:id="rId41"/>
    <p:sldId id="276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D3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12/27/2017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ubility" TargetMode="External"/><Relationship Id="rId2" Type="http://schemas.openxmlformats.org/officeDocument/2006/relationships/hyperlink" Target="https://en.wikipedia.org/wiki/Chemical_compoun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67446"/>
            <a:ext cx="7772400" cy="1829761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Solutions</a:t>
            </a:r>
            <a:endParaRPr lang="en-US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b="1" u="sng" dirty="0" smtClean="0">
                <a:solidFill>
                  <a:schemeClr val="accent1"/>
                </a:solidFill>
                <a:latin typeface="Comic Sans MS" pitchFamily="66" charset="0"/>
              </a:rPr>
              <a:t>Parts Per Million (</a:t>
            </a:r>
            <a:r>
              <a:rPr lang="en-US" b="1" u="sng" dirty="0" err="1" smtClean="0">
                <a:solidFill>
                  <a:schemeClr val="accent1"/>
                </a:solidFill>
                <a:latin typeface="Comic Sans MS" pitchFamily="66" charset="0"/>
              </a:rPr>
              <a:t>ppm</a:t>
            </a:r>
            <a:r>
              <a:rPr lang="en-US" b="1" u="sng" dirty="0" smtClean="0">
                <a:solidFill>
                  <a:schemeClr val="accent1"/>
                </a:solidFill>
                <a:latin typeface="Comic Sans MS" pitchFamily="66" charset="0"/>
              </a:rPr>
              <a:t>) </a:t>
            </a:r>
          </a:p>
          <a:p>
            <a:pPr algn="ctr"/>
            <a:endParaRPr lang="en-US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It is the particles of solute present per million particles of solution. 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err="1" smtClean="0"/>
              <a:t>ppm</a:t>
            </a:r>
            <a:r>
              <a:rPr lang="en-US" sz="2000" dirty="0" smtClean="0"/>
              <a:t> =     Mass of solute (g)  X 10</a:t>
            </a:r>
            <a:r>
              <a:rPr lang="en-US" sz="2000" b="1" baseline="30000" dirty="0" smtClean="0"/>
              <a:t>6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Mass of solution (g)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000" dirty="0" err="1" smtClean="0"/>
              <a:t>ppm</a:t>
            </a:r>
            <a:r>
              <a:rPr lang="en-US" sz="2000" dirty="0" smtClean="0"/>
              <a:t> = Mass percentage (w/w)  X   10</a:t>
            </a:r>
            <a:r>
              <a:rPr lang="en-US" sz="2000" b="1" baseline="30000" dirty="0" smtClean="0"/>
              <a:t>4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76995" y="3762103"/>
            <a:ext cx="3017520" cy="26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682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Normality (g </a:t>
            </a:r>
            <a:r>
              <a:rPr lang="en-US" b="1" dirty="0" err="1" smtClean="0">
                <a:solidFill>
                  <a:schemeClr val="accent1"/>
                </a:solidFill>
                <a:latin typeface="Comic Sans MS" pitchFamily="66" charset="0"/>
              </a:rPr>
              <a:t>eq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/L)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Number of </a:t>
            </a:r>
            <a:r>
              <a:rPr lang="en-US" sz="2400" b="1" dirty="0" smtClean="0">
                <a:latin typeface="Comic Sans MS" pitchFamily="66" charset="0"/>
              </a:rPr>
              <a:t>g </a:t>
            </a:r>
            <a:r>
              <a:rPr lang="en-US" sz="2400" b="1" dirty="0" err="1" smtClean="0">
                <a:latin typeface="Comic Sans MS" pitchFamily="66" charset="0"/>
              </a:rPr>
              <a:t>eq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of solute dissolved in one </a:t>
            </a:r>
            <a:r>
              <a:rPr lang="en-US" sz="2400" dirty="0" err="1" smtClean="0">
                <a:latin typeface="Comic Sans MS" pitchFamily="66" charset="0"/>
              </a:rPr>
              <a:t>litre</a:t>
            </a:r>
            <a:r>
              <a:rPr lang="en-US" sz="2400" dirty="0" smtClean="0">
                <a:latin typeface="Comic Sans MS" pitchFamily="66" charset="0"/>
              </a:rPr>
              <a:t> volume of solution is called Normality.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N =          No. of </a:t>
            </a:r>
            <a:r>
              <a:rPr lang="en-US" sz="2000" dirty="0">
                <a:latin typeface="Comic Sans MS" pitchFamily="66" charset="0"/>
              </a:rPr>
              <a:t>g </a:t>
            </a:r>
            <a:r>
              <a:rPr lang="en-US" sz="2000" dirty="0" err="1">
                <a:latin typeface="Comic Sans MS" pitchFamily="66" charset="0"/>
              </a:rPr>
              <a:t>eq</a:t>
            </a:r>
            <a:r>
              <a:rPr lang="en-US" sz="2000" dirty="0" smtClean="0">
                <a:latin typeface="Comic Sans MS" pitchFamily="66" charset="0"/>
              </a:rPr>
              <a:t> of solute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   Volume of solution (L)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</a:t>
            </a:r>
            <a:r>
              <a:rPr lang="en-US" sz="2000" dirty="0">
                <a:latin typeface="Comic Sans MS" pitchFamily="66" charset="0"/>
              </a:rPr>
              <a:t>N </a:t>
            </a:r>
            <a:r>
              <a:rPr lang="en-US" sz="2000" dirty="0" smtClean="0">
                <a:latin typeface="Comic Sans MS" pitchFamily="66" charset="0"/>
              </a:rPr>
              <a:t>=          Mass of solute (g)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Eq. mass of solute x Volume of solution (L)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N =          Mass of solute (g)       x   1000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  Eq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smtClean="0">
                <a:latin typeface="Comic Sans MS" pitchFamily="66" charset="0"/>
              </a:rPr>
              <a:t>mass of solute x Volume of solution (</a:t>
            </a:r>
            <a:r>
              <a:rPr lang="en-US" sz="2000" dirty="0" err="1" smtClean="0">
                <a:latin typeface="Comic Sans MS" pitchFamily="66" charset="0"/>
              </a:rPr>
              <a:t>mL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</a:t>
            </a:r>
            <a:r>
              <a:rPr lang="en-US" sz="2000" dirty="0">
                <a:latin typeface="Comic Sans MS" pitchFamily="66" charset="0"/>
              </a:rPr>
              <a:t>N </a:t>
            </a:r>
            <a:r>
              <a:rPr lang="en-US" sz="2000" dirty="0" smtClean="0">
                <a:latin typeface="Comic Sans MS" pitchFamily="66" charset="0"/>
              </a:rPr>
              <a:t>=        Mass of solute (g)  x   1000  x  Density of solution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    Eq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smtClean="0">
                <a:latin typeface="Comic Sans MS" pitchFamily="66" charset="0"/>
              </a:rPr>
              <a:t>mass of solute x Mass of solution (</a:t>
            </a:r>
            <a:r>
              <a:rPr lang="en-US" sz="2000" dirty="0" err="1" smtClean="0">
                <a:latin typeface="Comic Sans MS" pitchFamily="66" charset="0"/>
              </a:rPr>
              <a:t>mL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99063" y="2730137"/>
            <a:ext cx="3082834" cy="391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85703" y="3696789"/>
            <a:ext cx="5673634" cy="21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5224" y="4628607"/>
            <a:ext cx="5712822" cy="43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55371" y="5543006"/>
            <a:ext cx="5686697" cy="34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5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682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Formality </a:t>
            </a:r>
          </a:p>
          <a:p>
            <a:pPr algn="ctr">
              <a:buNone/>
            </a:pPr>
            <a:r>
              <a:rPr lang="en-US" sz="2400" dirty="0" smtClean="0">
                <a:latin typeface="Comic Sans MS" pitchFamily="66" charset="0"/>
              </a:rPr>
              <a:t>Number of Formula masses of solute dissolved in one </a:t>
            </a:r>
            <a:r>
              <a:rPr lang="en-US" sz="2400" dirty="0" err="1" smtClean="0">
                <a:latin typeface="Comic Sans MS" pitchFamily="66" charset="0"/>
              </a:rPr>
              <a:t>litre</a:t>
            </a:r>
            <a:r>
              <a:rPr lang="en-US" sz="2400" dirty="0" smtClean="0">
                <a:latin typeface="Comic Sans MS" pitchFamily="66" charset="0"/>
              </a:rPr>
              <a:t> volume of solution is called Formality.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F =          Mass of solute (g)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Formula mass of solute x Volume of solution (L)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F =          Mass of solute (g)       x   1000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 </a:t>
            </a:r>
            <a:r>
              <a:rPr lang="en-US" sz="2000" dirty="0">
                <a:latin typeface="Comic Sans MS" pitchFamily="66" charset="0"/>
              </a:rPr>
              <a:t>Formula of </a:t>
            </a:r>
            <a:r>
              <a:rPr lang="en-US" sz="2000" dirty="0" smtClean="0">
                <a:latin typeface="Comic Sans MS" pitchFamily="66" charset="0"/>
              </a:rPr>
              <a:t>solute x Volume of solution (mL)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94412" y="3376198"/>
            <a:ext cx="5673634" cy="21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4818" y="4405173"/>
            <a:ext cx="5712822" cy="43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7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00B0F0"/>
                </a:solidFill>
                <a:latin typeface="Comic Sans MS" pitchFamily="66" charset="0"/>
              </a:rPr>
              <a:t>Relation between w/w% and </a:t>
            </a:r>
            <a:r>
              <a:rPr lang="en-US" sz="2000" u="sng" dirty="0" err="1" smtClean="0">
                <a:solidFill>
                  <a:srgbClr val="00B0F0"/>
                </a:solidFill>
                <a:latin typeface="Comic Sans MS" pitchFamily="66" charset="0"/>
              </a:rPr>
              <a:t>Molarity</a:t>
            </a:r>
            <a:endParaRPr lang="en-US" sz="20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000" dirty="0" err="1" smtClean="0"/>
              <a:t>Molarity</a:t>
            </a:r>
            <a:r>
              <a:rPr lang="en-US" sz="2000" dirty="0" smtClean="0"/>
              <a:t> =     Mass % (w/w)  x  density of solution  x 10</a:t>
            </a:r>
          </a:p>
          <a:p>
            <a:pPr>
              <a:buNone/>
            </a:pPr>
            <a:r>
              <a:rPr lang="en-US" sz="2000" dirty="0" smtClean="0"/>
              <a:t>                                 Molar mass of solute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Formula for Dilution of solutions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Number of moles of solute  =      Number of moles of solute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before dilution                              after dilution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M</a:t>
            </a:r>
            <a:r>
              <a:rPr lang="en-US" sz="2000" b="1" baseline="-25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 X  V</a:t>
            </a:r>
            <a:r>
              <a:rPr lang="en-US" sz="2000" b="1" baseline="-25000" dirty="0" smtClean="0">
                <a:latin typeface="Comic Sans MS" pitchFamily="66" charset="0"/>
              </a:rPr>
              <a:t>1    </a:t>
            </a:r>
            <a:r>
              <a:rPr lang="en-US" sz="2000" dirty="0" smtClean="0">
                <a:latin typeface="Comic Sans MS" pitchFamily="66" charset="0"/>
              </a:rPr>
              <a:t>                 =           M</a:t>
            </a:r>
            <a:r>
              <a:rPr lang="en-US" sz="2000" b="1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 X  V</a:t>
            </a:r>
            <a:r>
              <a:rPr lang="en-US" sz="2000" b="1" baseline="-25000" dirty="0" smtClean="0">
                <a:latin typeface="Comic Sans MS" pitchFamily="66" charset="0"/>
              </a:rPr>
              <a:t>2               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55817" y="2560320"/>
            <a:ext cx="5303520" cy="13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Comic Sans MS" panose="030F0702030302020204" pitchFamily="66" charset="0"/>
              </a:rPr>
              <a:t>The ability of one </a:t>
            </a:r>
            <a:r>
              <a:rPr lang="en-IN" dirty="0">
                <a:latin typeface="Comic Sans MS" panose="030F0702030302020204" pitchFamily="66" charset="0"/>
                <a:hlinkClick r:id="rId2" tooltip="Chemical compound"/>
              </a:rPr>
              <a:t>compound</a:t>
            </a:r>
            <a:r>
              <a:rPr lang="en-IN" dirty="0">
                <a:latin typeface="Comic Sans MS" panose="030F0702030302020204" pitchFamily="66" charset="0"/>
              </a:rPr>
              <a:t> to dissolve in another compound is called </a:t>
            </a:r>
            <a:r>
              <a:rPr lang="en-IN" dirty="0" smtClean="0">
                <a:latin typeface="Comic Sans MS" panose="030F0702030302020204" pitchFamily="66" charset="0"/>
                <a:hlinkClick r:id="rId3" tooltip="Solubility"/>
              </a:rPr>
              <a:t>solubility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r>
              <a:rPr lang="en-IN" dirty="0">
                <a:latin typeface="Comic Sans MS" panose="030F0702030302020204" pitchFamily="66" charset="0"/>
              </a:rPr>
              <a:t>In other words, amount of solute dissolved in 100 g of solvent to make a saturated solution is called solubility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Solubility</a:t>
            </a:r>
          </a:p>
        </p:txBody>
      </p:sp>
    </p:spTree>
    <p:extLst>
      <p:ext uri="{BB962C8B-B14F-4D97-AF65-F5344CB8AC3E}">
        <p14:creationId xmlns:p14="http://schemas.microsoft.com/office/powerpoint/2010/main" val="271469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Comic Sans MS" panose="030F0702030302020204" pitchFamily="66" charset="0"/>
              </a:rPr>
              <a:t>It involves two processes-</a:t>
            </a:r>
          </a:p>
          <a:p>
            <a:r>
              <a:rPr lang="en-IN" dirty="0">
                <a:latin typeface="Comic Sans MS" panose="030F0702030302020204" pitchFamily="66" charset="0"/>
              </a:rPr>
              <a:t>(a) Dissociation  (b) Hydration </a:t>
            </a:r>
            <a:endParaRPr lang="en-IN" dirty="0" smtClean="0">
              <a:latin typeface="Comic Sans MS" panose="030F0702030302020204" pitchFamily="66" charset="0"/>
            </a:endParaRPr>
          </a:p>
          <a:p>
            <a:endParaRPr lang="en-IN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Dissolution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2" descr="Different ion pai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3"/>
          <a:stretch/>
        </p:blipFill>
        <p:spPr bwMode="auto">
          <a:xfrm>
            <a:off x="344510" y="3039414"/>
            <a:ext cx="8696460" cy="1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Nature of solute and solvent</a:t>
            </a:r>
          </a:p>
          <a:p>
            <a:pPr marL="109728" indent="0">
              <a:buNone/>
            </a:pPr>
            <a:endParaRPr lang="en-US" b="1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IN" dirty="0">
                <a:latin typeface="Comic Sans MS" panose="030F0702030302020204" pitchFamily="66" charset="0"/>
              </a:rPr>
              <a:t>Generally </a:t>
            </a:r>
            <a:r>
              <a:rPr lang="en-IN" dirty="0">
                <a:solidFill>
                  <a:srgbClr val="C00000"/>
                </a:solidFill>
                <a:latin typeface="Comic Sans MS" panose="030F0702030302020204" pitchFamily="66" charset="0"/>
              </a:rPr>
              <a:t>ionic solids </a:t>
            </a:r>
            <a:r>
              <a:rPr lang="en-IN" dirty="0">
                <a:latin typeface="Comic Sans MS" panose="030F0702030302020204" pitchFamily="66" charset="0"/>
              </a:rPr>
              <a:t>are more soluble in water than other covalent or non polar </a:t>
            </a:r>
            <a:r>
              <a:rPr lang="en-IN" dirty="0" smtClean="0">
                <a:latin typeface="Comic Sans MS" panose="030F0702030302020204" pitchFamily="66" charset="0"/>
              </a:rPr>
              <a:t>molecules</a:t>
            </a:r>
          </a:p>
          <a:p>
            <a:endParaRPr lang="en-IN" dirty="0">
              <a:latin typeface="Comic Sans MS" panose="030F0702030302020204" pitchFamily="66" charset="0"/>
            </a:endParaRPr>
          </a:p>
          <a:p>
            <a:r>
              <a:rPr lang="en-IN" dirty="0">
                <a:solidFill>
                  <a:srgbClr val="C00000"/>
                </a:solidFill>
                <a:latin typeface="Comic Sans MS" panose="030F0702030302020204" pitchFamily="66" charset="0"/>
              </a:rPr>
              <a:t>Polar liquids </a:t>
            </a:r>
            <a:r>
              <a:rPr lang="en-IN" dirty="0">
                <a:latin typeface="Comic Sans MS" panose="030F0702030302020204" pitchFamily="66" charset="0"/>
              </a:rPr>
              <a:t>are more soluble in water </a:t>
            </a:r>
            <a:endParaRPr lang="en-IN" dirty="0" smtClean="0">
              <a:latin typeface="Comic Sans MS" panose="030F0702030302020204" pitchFamily="66" charset="0"/>
            </a:endParaRPr>
          </a:p>
          <a:p>
            <a:endParaRPr lang="en-IN" dirty="0">
              <a:latin typeface="Comic Sans MS" panose="030F0702030302020204" pitchFamily="66" charset="0"/>
            </a:endParaRPr>
          </a:p>
          <a:p>
            <a:r>
              <a:rPr lang="en-IN" dirty="0">
                <a:solidFill>
                  <a:srgbClr val="C00000"/>
                </a:solidFill>
                <a:latin typeface="Comic Sans MS" panose="030F0702030302020204" pitchFamily="66" charset="0"/>
              </a:rPr>
              <a:t>Easily liquefiable gases </a:t>
            </a:r>
            <a:r>
              <a:rPr lang="en-IN" dirty="0">
                <a:latin typeface="Comic Sans MS" panose="030F0702030302020204" pitchFamily="66" charset="0"/>
              </a:rPr>
              <a:t>are more soluble in water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Factors affecting solubility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8225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231" y="1417638"/>
            <a:ext cx="8229600" cy="513770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Temperature</a:t>
            </a:r>
          </a:p>
          <a:p>
            <a:r>
              <a:rPr lang="en-US" sz="2400" dirty="0" smtClean="0"/>
              <a:t>It can be explained on the basis of Gibb’s Helmholtz equation-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∆</a:t>
            </a:r>
            <a:r>
              <a:rPr lang="en-US" sz="1200" b="1" dirty="0" err="1">
                <a:solidFill>
                  <a:srgbClr val="FF0000"/>
                </a:solidFill>
              </a:rPr>
              <a:t>sol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 = ∆</a:t>
            </a:r>
            <a:r>
              <a:rPr lang="en-US" sz="1200" b="1" dirty="0" err="1">
                <a:solidFill>
                  <a:srgbClr val="FF0000"/>
                </a:solidFill>
              </a:rPr>
              <a:t>sol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 - T ∆</a:t>
            </a:r>
            <a:r>
              <a:rPr lang="en-US" sz="1200" b="1" dirty="0" err="1">
                <a:solidFill>
                  <a:srgbClr val="FF0000"/>
                </a:solidFill>
              </a:rPr>
              <a:t>sol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/>
              <a:t>∆</a:t>
            </a:r>
            <a:r>
              <a:rPr lang="en-US" sz="2000" dirty="0" smtClean="0"/>
              <a:t>S is positive</a:t>
            </a:r>
          </a:p>
          <a:p>
            <a:r>
              <a:rPr lang="en-US" sz="2000" dirty="0" smtClean="0"/>
              <a:t>To make </a:t>
            </a:r>
            <a:r>
              <a:rPr lang="en-US" sz="2000" dirty="0"/>
              <a:t>∆</a:t>
            </a:r>
            <a:r>
              <a:rPr lang="en-US" sz="2000" dirty="0" smtClean="0"/>
              <a:t>G negative (spontaneous process), </a:t>
            </a:r>
          </a:p>
          <a:p>
            <a:pPr marL="109728" indent="0">
              <a:buNone/>
            </a:pPr>
            <a:r>
              <a:rPr lang="en-US" sz="2000" dirty="0" smtClean="0"/>
              <a:t>    ∆H should have –</a:t>
            </a:r>
            <a:r>
              <a:rPr lang="en-US" sz="2000" dirty="0" err="1" smtClean="0"/>
              <a:t>ve</a:t>
            </a:r>
            <a:r>
              <a:rPr lang="en-US" sz="2000" dirty="0" smtClean="0"/>
              <a:t> or small +</a:t>
            </a:r>
            <a:r>
              <a:rPr lang="en-US" sz="2000" dirty="0" err="1" smtClean="0"/>
              <a:t>ve</a:t>
            </a:r>
            <a:r>
              <a:rPr lang="en-US" sz="2000" dirty="0" smtClean="0"/>
              <a:t> value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∆</a:t>
            </a:r>
            <a:r>
              <a:rPr lang="en-US" sz="1200" b="1" dirty="0" err="1"/>
              <a:t>sol</a:t>
            </a:r>
            <a:r>
              <a:rPr lang="en-US" dirty="0" err="1" smtClean="0"/>
              <a:t>H</a:t>
            </a:r>
            <a:r>
              <a:rPr lang="en-US" sz="1200" b="1" dirty="0" smtClean="0"/>
              <a:t>  </a:t>
            </a:r>
            <a:r>
              <a:rPr lang="en-US" sz="2800" dirty="0" smtClean="0">
                <a:latin typeface="Comic Sans MS" panose="030F0702030302020204" pitchFamily="66" charset="0"/>
              </a:rPr>
              <a:t>= </a:t>
            </a:r>
            <a:r>
              <a:rPr lang="en-US" sz="2400" dirty="0" smtClean="0"/>
              <a:t>∆</a:t>
            </a:r>
            <a:r>
              <a:rPr lang="en-US" sz="1200" b="1" dirty="0" err="1" smtClean="0"/>
              <a:t>lat</a:t>
            </a:r>
            <a:r>
              <a:rPr lang="en-US" sz="2400" dirty="0" err="1" smtClean="0"/>
              <a:t>H</a:t>
            </a:r>
            <a:r>
              <a:rPr lang="en-US" sz="2400" b="1" dirty="0" smtClean="0"/>
              <a:t>  +</a:t>
            </a:r>
            <a:r>
              <a:rPr lang="en-US" sz="2400" dirty="0" smtClean="0"/>
              <a:t>∆</a:t>
            </a:r>
            <a:r>
              <a:rPr lang="en-US" sz="1200" b="1" dirty="0" err="1" smtClean="0"/>
              <a:t>hyd</a:t>
            </a:r>
            <a:r>
              <a:rPr lang="en-US" sz="2400" dirty="0" err="1" smtClean="0"/>
              <a:t>H</a:t>
            </a:r>
            <a:r>
              <a:rPr lang="en-US" sz="2400" b="1" dirty="0" smtClean="0"/>
              <a:t>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∆</a:t>
            </a:r>
            <a:r>
              <a:rPr lang="en-US" sz="1100" b="1" dirty="0" err="1" smtClean="0">
                <a:solidFill>
                  <a:srgbClr val="C00000"/>
                </a:solidFill>
              </a:rPr>
              <a:t>sol</a:t>
            </a:r>
            <a:r>
              <a:rPr lang="en-US" sz="2000" dirty="0" err="1" smtClean="0">
                <a:solidFill>
                  <a:srgbClr val="C00000"/>
                </a:solidFill>
              </a:rPr>
              <a:t>H</a:t>
            </a:r>
            <a:r>
              <a:rPr lang="en-US" sz="2000" dirty="0" smtClean="0">
                <a:solidFill>
                  <a:srgbClr val="C00000"/>
                </a:solidFill>
              </a:rPr>
              <a:t> is +</a:t>
            </a:r>
            <a:r>
              <a:rPr lang="en-US" sz="2000" dirty="0" err="1" smtClean="0">
                <a:solidFill>
                  <a:srgbClr val="C00000"/>
                </a:solidFill>
              </a:rPr>
              <a:t>ve</a:t>
            </a:r>
            <a:r>
              <a:rPr lang="en-US" sz="2000" dirty="0" smtClean="0">
                <a:solidFill>
                  <a:srgbClr val="C00000"/>
                </a:solidFill>
              </a:rPr>
              <a:t>, On increasing temperature, solubility increases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∆</a:t>
            </a:r>
            <a:r>
              <a:rPr lang="en-US" sz="1100" b="1" dirty="0" err="1">
                <a:solidFill>
                  <a:srgbClr val="C00000"/>
                </a:solidFill>
              </a:rPr>
              <a:t>sol</a:t>
            </a:r>
            <a:r>
              <a:rPr lang="en-US" sz="2000" dirty="0" err="1">
                <a:solidFill>
                  <a:srgbClr val="C00000"/>
                </a:solidFill>
              </a:rPr>
              <a:t>H</a:t>
            </a:r>
            <a:r>
              <a:rPr lang="en-US" sz="2000" dirty="0">
                <a:solidFill>
                  <a:srgbClr val="C00000"/>
                </a:solidFill>
              </a:rPr>
              <a:t> is </a:t>
            </a:r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dirty="0" err="1" smtClean="0">
                <a:solidFill>
                  <a:srgbClr val="C00000"/>
                </a:solidFill>
              </a:rPr>
              <a:t>ve</a:t>
            </a:r>
            <a:r>
              <a:rPr lang="en-US" sz="2000" dirty="0">
                <a:solidFill>
                  <a:srgbClr val="C00000"/>
                </a:solidFill>
              </a:rPr>
              <a:t>, On increasing temperature, solubility </a:t>
            </a:r>
            <a:r>
              <a:rPr lang="en-US" sz="2000" dirty="0" smtClean="0">
                <a:solidFill>
                  <a:srgbClr val="C00000"/>
                </a:solidFill>
              </a:rPr>
              <a:t>decreases</a:t>
            </a:r>
            <a:endParaRPr lang="en-US" sz="2000" dirty="0">
              <a:solidFill>
                <a:srgbClr val="C00000"/>
              </a:solidFill>
            </a:endParaRPr>
          </a:p>
          <a:p>
            <a:endParaRPr lang="en-US" sz="2400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Factors affecting solubility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1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03032"/>
            <a:ext cx="8744755" cy="65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9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231" y="1288850"/>
            <a:ext cx="8229600" cy="513770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Temperature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For gases, solubility is inversely proportional to temperature, because-</a:t>
            </a:r>
          </a:p>
          <a:p>
            <a:pPr marL="109728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Kinetic energy so as velocity of gas molecule increases, attraction between gas and solvent decreases and gas escapes from solution.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                                           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Factors affecting solubility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10" y="4176866"/>
            <a:ext cx="2583231" cy="268113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68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Solutions are homogeneous mixtures of two or more components.</a:t>
            </a:r>
          </a:p>
          <a:p>
            <a:r>
              <a:rPr lang="en-US" dirty="0" smtClean="0">
                <a:latin typeface="Comic Sans MS" pitchFamily="66" charset="0"/>
              </a:rPr>
              <a:t>Two components – Binary solution</a:t>
            </a:r>
          </a:p>
          <a:p>
            <a:r>
              <a:rPr lang="en-US" dirty="0" smtClean="0">
                <a:latin typeface="Comic Sans MS" pitchFamily="66" charset="0"/>
              </a:rPr>
              <a:t>Three components – </a:t>
            </a:r>
            <a:r>
              <a:rPr lang="en-US" dirty="0" err="1" smtClean="0">
                <a:latin typeface="Comic Sans MS" pitchFamily="66" charset="0"/>
              </a:rPr>
              <a:t>Trinary</a:t>
            </a:r>
            <a:r>
              <a:rPr lang="en-US" dirty="0" smtClean="0">
                <a:latin typeface="Comic Sans MS" pitchFamily="66" charset="0"/>
              </a:rPr>
              <a:t> solutions</a:t>
            </a:r>
          </a:p>
          <a:p>
            <a:r>
              <a:rPr lang="en-US" dirty="0" smtClean="0">
                <a:latin typeface="Comic Sans MS" pitchFamily="66" charset="0"/>
              </a:rPr>
              <a:t>Many components – </a:t>
            </a:r>
            <a:r>
              <a:rPr lang="en-US" dirty="0" err="1" smtClean="0">
                <a:latin typeface="Comic Sans MS" pitchFamily="66" charset="0"/>
              </a:rPr>
              <a:t>Polynary</a:t>
            </a:r>
            <a:r>
              <a:rPr lang="en-US" dirty="0" smtClean="0">
                <a:latin typeface="Comic Sans MS" pitchFamily="66" charset="0"/>
              </a:rPr>
              <a:t> solutions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Solutions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196205"/>
            <a:ext cx="8847785" cy="65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85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231" y="1417638"/>
            <a:ext cx="8229600" cy="513770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b="1" u="sng" dirty="0" smtClean="0">
                <a:solidFill>
                  <a:srgbClr val="00B0F0"/>
                </a:solidFill>
              </a:rPr>
              <a:t>Pressure</a:t>
            </a:r>
          </a:p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No or very little effect of pressure on solubility of solids and liquids.</a:t>
            </a:r>
          </a:p>
          <a:p>
            <a:pPr marL="109728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On gases the effect can be explained by Henry’s law</a:t>
            </a:r>
          </a:p>
          <a:p>
            <a:pPr marL="109728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Factors affecting solubility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2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Henry’s Law</a:t>
            </a: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9742" t="50709" r="51625" b="19015"/>
          <a:stretch/>
        </p:blipFill>
        <p:spPr bwMode="auto">
          <a:xfrm>
            <a:off x="6139381" y="1712891"/>
            <a:ext cx="2424368" cy="261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670711" y="1484050"/>
            <a:ext cx="51119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sz="2400" dirty="0">
                <a:latin typeface="Comic Sans MS" panose="030F0702030302020204" pitchFamily="66" charset="0"/>
              </a:rPr>
              <a:t>mole fraction of gas in the solution is proportional to the partial pressure of the gas over the solution. The most commonly used form of Henry’s law states that “</a:t>
            </a:r>
            <a:r>
              <a:rPr 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the partial pressure of the gas in </a:t>
            </a:r>
            <a:r>
              <a:rPr lang="en-US" sz="24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vapour</a:t>
            </a:r>
            <a:r>
              <a:rPr lang="en-US" sz="2400" dirty="0">
                <a:solidFill>
                  <a:srgbClr val="0033CC"/>
                </a:solidFill>
                <a:latin typeface="Comic Sans MS" panose="030F0702030302020204" pitchFamily="66" charset="0"/>
              </a:rPr>
              <a:t> phase (p) is proportional to the mole fraction of the gas (x) in the solution</a:t>
            </a:r>
            <a:r>
              <a:rPr lang="en-US" sz="2400" dirty="0">
                <a:latin typeface="Comic Sans MS" panose="030F0702030302020204" pitchFamily="66" charset="0"/>
              </a:rPr>
              <a:t>” and is expressed as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sz="3200" dirty="0" smtClean="0"/>
              <a:t>      P </a:t>
            </a:r>
            <a:r>
              <a:rPr lang="en-US" sz="3200" dirty="0"/>
              <a:t>= K</a:t>
            </a:r>
            <a:r>
              <a:rPr lang="en-US" sz="3200" baseline="-25000" dirty="0"/>
              <a:t>H</a:t>
            </a:r>
            <a:r>
              <a:rPr lang="en-US" sz="3200" dirty="0"/>
              <a:t> </a:t>
            </a:r>
            <a:r>
              <a:rPr lang="en-US" sz="5400" dirty="0" smtClean="0">
                <a:latin typeface="Brush Script MT" panose="03060802040406070304" pitchFamily="66" charset="0"/>
              </a:rPr>
              <a:t>x</a:t>
            </a:r>
            <a:endParaRPr lang="en-US" sz="3200" dirty="0" smtClean="0">
              <a:latin typeface="Brush Script MT" panose="03060802040406070304" pitchFamily="66" charset="0"/>
            </a:endParaRP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925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Applications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Painful effects of Bends in deep sea divers are  reduced by diluting oxygen cylinders with He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Exchange of gases through blood in lungs and cells depend on variation of partial pressures of O</a:t>
            </a:r>
            <a:r>
              <a:rPr lang="en-US" baseline="-25000" dirty="0"/>
              <a:t>2</a:t>
            </a:r>
            <a:r>
              <a:rPr lang="en-US" dirty="0"/>
              <a:t> and CO</a:t>
            </a:r>
            <a:r>
              <a:rPr lang="en-US" baseline="-25000" dirty="0"/>
              <a:t>2</a:t>
            </a:r>
            <a:r>
              <a:rPr lang="en-US" dirty="0"/>
              <a:t>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6" y="3804983"/>
            <a:ext cx="3013657" cy="1985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3" y="3804983"/>
            <a:ext cx="2979821" cy="19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Applications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Cold drink bottles are sealed at high pressure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Anoxia disease at high altitudes, is due to decrease in oxygen level in blood due to decrease in its partial pressure.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7" name="Picture 2" descr="https://farm7.static.flickr.com/6179/6196239440_868f245af4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58" y="2381966"/>
            <a:ext cx="2276272" cy="28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073" y="1481328"/>
            <a:ext cx="8490857" cy="491947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Comic Sans MS" pitchFamily="66" charset="0"/>
              </a:rPr>
              <a:t>The pressure exerted by </a:t>
            </a:r>
            <a:r>
              <a:rPr lang="en-US" sz="2000" dirty="0" err="1" smtClean="0">
                <a:latin typeface="Comic Sans MS" pitchFamily="66" charset="0"/>
              </a:rPr>
              <a:t>vapours</a:t>
            </a:r>
            <a:r>
              <a:rPr lang="en-US" sz="2000" dirty="0" smtClean="0">
                <a:latin typeface="Comic Sans MS" pitchFamily="66" charset="0"/>
              </a:rPr>
              <a:t> of a liquid at it’s surface when liquid is in equilibrium with it’s </a:t>
            </a:r>
            <a:r>
              <a:rPr lang="en-US" sz="2000" dirty="0" err="1" smtClean="0">
                <a:latin typeface="Comic Sans MS" pitchFamily="66" charset="0"/>
              </a:rPr>
              <a:t>vapours</a:t>
            </a:r>
            <a:r>
              <a:rPr lang="en-US" sz="2000" dirty="0" smtClean="0">
                <a:latin typeface="Comic Sans MS" pitchFamily="66" charset="0"/>
              </a:rPr>
              <a:t> at fixed temperature and volume, is called </a:t>
            </a:r>
            <a:r>
              <a:rPr lang="en-US" sz="2000" dirty="0" err="1" smtClean="0">
                <a:latin typeface="Comic Sans MS" pitchFamily="66" charset="0"/>
              </a:rPr>
              <a:t>vapour</a:t>
            </a:r>
            <a:r>
              <a:rPr lang="en-US" sz="2000" dirty="0" smtClean="0">
                <a:latin typeface="Comic Sans MS" pitchFamily="66" charset="0"/>
              </a:rPr>
              <a:t> pressure.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(vaporization)           (vaporization               Equilibrium between                     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                          &amp; </a:t>
            </a:r>
            <a:r>
              <a:rPr lang="en-US" sz="2000" dirty="0" smtClean="0">
                <a:latin typeface="Comic Sans MS" pitchFamily="66" charset="0"/>
              </a:rPr>
              <a:t>Condensation)                       both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                   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86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Vapour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Pressure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704" y="2375569"/>
            <a:ext cx="7233593" cy="28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Comic Sans MS" pitchFamily="66" charset="0"/>
              </a:rPr>
              <a:t>Vapour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 Pressure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Solution images\th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8830" y="1759437"/>
            <a:ext cx="6989012" cy="4532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 flipH="1">
            <a:off x="1398001" y="1365309"/>
            <a:ext cx="372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33CC"/>
                </a:solidFill>
              </a:rPr>
              <a:t>Effect of surface area</a:t>
            </a:r>
            <a:endParaRPr lang="en-IN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/>
                <a:latin typeface="Comic Sans MS" pitchFamily="66" charset="0"/>
              </a:rPr>
              <a:t>Vapour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 Pressure</a:t>
            </a:r>
            <a:endParaRPr lang="en-US" sz="4000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9532"/>
            <a:ext cx="8229600" cy="4857760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Comic Sans MS" pitchFamily="66" charset="0"/>
              </a:rPr>
              <a:t>Effect of Temperature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sz="2000" dirty="0" err="1">
                <a:latin typeface="Comic Sans MS" pitchFamily="66" charset="0"/>
              </a:rPr>
              <a:t>V</a:t>
            </a:r>
            <a:r>
              <a:rPr lang="en-US" sz="2000" dirty="0" err="1" smtClean="0">
                <a:latin typeface="Comic Sans MS" pitchFamily="66" charset="0"/>
              </a:rPr>
              <a:t>apour</a:t>
            </a:r>
            <a:r>
              <a:rPr lang="en-US" sz="2000" dirty="0" smtClean="0">
                <a:latin typeface="Comic Sans MS" pitchFamily="66" charset="0"/>
              </a:rPr>
              <a:t> pressure increases with increase in temperature</a:t>
            </a:r>
          </a:p>
          <a:p>
            <a:pPr>
              <a:buNone/>
            </a:pPr>
            <a:endParaRPr lang="en-US" sz="20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Picture 3" descr="C:\Users\user\Desktop\Solution images\Vapor+Pressure+Curves+A+vapor+pressure+curve+shows+how+the+vapor+pressure+of+a+liquid+(y-axis)+changes+as+a+function+of+temperature+(x-axis)..jpg"/>
          <p:cNvPicPr>
            <a:picLocks noChangeAspect="1" noChangeArrowheads="1"/>
          </p:cNvPicPr>
          <p:nvPr/>
        </p:nvPicPr>
        <p:blipFill>
          <a:blip r:embed="rId2"/>
          <a:srcRect l="-436" t="18072" r="50649" b="8619"/>
          <a:stretch>
            <a:fillRect/>
          </a:stretch>
        </p:blipFill>
        <p:spPr bwMode="auto">
          <a:xfrm>
            <a:off x="888275" y="2142309"/>
            <a:ext cx="7067006" cy="4049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/>
                <a:latin typeface="Comic Sans MS" pitchFamily="66" charset="0"/>
              </a:rPr>
              <a:t>Vapour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 Pressure and Boiling Point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1511"/>
            <a:ext cx="8229600" cy="4525963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0033CC"/>
                </a:solidFill>
                <a:latin typeface="Comic Sans MS" pitchFamily="66" charset="0"/>
              </a:rPr>
              <a:t>Effect of </a:t>
            </a:r>
            <a:r>
              <a:rPr lang="en-US" sz="2000" b="1" u="sng" dirty="0" err="1" smtClean="0">
                <a:solidFill>
                  <a:srgbClr val="0033CC"/>
                </a:solidFill>
                <a:latin typeface="Comic Sans MS" pitchFamily="66" charset="0"/>
              </a:rPr>
              <a:t>Vapour</a:t>
            </a:r>
            <a:r>
              <a:rPr lang="en-US" sz="2000" b="1" u="sng" dirty="0" smtClean="0">
                <a:solidFill>
                  <a:srgbClr val="0033CC"/>
                </a:solidFill>
                <a:latin typeface="Comic Sans MS" pitchFamily="66" charset="0"/>
              </a:rPr>
              <a:t> Pressure on boiling point of liquids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</a:rPr>
              <a:t>Boiling Point will be less if </a:t>
            </a:r>
            <a:r>
              <a:rPr lang="en-US" sz="2000" dirty="0" err="1" smtClean="0">
                <a:latin typeface="Comic Sans MS" pitchFamily="66" charset="0"/>
              </a:rPr>
              <a:t>vapour</a:t>
            </a:r>
            <a:r>
              <a:rPr lang="en-US" sz="2000" dirty="0" smtClean="0">
                <a:latin typeface="Comic Sans MS" pitchFamily="66" charset="0"/>
              </a:rPr>
              <a:t> pressure of a liquid is higher than that of other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user\Desktop\Solution images\Vapor+Pressure+Curves+A+vapor+pressure+curve+shows+how+the+vapor+pressure+of+a+liquid+(y-axis)+changes+as+a+function+of+temperature+(x-axis)..jpg"/>
          <p:cNvPicPr>
            <a:picLocks noChangeAspect="1" noChangeArrowheads="1"/>
          </p:cNvPicPr>
          <p:nvPr/>
        </p:nvPicPr>
        <p:blipFill>
          <a:blip r:embed="rId2"/>
          <a:srcRect l="-436" t="18072" r="50649" b="8619"/>
          <a:stretch>
            <a:fillRect/>
          </a:stretch>
        </p:blipFill>
        <p:spPr bwMode="auto">
          <a:xfrm>
            <a:off x="1345475" y="2495006"/>
            <a:ext cx="7067006" cy="40494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2926080" y="4754880"/>
            <a:ext cx="31089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794760" y="4748349"/>
            <a:ext cx="3161212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532811" y="4741816"/>
            <a:ext cx="3200400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603965" y="4754879"/>
            <a:ext cx="3200400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sz="2000" b="1" u="sng" dirty="0" smtClean="0">
                <a:solidFill>
                  <a:srgbClr val="0033CC"/>
                </a:solidFill>
                <a:latin typeface="Comic Sans MS" pitchFamily="66" charset="0"/>
              </a:rPr>
              <a:t>Effect of addition of non volatile solute in a solvent</a:t>
            </a:r>
          </a:p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Vapour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pressure of solvent decreases, because-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Presence of non volatile solute decreases the mole fraction of solvent in solution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Non volatile solute itself has almost zero </a:t>
            </a:r>
            <a:r>
              <a:rPr lang="en-US" sz="2000" dirty="0" err="1" smtClean="0">
                <a:latin typeface="Comic Sans MS" pitchFamily="66" charset="0"/>
              </a:rPr>
              <a:t>vapour</a:t>
            </a:r>
            <a:r>
              <a:rPr lang="en-US" sz="2000" dirty="0" smtClean="0">
                <a:latin typeface="Comic Sans MS" pitchFamily="66" charset="0"/>
              </a:rPr>
              <a:t> pressure</a:t>
            </a: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566928" indent="-4572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566928" indent="-457200"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                                       </a:t>
            </a:r>
          </a:p>
          <a:p>
            <a:pPr marL="566928" indent="-45720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566928" indent="-457200"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/>
                <a:latin typeface="Comic Sans MS" pitchFamily="66" charset="0"/>
              </a:rPr>
              <a:t>Vapour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 Pressure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109" y="3396343"/>
            <a:ext cx="2272936" cy="28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068" y="3409405"/>
            <a:ext cx="2220685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6874" y="1417638"/>
          <a:ext cx="8257236" cy="497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457"/>
                <a:gridCol w="1331812"/>
                <a:gridCol w="5520967"/>
              </a:tblGrid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Solvent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Solute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Example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Gas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Gas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Mixture of gases, air.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Gas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Liquid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Water vapours in air, mist.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Gas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Solid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Sublimation of a solid into a gas, smoke.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Liquid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Gas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CO</a:t>
                      </a:r>
                      <a:r>
                        <a:rPr lang="en-IN" sz="1000" baseline="-25000">
                          <a:effectLst/>
                        </a:rPr>
                        <a:t>2</a:t>
                      </a:r>
                      <a:r>
                        <a:rPr lang="en-IN" sz="1000">
                          <a:effectLst/>
                        </a:rPr>
                        <a:t> gas dissolved in water (aerated drinks).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Liquid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Liquid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Mixture of miscible liquids, e.g., alcohol in water.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Liquid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Solid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Salt in water, sugar in water.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Solid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Gas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Adsorption of gases over metals; hydrogen over palladium.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Solid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Liquid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Mercury in zinc, mercury in gold,CuSO</a:t>
                      </a:r>
                      <a:r>
                        <a:rPr lang="en-IN" sz="1000" baseline="-25000">
                          <a:effectLst/>
                        </a:rPr>
                        <a:t>4</a:t>
                      </a:r>
                      <a:r>
                        <a:rPr lang="en-IN" sz="1000">
                          <a:effectLst/>
                        </a:rPr>
                        <a:t>.5H</a:t>
                      </a:r>
                      <a:r>
                        <a:rPr lang="en-IN" sz="1000" baseline="-25000">
                          <a:effectLst/>
                        </a:rPr>
                        <a:t>2</a:t>
                      </a:r>
                      <a:r>
                        <a:rPr lang="en-IN" sz="1000">
                          <a:effectLst/>
                        </a:rPr>
                        <a:t>O.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762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Solid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Solid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Homogeneous mixture of two or more metals (alloys), e.g., copper in gold, zinc in copper.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  <a:latin typeface="Comic Sans MS" pitchFamily="66" charset="0"/>
              </a:rPr>
              <a:t>Types of solutions</a:t>
            </a:r>
            <a:endParaRPr lang="en-US" sz="40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02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Raoult’s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Law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  <a:latin typeface="Comic Sans MS" pitchFamily="66" charset="0"/>
              </a:rPr>
              <a:t>Vapour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 pressure of a liquid is directly proportional to it’s mole fraction.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rgbClr val="00B0F0"/>
                </a:solidFill>
                <a:latin typeface="Comic Sans MS" pitchFamily="66" charset="0"/>
              </a:rPr>
              <a:t>Vapour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 pressure of a pure liquid is always a constant at fixed temperature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C:\Users\user\Desktop\Solution images\th (2).jpg"/>
          <p:cNvPicPr>
            <a:picLocks noChangeAspect="1" noChangeArrowheads="1"/>
          </p:cNvPicPr>
          <p:nvPr/>
        </p:nvPicPr>
        <p:blipFill>
          <a:blip r:embed="rId2"/>
          <a:srcRect r="49390"/>
          <a:stretch>
            <a:fillRect/>
          </a:stretch>
        </p:blipFill>
        <p:spPr bwMode="auto">
          <a:xfrm>
            <a:off x="1210492" y="2738847"/>
            <a:ext cx="2899954" cy="3557450"/>
          </a:xfrm>
          <a:prstGeom prst="rect">
            <a:avLst/>
          </a:prstGeom>
          <a:solidFill>
            <a:srgbClr val="BD3DB7"/>
          </a:solidFill>
        </p:spPr>
      </p:pic>
      <p:sp>
        <p:nvSpPr>
          <p:cNvPr id="7" name="TextBox 6"/>
          <p:cNvSpPr txBox="1"/>
          <p:nvPr/>
        </p:nvSpPr>
        <p:spPr>
          <a:xfrm>
            <a:off x="1946366" y="3657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6766" y="38012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1604" t="35933" r="62774" b="33334"/>
          <a:stretch/>
        </p:blipFill>
        <p:spPr bwMode="auto">
          <a:xfrm>
            <a:off x="5464482" y="2738846"/>
            <a:ext cx="2790875" cy="3391497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rgbClr val="0033CC"/>
                </a:solidFill>
                <a:latin typeface="Comic Sans MS" pitchFamily="66" charset="0"/>
              </a:rPr>
              <a:t>Solution containing non volatile solute</a:t>
            </a:r>
          </a:p>
          <a:p>
            <a:pPr>
              <a:buNone/>
            </a:pPr>
            <a:endParaRPr lang="en-US" sz="2400" b="1" u="sng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Vapour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pressure of solution is equal to the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vapour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pressure of solvent component.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Vapour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pressure of solution is directly proportional to mole fraction of solvent present in the solution.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Raoult’s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Law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u="sng" dirty="0" smtClean="0">
                <a:solidFill>
                  <a:srgbClr val="0033CC"/>
                </a:solidFill>
                <a:latin typeface="Comic Sans MS" pitchFamily="66" charset="0"/>
              </a:rPr>
              <a:t>Solution containing non volatile solute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According to </a:t>
            </a:r>
            <a:r>
              <a:rPr lang="en-US" sz="2000" dirty="0" err="1" smtClean="0">
                <a:latin typeface="Comic Sans MS" pitchFamily="66" charset="0"/>
              </a:rPr>
              <a:t>Raoult’s</a:t>
            </a:r>
            <a:r>
              <a:rPr lang="en-US" sz="2000" dirty="0" smtClean="0">
                <a:latin typeface="Comic Sans MS" pitchFamily="66" charset="0"/>
              </a:rPr>
              <a:t> Law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=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3600" b="1" baseline="30000" dirty="0" smtClean="0">
                <a:latin typeface="Comic Sans MS" pitchFamily="66" charset="0"/>
              </a:rPr>
              <a:t>◦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Bauhaus 93" pitchFamily="82" charset="0"/>
              </a:rPr>
              <a:t>χ</a:t>
            </a:r>
            <a:r>
              <a:rPr lang="en-US" sz="2400" b="1" baseline="-25000" dirty="0" smtClean="0">
                <a:latin typeface="Comic Sans MS" pitchFamily="66" charset="0"/>
              </a:rPr>
              <a:t> 1</a:t>
            </a:r>
            <a:r>
              <a:rPr lang="en-US" sz="2400" dirty="0" smtClean="0">
                <a:latin typeface="Comic Sans MS" pitchFamily="66" charset="0"/>
              </a:rPr>
              <a:t>                               P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= P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3600" b="1" baseline="30000" dirty="0" smtClean="0">
                <a:latin typeface="Comic Sans MS" pitchFamily="66" charset="0"/>
              </a:rPr>
              <a:t>◦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Bauhaus 93" pitchFamily="82" charset="0"/>
              </a:rPr>
              <a:t>χ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And</a:t>
            </a:r>
            <a:r>
              <a:rPr lang="en-US" sz="2400" dirty="0" smtClean="0">
                <a:latin typeface="Comic Sans MS" pitchFamily="66" charset="0"/>
              </a:rPr>
              <a:t>,  P</a:t>
            </a:r>
            <a:r>
              <a:rPr lang="en-US" sz="2400" baseline="-25000" dirty="0" smtClean="0">
                <a:latin typeface="Comic Sans MS" pitchFamily="66" charset="0"/>
              </a:rPr>
              <a:t>s</a:t>
            </a:r>
            <a:r>
              <a:rPr lang="en-US" sz="2400" b="1" baseline="-250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= 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+  P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But, solute is non volatile, hence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 P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= 0                             </a:t>
            </a:r>
            <a:r>
              <a:rPr lang="en-US" sz="1800" dirty="0" smtClean="0">
                <a:solidFill>
                  <a:schemeClr val="accent3"/>
                </a:solidFill>
              </a:rPr>
              <a:t>P</a:t>
            </a:r>
            <a:r>
              <a:rPr lang="en-US" sz="1800" b="1" baseline="-25000" dirty="0" smtClean="0">
                <a:solidFill>
                  <a:schemeClr val="accent3"/>
                </a:solidFill>
              </a:rPr>
              <a:t>s  </a:t>
            </a:r>
            <a:r>
              <a:rPr lang="en-US" sz="1800" dirty="0" smtClean="0">
                <a:solidFill>
                  <a:schemeClr val="accent3"/>
                </a:solidFill>
              </a:rPr>
              <a:t>= V P of solution</a:t>
            </a:r>
          </a:p>
          <a:p>
            <a:pPr>
              <a:buNone/>
            </a:pPr>
            <a:r>
              <a:rPr lang="en-US" sz="1900" dirty="0" smtClean="0"/>
              <a:t> </a:t>
            </a:r>
            <a:r>
              <a:rPr lang="en-US" sz="2000" dirty="0" smtClean="0">
                <a:latin typeface="Comic Sans MS" pitchFamily="66" charset="0"/>
              </a:rPr>
              <a:t>Thus</a:t>
            </a:r>
            <a:r>
              <a:rPr lang="en-US" sz="2400" dirty="0" smtClean="0">
                <a:latin typeface="Comic Sans MS" pitchFamily="66" charset="0"/>
              </a:rPr>
              <a:t>, P</a:t>
            </a:r>
            <a:r>
              <a:rPr lang="en-US" sz="2400" baseline="-25000" dirty="0" smtClean="0">
                <a:latin typeface="Comic Sans MS" pitchFamily="66" charset="0"/>
              </a:rPr>
              <a:t>s</a:t>
            </a:r>
            <a:r>
              <a:rPr lang="en-US" sz="2400" b="1" baseline="-250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= 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+  0</a:t>
            </a:r>
            <a:r>
              <a:rPr lang="en-US" sz="2000" dirty="0" smtClean="0"/>
              <a:t>                      </a:t>
            </a:r>
            <a:r>
              <a:rPr lang="en-US" sz="1900" dirty="0" smtClean="0">
                <a:solidFill>
                  <a:schemeClr val="accent3"/>
                </a:solidFill>
              </a:rPr>
              <a:t>P</a:t>
            </a:r>
            <a:r>
              <a:rPr lang="en-US" sz="1900" baseline="-25000" dirty="0" smtClean="0">
                <a:solidFill>
                  <a:schemeClr val="accent3"/>
                </a:solidFill>
              </a:rPr>
              <a:t>1</a:t>
            </a:r>
            <a:r>
              <a:rPr lang="en-US" sz="1900" b="1" baseline="30000" dirty="0" smtClean="0">
                <a:solidFill>
                  <a:schemeClr val="accent3"/>
                </a:solidFill>
              </a:rPr>
              <a:t>◦</a:t>
            </a:r>
            <a:r>
              <a:rPr lang="en-US" sz="1900" dirty="0" smtClean="0">
                <a:solidFill>
                  <a:schemeClr val="accent3"/>
                </a:solidFill>
              </a:rPr>
              <a:t> = V P of pure solvent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P</a:t>
            </a:r>
            <a:r>
              <a:rPr lang="en-US" sz="2400" b="1" baseline="-25000" dirty="0" smtClean="0">
                <a:latin typeface="Comic Sans MS" pitchFamily="66" charset="0"/>
              </a:rPr>
              <a:t>s  </a:t>
            </a:r>
            <a:r>
              <a:rPr lang="en-US" sz="2400" dirty="0" smtClean="0">
                <a:latin typeface="Comic Sans MS" pitchFamily="66" charset="0"/>
              </a:rPr>
              <a:t>= 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=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3500" b="1" baseline="30000" dirty="0" smtClean="0">
                <a:latin typeface="Comic Sans MS" pitchFamily="66" charset="0"/>
              </a:rPr>
              <a:t>◦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Bauhaus 93" pitchFamily="82" charset="0"/>
              </a:rPr>
              <a:t>χ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r>
              <a:rPr lang="en-US" sz="1900" baseline="-25000" dirty="0" smtClean="0">
                <a:latin typeface="Comic Sans MS" pitchFamily="66" charset="0"/>
              </a:rPr>
              <a:t>1                          </a:t>
            </a:r>
            <a:r>
              <a:rPr lang="en-US" sz="1900" dirty="0" smtClean="0">
                <a:solidFill>
                  <a:schemeClr val="accent3"/>
                </a:solidFill>
              </a:rPr>
              <a:t>P</a:t>
            </a:r>
            <a:r>
              <a:rPr lang="en-US" sz="1900" baseline="-25000" dirty="0" smtClean="0">
                <a:solidFill>
                  <a:schemeClr val="accent3"/>
                </a:solidFill>
              </a:rPr>
              <a:t>1</a:t>
            </a:r>
            <a:r>
              <a:rPr lang="en-US" sz="1900" dirty="0" smtClean="0">
                <a:solidFill>
                  <a:schemeClr val="accent3"/>
                </a:solidFill>
              </a:rPr>
              <a:t>  = V P of solvent in  </a:t>
            </a:r>
          </a:p>
          <a:p>
            <a:pPr>
              <a:buNone/>
            </a:pPr>
            <a:r>
              <a:rPr lang="en-US" sz="1900" dirty="0">
                <a:solidFill>
                  <a:schemeClr val="accent3"/>
                </a:solidFill>
              </a:rPr>
              <a:t> </a:t>
            </a:r>
            <a:r>
              <a:rPr lang="en-US" sz="1900" dirty="0" smtClean="0">
                <a:solidFill>
                  <a:schemeClr val="accent3"/>
                </a:solidFill>
              </a:rPr>
              <a:t>                                                                 solution</a:t>
            </a:r>
            <a:endParaRPr lang="en-US" sz="32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or,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      </a:t>
            </a:r>
            <a:r>
              <a:rPr lang="en-US" sz="2400" dirty="0" smtClean="0">
                <a:solidFill>
                  <a:srgbClr val="FF0000"/>
                </a:solidFill>
                <a:latin typeface="Bauhaus 93" pitchFamily="82" charset="0"/>
              </a:rPr>
              <a:t>χ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                                       </a:t>
            </a:r>
            <a:r>
              <a:rPr lang="en-US" sz="1900" dirty="0" smtClean="0">
                <a:solidFill>
                  <a:schemeClr val="accent3"/>
                </a:solidFill>
              </a:rPr>
              <a:t>P</a:t>
            </a:r>
            <a:r>
              <a:rPr lang="en-US" sz="1900" baseline="-25000" dirty="0" smtClean="0">
                <a:solidFill>
                  <a:schemeClr val="accent3"/>
                </a:solidFill>
              </a:rPr>
              <a:t>2</a:t>
            </a:r>
            <a:r>
              <a:rPr lang="en-US" sz="1900" dirty="0" smtClean="0">
                <a:solidFill>
                  <a:schemeClr val="accent3"/>
                </a:solidFill>
              </a:rPr>
              <a:t> = V P of solute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2400" dirty="0" smtClean="0"/>
              <a:t>                                          </a:t>
            </a:r>
            <a:r>
              <a:rPr lang="en-US" sz="1900" dirty="0" smtClean="0">
                <a:latin typeface="Bauhaus 93" pitchFamily="82" charset="0"/>
              </a:rPr>
              <a:t>     </a:t>
            </a:r>
            <a:r>
              <a:rPr lang="en-US" sz="1900" dirty="0" smtClean="0">
                <a:solidFill>
                  <a:schemeClr val="accent3"/>
                </a:solidFill>
                <a:latin typeface="Bauhaus 93" pitchFamily="82" charset="0"/>
              </a:rPr>
              <a:t>χ</a:t>
            </a:r>
            <a:r>
              <a:rPr lang="en-US" sz="1900" b="1" baseline="-25000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n-US" sz="1900" baseline="-25000" dirty="0" smtClean="0">
                <a:solidFill>
                  <a:schemeClr val="accent3"/>
                </a:solidFill>
                <a:latin typeface="Comic Sans MS" pitchFamily="66" charset="0"/>
              </a:rPr>
              <a:t>1</a:t>
            </a:r>
            <a:r>
              <a:rPr lang="en-US" sz="1900" dirty="0" smtClean="0">
                <a:solidFill>
                  <a:schemeClr val="accent3"/>
                </a:solidFill>
              </a:rPr>
              <a:t> = Mole fraction of solvent</a:t>
            </a:r>
          </a:p>
          <a:p>
            <a:pPr>
              <a:buNone/>
            </a:pPr>
            <a:r>
              <a:rPr lang="en-US" sz="1900" dirty="0" smtClean="0">
                <a:solidFill>
                  <a:schemeClr val="accent3"/>
                </a:solidFill>
              </a:rPr>
              <a:t>                                                                  in solution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endParaRPr lang="en-US" sz="2800" b="1" u="sng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mic Sans MS" pitchFamily="66" charset="0"/>
              </a:rPr>
              <a:t>Raoult’s</a:t>
            </a: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 Law</a:t>
            </a:r>
            <a:endParaRPr lang="en-US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989" y="4854388"/>
            <a:ext cx="300446" cy="2718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4767943" y="3473132"/>
            <a:ext cx="391885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854235" y="5140235"/>
            <a:ext cx="3383280" cy="52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4258" y="4683327"/>
            <a:ext cx="1293223" cy="613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  <a:latin typeface="Comic Sans MS" pitchFamily="66" charset="0"/>
              </a:rPr>
              <a:t>Solution containing two volatile components</a:t>
            </a:r>
          </a:p>
          <a:p>
            <a:pPr>
              <a:buNone/>
            </a:pPr>
            <a:endParaRPr lang="en-US" sz="2400" b="1" u="sng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Vapour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pressure of solution is equal to the sum of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vapour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pressures of both the components. 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                P</a:t>
            </a:r>
            <a:r>
              <a:rPr lang="en-US" sz="2400" baseline="-25000" dirty="0" smtClean="0">
                <a:latin typeface="Comic Sans MS" pitchFamily="66" charset="0"/>
              </a:rPr>
              <a:t>s</a:t>
            </a:r>
            <a:r>
              <a:rPr lang="en-US" sz="2400" b="1" baseline="-250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= 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+  P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b="1" u="sng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mic Sans MS" pitchFamily="66" charset="0"/>
              </a:rPr>
              <a:t>Raoult’s</a:t>
            </a: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 Law</a:t>
            </a:r>
            <a:endParaRPr lang="en-US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4" y="1350699"/>
            <a:ext cx="8752115" cy="49194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  <a:latin typeface="Comic Sans MS" pitchFamily="66" charset="0"/>
              </a:rPr>
              <a:t>Solution containing two volatile components</a:t>
            </a:r>
          </a:p>
          <a:p>
            <a:pPr>
              <a:buNone/>
            </a:pPr>
            <a:endParaRPr lang="en-US" sz="2400" b="1" u="sng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According to </a:t>
            </a:r>
            <a:r>
              <a:rPr lang="en-US" sz="2000" dirty="0" err="1" smtClean="0">
                <a:latin typeface="Comic Sans MS" pitchFamily="66" charset="0"/>
              </a:rPr>
              <a:t>Raoult’s</a:t>
            </a:r>
            <a:r>
              <a:rPr lang="en-US" sz="2000" dirty="0" smtClean="0">
                <a:latin typeface="Comic Sans MS" pitchFamily="66" charset="0"/>
              </a:rPr>
              <a:t> Law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=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3500" b="1" baseline="30000" dirty="0" smtClean="0">
                <a:latin typeface="Comic Sans MS" pitchFamily="66" charset="0"/>
              </a:rPr>
              <a:t>◦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Bauhaus 93" pitchFamily="82" charset="0"/>
              </a:rPr>
              <a:t>χ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                             P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= P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3000" b="1" baseline="30000" dirty="0" smtClean="0">
                <a:latin typeface="Comic Sans MS" pitchFamily="66" charset="0"/>
              </a:rPr>
              <a:t>◦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Bauhaus 93" pitchFamily="82" charset="0"/>
              </a:rPr>
              <a:t>χ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1800" dirty="0" smtClean="0">
                <a:latin typeface="Comic Sans MS" pitchFamily="66" charset="0"/>
              </a:rPr>
              <a:t>And</a:t>
            </a:r>
            <a:r>
              <a:rPr lang="en-US" sz="2400" dirty="0" smtClean="0">
                <a:latin typeface="Comic Sans MS" pitchFamily="66" charset="0"/>
              </a:rPr>
              <a:t>,  P</a:t>
            </a:r>
            <a:r>
              <a:rPr lang="en-US" sz="2400" baseline="-25000" dirty="0" smtClean="0">
                <a:latin typeface="Comic Sans MS" pitchFamily="66" charset="0"/>
              </a:rPr>
              <a:t>s</a:t>
            </a:r>
            <a:r>
              <a:rPr lang="en-US" sz="2400" b="1" baseline="-25000" dirty="0" smtClean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=  P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+  P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800" dirty="0" smtClean="0">
                <a:latin typeface="Comic Sans MS" pitchFamily="66" charset="0"/>
              </a:rPr>
              <a:t>Hence</a:t>
            </a:r>
            <a:r>
              <a:rPr lang="en-US" sz="2000" dirty="0" smtClean="0">
                <a:latin typeface="Comic Sans MS" pitchFamily="66" charset="0"/>
              </a:rPr>
              <a:t>, 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s 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= 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3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◦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Bauhaus 93" pitchFamily="82" charset="0"/>
              </a:rPr>
              <a:t>χ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 1  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+ 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600" b="1" baseline="30000" dirty="0" smtClean="0">
                <a:solidFill>
                  <a:srgbClr val="FF0000"/>
                </a:solidFill>
                <a:latin typeface="Comic Sans MS" pitchFamily="66" charset="0"/>
              </a:rPr>
              <a:t>◦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Bauhaus 93" pitchFamily="82" charset="0"/>
              </a:rPr>
              <a:t>χ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 2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</a:t>
            </a:r>
            <a:r>
              <a:rPr lang="en-US" sz="1800" dirty="0" smtClean="0">
                <a:latin typeface="Comic Sans MS" pitchFamily="66" charset="0"/>
              </a:rPr>
              <a:t>But,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="1" baseline="-25000" dirty="0" smtClean="0">
                <a:latin typeface="Comic Sans MS" pitchFamily="66" charset="0"/>
              </a:rPr>
              <a:t> </a:t>
            </a:r>
            <a:r>
              <a:rPr lang="en-US" sz="2000" baseline="-25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= 1 - </a:t>
            </a:r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="1" baseline="-25000" dirty="0" smtClean="0">
                <a:latin typeface="Comic Sans MS" pitchFamily="66" charset="0"/>
              </a:rPr>
              <a:t> 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                                       </a:t>
            </a:r>
            <a:r>
              <a:rPr lang="en-US" sz="2000" dirty="0" smtClean="0">
                <a:solidFill>
                  <a:schemeClr val="accent3"/>
                </a:solidFill>
              </a:rPr>
              <a:t>P</a:t>
            </a:r>
            <a:r>
              <a:rPr lang="en-US" sz="2000" b="1" baseline="-25000" dirty="0" smtClean="0">
                <a:solidFill>
                  <a:schemeClr val="accent3"/>
                </a:solidFill>
              </a:rPr>
              <a:t>s  </a:t>
            </a:r>
            <a:r>
              <a:rPr lang="en-US" sz="2000" dirty="0" smtClean="0">
                <a:solidFill>
                  <a:schemeClr val="accent3"/>
                </a:solidFill>
              </a:rPr>
              <a:t>= V P of solution</a:t>
            </a:r>
            <a:r>
              <a:rPr lang="en-US" sz="2000" dirty="0" smtClean="0">
                <a:latin typeface="Comic Sans MS" pitchFamily="66" charset="0"/>
              </a:rPr>
              <a:t>                  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1800" dirty="0" smtClean="0">
                <a:latin typeface="Comic Sans MS" pitchFamily="66" charset="0"/>
              </a:rPr>
              <a:t>Thus,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P</a:t>
            </a:r>
            <a:r>
              <a:rPr lang="en-US" sz="2000" baseline="-25000" dirty="0" smtClean="0">
                <a:latin typeface="Comic Sans MS" pitchFamily="66" charset="0"/>
              </a:rPr>
              <a:t>s</a:t>
            </a:r>
            <a:r>
              <a:rPr lang="en-US" sz="2000" b="1" baseline="-25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</a:rPr>
              <a:t>= P</a:t>
            </a:r>
            <a:r>
              <a:rPr lang="en-US" sz="2000" baseline="-25000" dirty="0" smtClean="0">
                <a:latin typeface="Comic Sans MS" pitchFamily="66" charset="0"/>
              </a:rPr>
              <a:t>1</a:t>
            </a:r>
            <a:r>
              <a:rPr lang="en-US" sz="2600" b="1" baseline="30000" dirty="0" smtClean="0">
                <a:latin typeface="Comic Sans MS" pitchFamily="66" charset="0"/>
              </a:rPr>
              <a:t>◦</a:t>
            </a:r>
            <a:r>
              <a:rPr lang="en-US" sz="2000" dirty="0" smtClean="0">
                <a:latin typeface="Comic Sans MS" pitchFamily="66" charset="0"/>
              </a:rPr>
              <a:t> (1 - </a:t>
            </a:r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="1" baseline="-25000" dirty="0" smtClean="0">
                <a:latin typeface="Comic Sans MS" pitchFamily="66" charset="0"/>
              </a:rPr>
              <a:t> 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)</a:t>
            </a:r>
            <a:r>
              <a:rPr lang="en-US" sz="2000" baseline="-25000" dirty="0" smtClean="0">
                <a:latin typeface="Comic Sans MS" pitchFamily="66" charset="0"/>
              </a:rPr>
              <a:t>   </a:t>
            </a:r>
            <a:r>
              <a:rPr lang="en-US" sz="2000" dirty="0" smtClean="0">
                <a:latin typeface="Comic Sans MS" pitchFamily="66" charset="0"/>
              </a:rPr>
              <a:t>+ P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600" b="1" baseline="30000" dirty="0" smtClean="0">
                <a:latin typeface="Comic Sans MS" pitchFamily="66" charset="0"/>
              </a:rPr>
              <a:t>◦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="1" baseline="-25000" dirty="0" smtClean="0">
                <a:latin typeface="Comic Sans MS" pitchFamily="66" charset="0"/>
              </a:rPr>
              <a:t> </a:t>
            </a:r>
            <a:r>
              <a:rPr lang="en-US" sz="2000" baseline="-25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                </a:t>
            </a:r>
            <a:r>
              <a:rPr lang="en-US" sz="2000" dirty="0" smtClean="0">
                <a:solidFill>
                  <a:schemeClr val="accent3"/>
                </a:solidFill>
              </a:rPr>
              <a:t>P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000" b="1" baseline="30000" dirty="0" smtClean="0">
                <a:solidFill>
                  <a:schemeClr val="accent3"/>
                </a:solidFill>
              </a:rPr>
              <a:t>◦</a:t>
            </a:r>
            <a:r>
              <a:rPr lang="en-US" sz="2000" dirty="0" smtClean="0">
                <a:solidFill>
                  <a:schemeClr val="accent3"/>
                </a:solidFill>
              </a:rPr>
              <a:t> = V P of pure solvent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800" dirty="0" smtClean="0">
                <a:latin typeface="Comic Sans MS" pitchFamily="66" charset="0"/>
              </a:rPr>
              <a:t>     or,   P</a:t>
            </a:r>
            <a:r>
              <a:rPr lang="en-US" sz="1800" baseline="-25000" dirty="0" smtClean="0">
                <a:latin typeface="Comic Sans MS" pitchFamily="66" charset="0"/>
              </a:rPr>
              <a:t>s</a:t>
            </a:r>
            <a:r>
              <a:rPr lang="en-US" sz="1800" b="1" baseline="-25000" dirty="0" smtClean="0">
                <a:latin typeface="Comic Sans MS" pitchFamily="66" charset="0"/>
              </a:rPr>
              <a:t>  </a:t>
            </a:r>
            <a:r>
              <a:rPr lang="en-US" sz="1800" dirty="0" smtClean="0">
                <a:latin typeface="Comic Sans MS" pitchFamily="66" charset="0"/>
              </a:rPr>
              <a:t>= P</a:t>
            </a:r>
            <a:r>
              <a:rPr lang="en-US" sz="1800" baseline="-25000" dirty="0" smtClean="0">
                <a:latin typeface="Comic Sans MS" pitchFamily="66" charset="0"/>
              </a:rPr>
              <a:t>1</a:t>
            </a:r>
            <a:r>
              <a:rPr lang="en-US" sz="2600" b="1" baseline="30000" dirty="0" smtClean="0">
                <a:latin typeface="Comic Sans MS" pitchFamily="66" charset="0"/>
              </a:rPr>
              <a:t>◦</a:t>
            </a:r>
            <a:r>
              <a:rPr lang="en-US" sz="1800" dirty="0" smtClean="0">
                <a:latin typeface="Comic Sans MS" pitchFamily="66" charset="0"/>
              </a:rPr>
              <a:t> - P</a:t>
            </a:r>
            <a:r>
              <a:rPr lang="en-US" sz="1800" baseline="-25000" dirty="0" smtClean="0">
                <a:latin typeface="Comic Sans MS" pitchFamily="66" charset="0"/>
              </a:rPr>
              <a:t>1</a:t>
            </a:r>
            <a:r>
              <a:rPr lang="en-US" sz="2600" b="1" baseline="30000" dirty="0" smtClean="0">
                <a:latin typeface="Comic Sans MS" pitchFamily="66" charset="0"/>
              </a:rPr>
              <a:t>◦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Bauhaus 93" pitchFamily="82" charset="0"/>
              </a:rPr>
              <a:t>χ</a:t>
            </a:r>
            <a:r>
              <a:rPr lang="en-US" sz="1800" b="1" baseline="-25000" dirty="0" smtClean="0">
                <a:latin typeface="Comic Sans MS" pitchFamily="66" charset="0"/>
              </a:rPr>
              <a:t> </a:t>
            </a:r>
            <a:r>
              <a:rPr lang="en-US" sz="1800" baseline="-25000" dirty="0" smtClean="0">
                <a:latin typeface="Comic Sans MS" pitchFamily="66" charset="0"/>
              </a:rPr>
              <a:t>2   </a:t>
            </a:r>
            <a:r>
              <a:rPr lang="en-US" sz="1800" dirty="0" smtClean="0">
                <a:latin typeface="Comic Sans MS" pitchFamily="66" charset="0"/>
              </a:rPr>
              <a:t>+ P</a:t>
            </a:r>
            <a:r>
              <a:rPr lang="en-US" sz="1800" baseline="-25000" dirty="0" smtClean="0">
                <a:latin typeface="Comic Sans MS" pitchFamily="66" charset="0"/>
              </a:rPr>
              <a:t>2</a:t>
            </a:r>
            <a:r>
              <a:rPr lang="en-US" sz="2600" b="1" baseline="30000" dirty="0" smtClean="0">
                <a:latin typeface="Comic Sans MS" pitchFamily="66" charset="0"/>
              </a:rPr>
              <a:t>◦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Bauhaus 93" pitchFamily="82" charset="0"/>
              </a:rPr>
              <a:t>χ</a:t>
            </a:r>
            <a:r>
              <a:rPr lang="en-US" sz="1800" b="1" baseline="-25000" dirty="0" smtClean="0">
                <a:latin typeface="Comic Sans MS" pitchFamily="66" charset="0"/>
              </a:rPr>
              <a:t> </a:t>
            </a:r>
            <a:r>
              <a:rPr lang="en-US" sz="1800" baseline="-25000" dirty="0" smtClean="0">
                <a:latin typeface="Comic Sans MS" pitchFamily="66" charset="0"/>
              </a:rPr>
              <a:t>2                                  </a:t>
            </a:r>
            <a:r>
              <a:rPr lang="en-US" sz="1800" dirty="0" smtClean="0">
                <a:solidFill>
                  <a:schemeClr val="accent3"/>
                </a:solidFill>
              </a:rPr>
              <a:t>P</a:t>
            </a:r>
            <a:r>
              <a:rPr lang="en-US" sz="1800" baseline="-25000" dirty="0" smtClean="0">
                <a:solidFill>
                  <a:schemeClr val="accent3"/>
                </a:solidFill>
              </a:rPr>
              <a:t>1</a:t>
            </a:r>
            <a:r>
              <a:rPr lang="en-US" sz="1800" dirty="0" smtClean="0">
                <a:solidFill>
                  <a:schemeClr val="accent3"/>
                </a:solidFill>
              </a:rPr>
              <a:t>  = V P of solvent in solution</a:t>
            </a:r>
            <a:endParaRPr lang="en-US" sz="1800" baseline="-25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800" baseline="-25000" dirty="0" smtClean="0">
                <a:latin typeface="Comic Sans MS" pitchFamily="66" charset="0"/>
              </a:rPr>
              <a:t>                                                                                                                </a:t>
            </a:r>
            <a:r>
              <a:rPr lang="en-US" sz="1800" dirty="0" smtClean="0">
                <a:solidFill>
                  <a:schemeClr val="accent3"/>
                </a:solidFill>
              </a:rPr>
              <a:t>P</a:t>
            </a:r>
            <a:r>
              <a:rPr lang="en-US" sz="1800" baseline="-25000" dirty="0" smtClean="0">
                <a:solidFill>
                  <a:schemeClr val="accent3"/>
                </a:solidFill>
              </a:rPr>
              <a:t>2</a:t>
            </a:r>
            <a:r>
              <a:rPr lang="en-US" sz="1800" dirty="0" smtClean="0">
                <a:solidFill>
                  <a:schemeClr val="accent3"/>
                </a:solidFill>
              </a:rPr>
              <a:t> = V P of solute</a:t>
            </a:r>
            <a:endParaRPr lang="en-US" sz="1800" baseline="-25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     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s 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= 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3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◦</a:t>
            </a:r>
            <a:r>
              <a:rPr 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  <a:latin typeface="Bauhaus 93" pitchFamily="82" charset="0"/>
              </a:rPr>
              <a:t>χ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 2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(P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3500" b="1" baseline="30000" dirty="0" smtClean="0">
                <a:solidFill>
                  <a:srgbClr val="FF0000"/>
                </a:solidFill>
                <a:latin typeface="Comic Sans MS" pitchFamily="66" charset="0"/>
              </a:rPr>
              <a:t>◦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- P</a:t>
            </a:r>
            <a:r>
              <a:rPr lang="en-US" sz="2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3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◦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en-US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                 </a:t>
            </a:r>
            <a:r>
              <a:rPr lang="en-US" sz="2000" dirty="0" smtClean="0">
                <a:solidFill>
                  <a:schemeClr val="accent3"/>
                </a:solidFill>
                <a:latin typeface="Bauhaus 93" pitchFamily="82" charset="0"/>
              </a:rPr>
              <a:t>χ</a:t>
            </a:r>
            <a:r>
              <a:rPr lang="en-US" sz="2000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n-US" sz="2000" baseline="-25000" dirty="0" smtClean="0">
                <a:solidFill>
                  <a:schemeClr val="accent3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chemeClr val="accent3"/>
                </a:solidFill>
              </a:rPr>
              <a:t> &amp; </a:t>
            </a:r>
            <a:r>
              <a:rPr lang="en-US" sz="2000" dirty="0" smtClean="0">
                <a:solidFill>
                  <a:schemeClr val="accent3"/>
                </a:solidFill>
                <a:latin typeface="Bauhaus 93" pitchFamily="82" charset="0"/>
              </a:rPr>
              <a:t>χ</a:t>
            </a:r>
            <a:r>
              <a:rPr lang="en-US" sz="2000" b="1" baseline="-25000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n-US" sz="2000" baseline="-25000" dirty="0" smtClean="0">
                <a:solidFill>
                  <a:schemeClr val="accent3"/>
                </a:solidFill>
                <a:latin typeface="Comic Sans MS" pitchFamily="66" charset="0"/>
              </a:rPr>
              <a:t>2</a:t>
            </a:r>
            <a:r>
              <a:rPr lang="en-US" sz="2000" dirty="0" smtClean="0">
                <a:solidFill>
                  <a:schemeClr val="accent3"/>
                </a:solidFill>
              </a:rPr>
              <a:t> = Mole fractions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                                                                              of solvent &amp;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                                                                            solute in solution</a:t>
            </a:r>
          </a:p>
          <a:p>
            <a:pPr>
              <a:buNone/>
            </a:pPr>
            <a:endParaRPr lang="en-US" sz="20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                                                                        </a:t>
            </a:r>
            <a:endParaRPr lang="en-US" sz="24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mic Sans MS" pitchFamily="66" charset="0"/>
              </a:rPr>
              <a:t>Raoult’s</a:t>
            </a: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 Law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888275" y="4532811"/>
            <a:ext cx="3370218" cy="5617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07577" y="3278777"/>
            <a:ext cx="403642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193868" y="5140234"/>
            <a:ext cx="3827418" cy="52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  <a:latin typeface="Comic Sans MS" pitchFamily="66" charset="0"/>
              </a:rPr>
              <a:t>Vapour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 phase composition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Mole fraction of a component in </a:t>
            </a:r>
            <a:r>
              <a:rPr lang="en-US" sz="2000" dirty="0" err="1" smtClean="0">
                <a:latin typeface="Comic Sans MS" pitchFamily="66" charset="0"/>
              </a:rPr>
              <a:t>vapour</a:t>
            </a:r>
            <a:r>
              <a:rPr lang="en-US" sz="2000" dirty="0" smtClean="0">
                <a:latin typeface="Comic Sans MS" pitchFamily="66" charset="0"/>
              </a:rPr>
              <a:t> phase is the ratio of it’s partial pressure to the ratio of total </a:t>
            </a:r>
            <a:r>
              <a:rPr lang="en-US" sz="2000" dirty="0" err="1" smtClean="0">
                <a:latin typeface="Comic Sans MS" pitchFamily="66" charset="0"/>
              </a:rPr>
              <a:t>vapour</a:t>
            </a:r>
            <a:r>
              <a:rPr lang="en-US" sz="2000" dirty="0" smtClean="0">
                <a:latin typeface="Comic Sans MS" pitchFamily="66" charset="0"/>
              </a:rPr>
              <a:t> pressure of the mixture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  <a:p>
            <a:r>
              <a:rPr lang="en-US" sz="2000" dirty="0"/>
              <a:t>y</a:t>
            </a:r>
            <a:r>
              <a:rPr lang="en-US" sz="2000" baseline="-25000" dirty="0"/>
              <a:t>1 =     </a:t>
            </a:r>
            <a:r>
              <a:rPr lang="en-US" sz="2000" dirty="0" err="1"/>
              <a:t>Vapour</a:t>
            </a:r>
            <a:r>
              <a:rPr lang="en-US" sz="2000" dirty="0"/>
              <a:t> pressure of component </a:t>
            </a:r>
            <a:endParaRPr lang="en-IN" sz="2000" dirty="0"/>
          </a:p>
          <a:p>
            <a:pPr marL="109728" indent="0">
              <a:buNone/>
            </a:pPr>
            <a:r>
              <a:rPr lang="en-US" sz="2000" dirty="0" smtClean="0"/>
              <a:t>             </a:t>
            </a:r>
            <a:r>
              <a:rPr lang="en-US" sz="2000" dirty="0"/>
              <a:t>Total </a:t>
            </a:r>
            <a:r>
              <a:rPr lang="en-US" sz="2000" dirty="0" err="1"/>
              <a:t>Vapour</a:t>
            </a:r>
            <a:r>
              <a:rPr lang="en-US" sz="2000" baseline="-25000" dirty="0"/>
              <a:t> </a:t>
            </a:r>
            <a:r>
              <a:rPr lang="en-US" sz="2000" dirty="0" smtClean="0"/>
              <a:t>pressure of solution</a:t>
            </a:r>
            <a:endParaRPr lang="en-IN" sz="2000" dirty="0"/>
          </a:p>
          <a:p>
            <a:pPr marL="109728" indent="0">
              <a:buNone/>
            </a:pPr>
            <a:endParaRPr lang="en-IN" sz="2000" dirty="0"/>
          </a:p>
          <a:p>
            <a:r>
              <a:rPr lang="en-US" sz="2000" dirty="0"/>
              <a:t>y</a:t>
            </a:r>
            <a:r>
              <a:rPr lang="en-US" sz="2000" baseline="-25000" dirty="0"/>
              <a:t>1 =    </a:t>
            </a:r>
            <a:r>
              <a:rPr lang="en-US" sz="2000" baseline="-25000" dirty="0" smtClean="0"/>
              <a:t>      </a:t>
            </a:r>
            <a:r>
              <a:rPr lang="en-US" sz="2000" dirty="0"/>
              <a:t>P</a:t>
            </a:r>
            <a:r>
              <a:rPr lang="en-US" sz="2000" b="1" baseline="-25000" dirty="0"/>
              <a:t>1                                                                   </a:t>
            </a:r>
            <a:r>
              <a:rPr lang="en-US" sz="2000" b="1" dirty="0" smtClean="0"/>
              <a:t>    </a:t>
            </a:r>
            <a:r>
              <a:rPr lang="en-US" sz="2000" b="1" baseline="-25000" dirty="0" smtClean="0"/>
              <a:t>        </a:t>
            </a:r>
            <a:r>
              <a:rPr lang="en-US" sz="2000" dirty="0"/>
              <a:t>y</a:t>
            </a:r>
            <a:r>
              <a:rPr lang="en-US" sz="2000" baseline="-25000" dirty="0"/>
              <a:t>2 =        </a:t>
            </a:r>
            <a:r>
              <a:rPr lang="en-US" sz="2000" dirty="0"/>
              <a:t>P</a:t>
            </a:r>
            <a:r>
              <a:rPr lang="en-US" sz="2000" b="1" baseline="-25000" dirty="0"/>
              <a:t>2</a:t>
            </a:r>
            <a:endParaRPr lang="en-IN" sz="2000" dirty="0"/>
          </a:p>
          <a:p>
            <a:r>
              <a:rPr lang="en-US" sz="2000" dirty="0"/>
              <a:t>      </a:t>
            </a:r>
            <a:r>
              <a:rPr lang="en-US" sz="2000" dirty="0" smtClean="0"/>
              <a:t>  P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  </a:t>
            </a:r>
            <a:r>
              <a:rPr lang="en-US" sz="2000" dirty="0"/>
              <a:t>+  P</a:t>
            </a:r>
            <a:r>
              <a:rPr lang="en-US" sz="2000" b="1" baseline="-25000" dirty="0"/>
              <a:t>2                                                                                </a:t>
            </a:r>
            <a:r>
              <a:rPr lang="en-US" sz="2000" dirty="0"/>
              <a:t>P</a:t>
            </a:r>
            <a:r>
              <a:rPr lang="en-US" sz="2000" b="1" baseline="-25000" dirty="0"/>
              <a:t>1</a:t>
            </a:r>
            <a:r>
              <a:rPr lang="en-US" sz="2000" dirty="0"/>
              <a:t>  +  P</a:t>
            </a:r>
            <a:r>
              <a:rPr lang="en-US" sz="2000" b="1" baseline="-25000" dirty="0"/>
              <a:t>2</a:t>
            </a:r>
            <a:endParaRPr lang="en-IN" sz="2000" dirty="0"/>
          </a:p>
          <a:p>
            <a:r>
              <a:rPr lang="en-US" sz="2000" dirty="0"/>
              <a:t>      </a:t>
            </a:r>
            <a:endParaRPr lang="en-IN" sz="2000" dirty="0"/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mic Sans MS" pitchFamily="66" charset="0"/>
              </a:rPr>
              <a:t>Raoult’s</a:t>
            </a: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 Law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81559" y="3611301"/>
            <a:ext cx="4595150" cy="4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81559" y="4699322"/>
            <a:ext cx="1618527" cy="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96268" y="4679202"/>
            <a:ext cx="1618527" cy="5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Ideal Solutions</a:t>
            </a:r>
            <a:endParaRPr lang="en-IN" sz="4000" b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Comic Sans MS" panose="030F0702030302020204" pitchFamily="66" charset="0"/>
              </a:rPr>
              <a:t>These solutions follow </a:t>
            </a:r>
            <a:r>
              <a:rPr lang="en-IN" sz="2400" dirty="0" err="1" smtClean="0">
                <a:latin typeface="Comic Sans MS" panose="030F0702030302020204" pitchFamily="66" charset="0"/>
              </a:rPr>
              <a:t>Raoult’s</a:t>
            </a:r>
            <a:r>
              <a:rPr lang="en-IN" sz="2400" dirty="0" smtClean="0">
                <a:latin typeface="Comic Sans MS" panose="030F0702030302020204" pitchFamily="66" charset="0"/>
              </a:rPr>
              <a:t> law at all concentration and temperature.</a:t>
            </a:r>
            <a:endParaRPr lang="en-IN" sz="2400" dirty="0">
              <a:latin typeface="Comic Sans MS" panose="030F0702030302020204" pitchFamily="66" charset="0"/>
            </a:endParaRPr>
          </a:p>
          <a:p>
            <a:r>
              <a:rPr lang="en-IN" sz="2400" dirty="0" smtClean="0">
                <a:latin typeface="Comic Sans MS" panose="030F0702030302020204" pitchFamily="66" charset="0"/>
              </a:rPr>
              <a:t>No interaction between solute and solvent</a:t>
            </a:r>
          </a:p>
          <a:p>
            <a:r>
              <a:rPr lang="en-IN" sz="2400" dirty="0" smtClean="0">
                <a:latin typeface="Comic Sans MS" panose="030F0702030302020204" pitchFamily="66" charset="0"/>
              </a:rPr>
              <a:t>Examples- Mixture of n- Hexane and n- Octane</a:t>
            </a:r>
          </a:p>
          <a:p>
            <a:r>
              <a:rPr lang="en-IN" dirty="0">
                <a:latin typeface="Comic Sans MS" panose="030F0702030302020204" pitchFamily="66" charset="0"/>
              </a:rPr>
              <a:t>Mixture of </a:t>
            </a:r>
            <a:r>
              <a:rPr lang="en-IN" dirty="0" smtClean="0">
                <a:latin typeface="Comic Sans MS" panose="030F0702030302020204" pitchFamily="66" charset="0"/>
              </a:rPr>
              <a:t>Benzene and Toluene</a:t>
            </a:r>
            <a:endParaRPr lang="en-IN" dirty="0">
              <a:latin typeface="Comic Sans MS" panose="030F0702030302020204" pitchFamily="66" charset="0"/>
            </a:endParaRPr>
          </a:p>
          <a:p>
            <a:endParaRPr lang="en-IN" dirty="0">
              <a:latin typeface="Comic Sans MS" panose="030F0702030302020204" pitchFamily="66" charset="0"/>
            </a:endParaRPr>
          </a:p>
          <a:p>
            <a:endParaRPr lang="en-IN" sz="2400" dirty="0">
              <a:latin typeface="Comic Sans MS" panose="030F0702030302020204" pitchFamily="66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 smtClean="0">
                <a:latin typeface="Comic Sans MS" panose="030F0702030302020204" pitchFamily="66" charset="0"/>
              </a:rPr>
              <a:t>Characteristics</a:t>
            </a:r>
          </a:p>
          <a:p>
            <a:r>
              <a:rPr lang="en-US" dirty="0" err="1"/>
              <a:t>Δ</a:t>
            </a:r>
            <a:r>
              <a:rPr lang="en-US" baseline="-25000" dirty="0" err="1"/>
              <a:t>mix</a:t>
            </a:r>
            <a:r>
              <a:rPr lang="en-US" dirty="0" err="1"/>
              <a:t>H</a:t>
            </a:r>
            <a:r>
              <a:rPr lang="en-US" dirty="0"/>
              <a:t> = 0	</a:t>
            </a:r>
            <a:endParaRPr lang="en-IN" dirty="0"/>
          </a:p>
          <a:p>
            <a:r>
              <a:rPr lang="en-US" dirty="0" err="1"/>
              <a:t>Δ</a:t>
            </a:r>
            <a:r>
              <a:rPr lang="en-US" baseline="-25000" dirty="0" err="1"/>
              <a:t>mix</a:t>
            </a:r>
            <a:r>
              <a:rPr lang="en-US" dirty="0" err="1"/>
              <a:t>V</a:t>
            </a:r>
            <a:r>
              <a:rPr lang="en-US" dirty="0"/>
              <a:t> = 0</a:t>
            </a:r>
            <a:endParaRPr lang="en-IN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= P</a:t>
            </a:r>
            <a:r>
              <a:rPr lang="en-US" baseline="-25000" dirty="0"/>
              <a:t>1</a:t>
            </a:r>
            <a:r>
              <a:rPr lang="en-US" dirty="0"/>
              <a:t> + P</a:t>
            </a:r>
            <a:r>
              <a:rPr lang="en-US" baseline="-25000" dirty="0"/>
              <a:t>2</a:t>
            </a:r>
            <a:endParaRPr lang="en-IN" dirty="0">
              <a:latin typeface="Comic Sans MS" panose="030F0702030302020204" pitchFamily="66" charset="0"/>
            </a:endParaRPr>
          </a:p>
          <a:p>
            <a:endParaRPr lang="en-IN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57" y="3229337"/>
            <a:ext cx="2839267" cy="25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41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Non ideal Solutions</a:t>
            </a:r>
            <a:endParaRPr lang="en-IN" sz="4000" b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Comic Sans MS" panose="030F0702030302020204" pitchFamily="66" charset="0"/>
              </a:rPr>
              <a:t>These solutions do not follow </a:t>
            </a:r>
            <a:r>
              <a:rPr lang="en-IN" sz="2400" dirty="0" err="1" smtClean="0">
                <a:latin typeface="Comic Sans MS" panose="030F0702030302020204" pitchFamily="66" charset="0"/>
              </a:rPr>
              <a:t>Raoult’s</a:t>
            </a:r>
            <a:r>
              <a:rPr lang="en-IN" sz="2400" dirty="0" smtClean="0">
                <a:latin typeface="Comic Sans MS" panose="030F0702030302020204" pitchFamily="66" charset="0"/>
              </a:rPr>
              <a:t> law always</a:t>
            </a:r>
            <a:endParaRPr lang="en-IN" sz="2400" dirty="0">
              <a:latin typeface="Comic Sans MS" panose="030F0702030302020204" pitchFamily="66" charset="0"/>
            </a:endParaRPr>
          </a:p>
          <a:p>
            <a:r>
              <a:rPr lang="en-IN" sz="2400" dirty="0" smtClean="0">
                <a:latin typeface="Comic Sans MS" panose="030F0702030302020204" pitchFamily="66" charset="0"/>
              </a:rPr>
              <a:t>Due to interaction between solute and solvent</a:t>
            </a:r>
          </a:p>
          <a:p>
            <a:r>
              <a:rPr lang="en-IN" sz="2400" dirty="0" smtClean="0">
                <a:latin typeface="Comic Sans MS" panose="030F0702030302020204" pitchFamily="66" charset="0"/>
              </a:rPr>
              <a:t>Examples- Mixture of Chloroform and Acetone</a:t>
            </a:r>
          </a:p>
          <a:p>
            <a:endParaRPr lang="en-IN" dirty="0">
              <a:latin typeface="Comic Sans MS" panose="030F0702030302020204" pitchFamily="66" charset="0"/>
            </a:endParaRPr>
          </a:p>
          <a:p>
            <a:endParaRPr lang="en-IN" sz="2400" dirty="0">
              <a:latin typeface="Comic Sans MS" panose="030F0702030302020204" pitchFamily="66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 smtClean="0">
                <a:latin typeface="Comic Sans MS" panose="030F0702030302020204" pitchFamily="66" charset="0"/>
              </a:rPr>
              <a:t>Characteristics</a:t>
            </a:r>
          </a:p>
          <a:p>
            <a:r>
              <a:rPr lang="en-US" dirty="0" err="1"/>
              <a:t>Δ</a:t>
            </a:r>
            <a:r>
              <a:rPr lang="en-US" baseline="-25000" dirty="0" err="1"/>
              <a:t>mix</a:t>
            </a:r>
            <a:r>
              <a:rPr lang="en-US" dirty="0" err="1"/>
              <a:t>H</a:t>
            </a:r>
            <a:r>
              <a:rPr lang="en-US" dirty="0"/>
              <a:t> = 0	</a:t>
            </a:r>
            <a:endParaRPr lang="en-IN" dirty="0"/>
          </a:p>
          <a:p>
            <a:r>
              <a:rPr lang="en-US" dirty="0" err="1"/>
              <a:t>Δ</a:t>
            </a:r>
            <a:r>
              <a:rPr lang="en-US" baseline="-25000" dirty="0" err="1"/>
              <a:t>mix</a:t>
            </a:r>
            <a:r>
              <a:rPr lang="en-US" dirty="0" err="1"/>
              <a:t>V</a:t>
            </a:r>
            <a:r>
              <a:rPr lang="en-US" dirty="0"/>
              <a:t> = 0</a:t>
            </a:r>
            <a:endParaRPr lang="en-IN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= P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</a:p>
          <a:p>
            <a:endParaRPr lang="en-US" baseline="-25000" dirty="0">
              <a:latin typeface="Comic Sans MS" panose="030F0702030302020204" pitchFamily="66" charset="0"/>
            </a:endParaRPr>
          </a:p>
          <a:p>
            <a:endParaRPr lang="en-US" baseline="-25000" dirty="0" smtClean="0">
              <a:latin typeface="Comic Sans MS" panose="030F0702030302020204" pitchFamily="66" charset="0"/>
            </a:endParaRPr>
          </a:p>
          <a:p>
            <a:endParaRPr lang="en-US" baseline="-25000" dirty="0">
              <a:latin typeface="Comic Sans MS" panose="030F0702030302020204" pitchFamily="66" charset="0"/>
            </a:endParaRPr>
          </a:p>
          <a:p>
            <a:r>
              <a:rPr lang="en-IN" dirty="0">
                <a:latin typeface="Comic Sans MS" panose="030F0702030302020204" pitchFamily="66" charset="0"/>
              </a:rPr>
              <a:t>Mixture of Alcohol and Water</a:t>
            </a:r>
          </a:p>
          <a:p>
            <a:endParaRPr lang="en-US" baseline="-25000" dirty="0" smtClean="0">
              <a:latin typeface="Comic Sans MS" panose="030F0702030302020204" pitchFamily="66" charset="0"/>
            </a:endParaRPr>
          </a:p>
          <a:p>
            <a:endParaRPr lang="en-IN" dirty="0">
              <a:latin typeface="Comic Sans MS" panose="030F0702030302020204" pitchFamily="66" charset="0"/>
            </a:endParaRPr>
          </a:p>
          <a:p>
            <a:endParaRPr lang="en-IN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34582" y="1921397"/>
            <a:ext cx="46299" cy="185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88283" y="2318794"/>
            <a:ext cx="46299" cy="185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71281" y="2700759"/>
            <a:ext cx="46299" cy="185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36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>
                <a:latin typeface="Comic Sans MS" panose="030F0702030302020204" pitchFamily="66" charset="0"/>
              </a:rPr>
              <a:t>vapour</a:t>
            </a:r>
            <a:r>
              <a:rPr lang="en-US" dirty="0" smtClean="0">
                <a:latin typeface="Comic Sans MS" panose="030F0702030302020204" pitchFamily="66" charset="0"/>
              </a:rPr>
              <a:t> pressure of a solution is greater than it’s expected value, the deviation is called positive deviation</a:t>
            </a:r>
          </a:p>
          <a:p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Characteristics</a:t>
            </a:r>
          </a:p>
          <a:p>
            <a:r>
              <a:rPr lang="en-US" dirty="0" err="1"/>
              <a:t>Δ</a:t>
            </a:r>
            <a:r>
              <a:rPr lang="en-US" baseline="-25000" dirty="0" err="1"/>
              <a:t>mix</a:t>
            </a:r>
            <a:r>
              <a:rPr lang="en-US" dirty="0" err="1"/>
              <a:t>H</a:t>
            </a:r>
            <a:r>
              <a:rPr lang="en-US" dirty="0"/>
              <a:t> &gt; 0		                                 </a:t>
            </a:r>
            <a:endParaRPr lang="en-IN" dirty="0"/>
          </a:p>
          <a:p>
            <a:r>
              <a:rPr lang="en-US" dirty="0" err="1"/>
              <a:t>Δ</a:t>
            </a:r>
            <a:r>
              <a:rPr lang="en-US" baseline="-25000" dirty="0" err="1"/>
              <a:t>mix</a:t>
            </a:r>
            <a:r>
              <a:rPr lang="en-US" dirty="0" err="1"/>
              <a:t>V</a:t>
            </a:r>
            <a:r>
              <a:rPr lang="en-US" dirty="0"/>
              <a:t> &gt; 0</a:t>
            </a:r>
            <a:endParaRPr lang="en-IN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&gt;P</a:t>
            </a:r>
            <a:r>
              <a:rPr lang="en-US" baseline="-25000" dirty="0"/>
              <a:t>1</a:t>
            </a:r>
            <a:r>
              <a:rPr lang="en-US" dirty="0"/>
              <a:t> + P</a:t>
            </a:r>
            <a:r>
              <a:rPr lang="en-US" baseline="-25000" dirty="0"/>
              <a:t>2</a:t>
            </a:r>
            <a:r>
              <a:rPr lang="en-US" dirty="0"/>
              <a:t>	</a:t>
            </a:r>
            <a:endParaRPr lang="en-IN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Positive Deviation</a:t>
            </a:r>
            <a:endParaRPr lang="en-US" sz="4000" b="0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/>
          <a:srcRect l="42876" t="29876" r="39035" b="34975"/>
          <a:stretch/>
        </p:blipFill>
        <p:spPr bwMode="auto">
          <a:xfrm>
            <a:off x="5420775" y="2558005"/>
            <a:ext cx="2785676" cy="3449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>
                <a:latin typeface="Comic Sans MS" panose="030F0702030302020204" pitchFamily="66" charset="0"/>
              </a:rPr>
              <a:t>vapour</a:t>
            </a:r>
            <a:r>
              <a:rPr lang="en-US" dirty="0">
                <a:latin typeface="Comic Sans MS" panose="030F0702030302020204" pitchFamily="66" charset="0"/>
              </a:rPr>
              <a:t> pressure of a solution is </a:t>
            </a:r>
            <a:r>
              <a:rPr lang="en-US" dirty="0" smtClean="0">
                <a:latin typeface="Comic Sans MS" panose="030F0702030302020204" pitchFamily="66" charset="0"/>
              </a:rPr>
              <a:t>lesser </a:t>
            </a:r>
            <a:r>
              <a:rPr lang="en-US" dirty="0">
                <a:latin typeface="Comic Sans MS" panose="030F0702030302020204" pitchFamily="66" charset="0"/>
              </a:rPr>
              <a:t>than it’s expected value, the deviation is called </a:t>
            </a:r>
            <a:r>
              <a:rPr lang="en-US" dirty="0" smtClean="0">
                <a:latin typeface="Comic Sans MS" panose="030F0702030302020204" pitchFamily="66" charset="0"/>
              </a:rPr>
              <a:t>negative </a:t>
            </a:r>
            <a:r>
              <a:rPr lang="en-US" dirty="0">
                <a:latin typeface="Comic Sans MS" panose="030F0702030302020204" pitchFamily="66" charset="0"/>
              </a:rPr>
              <a:t>deviation</a:t>
            </a:r>
          </a:p>
          <a:p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Characteristics</a:t>
            </a:r>
          </a:p>
          <a:p>
            <a:r>
              <a:rPr lang="en-US" dirty="0" err="1"/>
              <a:t>Δ</a:t>
            </a:r>
            <a:r>
              <a:rPr lang="en-US" baseline="-25000" dirty="0" err="1"/>
              <a:t>mix</a:t>
            </a:r>
            <a:r>
              <a:rPr lang="en-US" dirty="0" err="1"/>
              <a:t>H</a:t>
            </a:r>
            <a:r>
              <a:rPr lang="en-US" dirty="0"/>
              <a:t> &lt; 0</a:t>
            </a:r>
            <a:endParaRPr lang="en-IN" dirty="0"/>
          </a:p>
          <a:p>
            <a:r>
              <a:rPr lang="en-US" dirty="0" err="1"/>
              <a:t>Δ</a:t>
            </a:r>
            <a:r>
              <a:rPr lang="en-US" baseline="-25000" dirty="0" err="1"/>
              <a:t>mix</a:t>
            </a:r>
            <a:r>
              <a:rPr lang="en-US" dirty="0" err="1"/>
              <a:t>V</a:t>
            </a:r>
            <a:r>
              <a:rPr lang="en-US" dirty="0"/>
              <a:t> &lt; 0				              	                             </a:t>
            </a:r>
            <a:endParaRPr lang="en-IN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&lt; P</a:t>
            </a:r>
            <a:r>
              <a:rPr lang="en-US" baseline="-25000" dirty="0"/>
              <a:t>1</a:t>
            </a:r>
            <a:r>
              <a:rPr lang="en-US" dirty="0"/>
              <a:t> + P</a:t>
            </a:r>
            <a:r>
              <a:rPr lang="en-US" baseline="-25000" dirty="0"/>
              <a:t>2</a:t>
            </a:r>
            <a:endParaRPr lang="en-IN" dirty="0"/>
          </a:p>
          <a:p>
            <a:pPr marL="109728" indent="0">
              <a:buNone/>
            </a:pPr>
            <a:endParaRPr lang="en-I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Negative </a:t>
            </a:r>
            <a:r>
              <a:rPr lang="en-US" sz="4000" b="0" dirty="0">
                <a:solidFill>
                  <a:srgbClr val="FF0000"/>
                </a:solidFill>
                <a:effectLst/>
                <a:latin typeface="Comic Sans MS" pitchFamily="66" charset="0"/>
              </a:rPr>
              <a:t>deviation</a:t>
            </a:r>
            <a:endParaRPr lang="en-US" sz="4000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1093" t="29422" r="20562" b="34974"/>
          <a:stretch/>
        </p:blipFill>
        <p:spPr bwMode="auto">
          <a:xfrm>
            <a:off x="5624271" y="2858948"/>
            <a:ext cx="2733675" cy="3379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366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amount of solute dissolved in fixed amount of solvent is called Concentration of solution</a:t>
            </a:r>
          </a:p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Expressions</a:t>
            </a:r>
          </a:p>
          <a:p>
            <a:r>
              <a:rPr lang="en-US" dirty="0" smtClean="0">
                <a:latin typeface="Comic Sans MS" pitchFamily="66" charset="0"/>
              </a:rPr>
              <a:t>1.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Strength	2. Molarity</a:t>
            </a:r>
          </a:p>
          <a:p>
            <a:r>
              <a:rPr lang="en-US" dirty="0" smtClean="0">
                <a:latin typeface="Comic Sans MS" pitchFamily="66" charset="0"/>
              </a:rPr>
              <a:t>3. Molality	4. Mole Fraction</a:t>
            </a:r>
          </a:p>
          <a:p>
            <a:r>
              <a:rPr lang="en-US" dirty="0" smtClean="0">
                <a:latin typeface="Comic Sans MS" pitchFamily="66" charset="0"/>
              </a:rPr>
              <a:t>5. Mass %	6. Parts per </a:t>
            </a:r>
            <a:r>
              <a:rPr lang="en-US" dirty="0" err="1" smtClean="0">
                <a:latin typeface="Comic Sans MS" pitchFamily="66" charset="0"/>
              </a:rPr>
              <a:t>mollion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7. Normality	8. Formality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Minimum Boiling </a:t>
            </a:r>
            <a:r>
              <a:rPr lang="en-US" dirty="0" err="1" smtClean="0">
                <a:solidFill>
                  <a:srgbClr val="00B0F0"/>
                </a:solidFill>
                <a:latin typeface="Comic Sans MS" pitchFamily="66" charset="0"/>
              </a:rPr>
              <a:t>Azeotropes</a:t>
            </a:r>
            <a:endParaRPr lang="en-US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The constant boiling solutions in which both the components boil at same temperature but lower than normal boiling points of both.</a:t>
            </a:r>
          </a:p>
          <a:p>
            <a:pPr marL="109728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These are solutions showing </a:t>
            </a:r>
          </a:p>
          <a:p>
            <a:pPr marL="109728" indent="0"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positive deviation</a:t>
            </a:r>
          </a:p>
          <a:p>
            <a:pPr marL="109728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Examples- Mixture of alcohol </a:t>
            </a:r>
          </a:p>
          <a:p>
            <a:pPr marL="109728" indent="0"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                and water.</a:t>
            </a:r>
          </a:p>
          <a:p>
            <a:pPr marL="109728" indent="0">
              <a:buNone/>
            </a:pPr>
            <a:r>
              <a:rPr lang="en-US" sz="2400" dirty="0" smtClean="0">
                <a:latin typeface="Comic Sans MS" pitchFamily="66" charset="0"/>
              </a:rPr>
              <a:t>                    Mixture of Ethanol</a:t>
            </a:r>
          </a:p>
          <a:p>
            <a:pPr marL="109728" indent="0">
              <a:buNone/>
            </a:pPr>
            <a:r>
              <a:rPr lang="en-US" sz="2400" dirty="0" smtClean="0">
                <a:latin typeface="Comic Sans MS" pitchFamily="66" charset="0"/>
              </a:rPr>
              <a:t>                    and </a:t>
            </a:r>
            <a:r>
              <a:rPr lang="en-US" sz="2400" dirty="0" err="1" smtClean="0">
                <a:latin typeface="Comic Sans MS" pitchFamily="66" charset="0"/>
              </a:rPr>
              <a:t>cyclclohexane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0" dirty="0" err="1" smtClean="0">
                <a:solidFill>
                  <a:srgbClr val="FF0000"/>
                </a:solidFill>
                <a:effectLst/>
                <a:latin typeface="Comic Sans MS" pitchFamily="66" charset="0"/>
              </a:rPr>
              <a:t>Azeotropes</a:t>
            </a:r>
            <a:r>
              <a:rPr lang="en-US" sz="4000" b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</a:br>
            <a:endParaRPr lang="en-US" sz="4000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14" y="2928394"/>
            <a:ext cx="2460545" cy="324091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Maximum 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Boiling </a:t>
            </a:r>
            <a:r>
              <a:rPr lang="en-US" dirty="0" err="1">
                <a:solidFill>
                  <a:srgbClr val="00B0F0"/>
                </a:solidFill>
                <a:latin typeface="Comic Sans MS" pitchFamily="66" charset="0"/>
              </a:rPr>
              <a:t>Azeotropes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The constant boiling solutions in which both the components boil at same temperature but </a:t>
            </a:r>
            <a:r>
              <a:rPr lang="en-US" sz="2400" dirty="0" smtClean="0">
                <a:latin typeface="Comic Sans MS" pitchFamily="66" charset="0"/>
              </a:rPr>
              <a:t>higher </a:t>
            </a:r>
            <a:r>
              <a:rPr lang="en-US" sz="2400" dirty="0">
                <a:latin typeface="Comic Sans MS" pitchFamily="66" charset="0"/>
              </a:rPr>
              <a:t>than normal boiling points of both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marL="109728" indent="0"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These are solutions </a:t>
            </a:r>
            <a:r>
              <a:rPr lang="en-US" sz="2400" dirty="0" smtClean="0">
                <a:latin typeface="Comic Sans MS" pitchFamily="66" charset="0"/>
              </a:rPr>
              <a:t>showing</a:t>
            </a:r>
          </a:p>
          <a:p>
            <a:pPr marL="109728" indent="0">
              <a:buNone/>
            </a:pPr>
            <a:r>
              <a:rPr lang="en-US" sz="2400" dirty="0" smtClean="0">
                <a:latin typeface="Comic Sans MS" pitchFamily="66" charset="0"/>
              </a:rPr>
              <a:t>    negative deviation.</a:t>
            </a:r>
          </a:p>
          <a:p>
            <a:pPr marL="109728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Examples- Mixture </a:t>
            </a:r>
            <a:r>
              <a:rPr lang="en-US" sz="2400" dirty="0">
                <a:latin typeface="Comic Sans MS" pitchFamily="66" charset="0"/>
              </a:rPr>
              <a:t>of </a:t>
            </a:r>
            <a:r>
              <a:rPr lang="en-US" sz="2400" dirty="0" smtClean="0">
                <a:latin typeface="Comic Sans MS" pitchFamily="66" charset="0"/>
              </a:rPr>
              <a:t>acetone</a:t>
            </a:r>
          </a:p>
          <a:p>
            <a:pPr marL="109728" indent="0">
              <a:buNone/>
            </a:pPr>
            <a:r>
              <a:rPr lang="en-US" sz="2400" dirty="0" smtClean="0">
                <a:latin typeface="Comic Sans MS" pitchFamily="66" charset="0"/>
              </a:rPr>
              <a:t>                    and chloroform.</a:t>
            </a:r>
            <a:endParaRPr lang="en-US" sz="2400" dirty="0">
              <a:latin typeface="Comic Sans MS" pitchFamily="66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Comic Sans MS" pitchFamily="66" charset="0"/>
              </a:rPr>
              <a:t>                    Mixture </a:t>
            </a:r>
            <a:r>
              <a:rPr lang="en-US" sz="2400" dirty="0">
                <a:latin typeface="Comic Sans MS" pitchFamily="66" charset="0"/>
              </a:rPr>
              <a:t>of nitric acid </a:t>
            </a:r>
            <a:endParaRPr lang="en-US" sz="2400" dirty="0" smtClean="0">
              <a:latin typeface="Comic Sans MS" pitchFamily="66" charset="0"/>
            </a:endParaRPr>
          </a:p>
          <a:p>
            <a:pPr marL="109728" indent="0"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                and </a:t>
            </a:r>
            <a:r>
              <a:rPr lang="en-US" sz="2400" dirty="0">
                <a:latin typeface="Comic Sans MS" pitchFamily="66" charset="0"/>
              </a:rPr>
              <a:t>water</a:t>
            </a:r>
          </a:p>
          <a:p>
            <a:pPr marL="109728" indent="0"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0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Azeotropes</a:t>
            </a:r>
            <a:r>
              <a:rPr lang="en-US" sz="4000" dirty="0">
                <a:latin typeface="Comic Sans MS" pitchFamily="66" charset="0"/>
              </a:rPr>
              <a:t/>
            </a:r>
            <a:br>
              <a:rPr lang="en-US" sz="4000" dirty="0">
                <a:latin typeface="Comic Sans MS" pitchFamily="66" charset="0"/>
              </a:rPr>
            </a:b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19" y="2859419"/>
            <a:ext cx="2402711" cy="30436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endParaRPr lang="en-IN" sz="21400" dirty="0" smtClean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endParaRPr lang="en-IN" sz="21400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en-IN" sz="21400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Thank You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109728" indent="0" algn="ctr">
              <a:buNone/>
            </a:pPr>
            <a:r>
              <a:rPr lang="en-IN" sz="3400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IN" sz="6200" dirty="0">
                <a:solidFill>
                  <a:schemeClr val="accent2"/>
                </a:solidFill>
                <a:latin typeface="Algerian" panose="04020705040A02060702" pitchFamily="82" charset="0"/>
              </a:rPr>
              <a:t>Presented by</a:t>
            </a:r>
          </a:p>
          <a:p>
            <a:pPr marL="109728" indent="0" algn="ctr">
              <a:buNone/>
            </a:pPr>
            <a:r>
              <a:rPr lang="en-IN" sz="6200" dirty="0">
                <a:solidFill>
                  <a:schemeClr val="accent2"/>
                </a:solidFill>
                <a:latin typeface="Algerian" panose="04020705040A02060702" pitchFamily="82" charset="0"/>
              </a:rPr>
              <a:t>                                                                   </a:t>
            </a:r>
            <a:r>
              <a:rPr lang="en-IN" sz="6200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                                                  </a:t>
            </a:r>
            <a:r>
              <a:rPr lang="en-IN" sz="6200" dirty="0" err="1">
                <a:solidFill>
                  <a:schemeClr val="accent2"/>
                </a:solidFill>
                <a:latin typeface="Algerian" panose="04020705040A02060702" pitchFamily="82" charset="0"/>
              </a:rPr>
              <a:t>Jyotsna</a:t>
            </a:r>
            <a:r>
              <a:rPr lang="en-IN" sz="62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en-IN" sz="6200" dirty="0" err="1">
                <a:solidFill>
                  <a:schemeClr val="accent2"/>
                </a:solidFill>
                <a:latin typeface="Algerian" panose="04020705040A02060702" pitchFamily="82" charset="0"/>
              </a:rPr>
              <a:t>Mangal</a:t>
            </a:r>
            <a:endParaRPr lang="en-IN" sz="6200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en-IN" sz="6200" dirty="0">
                <a:solidFill>
                  <a:schemeClr val="accent2"/>
                </a:solidFill>
                <a:latin typeface="Algerian" panose="04020705040A02060702" pitchFamily="82" charset="0"/>
              </a:rPr>
              <a:t>                                                                       </a:t>
            </a:r>
            <a:r>
              <a:rPr lang="en-IN" sz="6200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                                               </a:t>
            </a:r>
            <a:r>
              <a:rPr lang="en-IN" sz="6200" dirty="0">
                <a:solidFill>
                  <a:schemeClr val="accent2"/>
                </a:solidFill>
                <a:latin typeface="Algerian" panose="04020705040A02060702" pitchFamily="82" charset="0"/>
              </a:rPr>
              <a:t>K V O F </a:t>
            </a:r>
            <a:r>
              <a:rPr lang="en-IN" sz="6200" dirty="0" err="1">
                <a:solidFill>
                  <a:schemeClr val="accent2"/>
                </a:solidFill>
                <a:latin typeface="Algerian" panose="04020705040A02060702" pitchFamily="82" charset="0"/>
              </a:rPr>
              <a:t>Chanda</a:t>
            </a:r>
            <a:endParaRPr lang="en-IN" sz="6200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en-IN" sz="3400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                          </a:t>
            </a:r>
            <a:endParaRPr lang="en-IN" sz="4900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0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989" y="1545723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en-US" u="sng" dirty="0" smtClean="0">
                <a:solidFill>
                  <a:schemeClr val="accent1"/>
                </a:solidFill>
                <a:latin typeface="Comic Sans MS" pitchFamily="66" charset="0"/>
              </a:rPr>
              <a:t>Strength in g/L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Mass of solute dissolved in 1 L of solution is called strength of a solution.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Strength ( g/L) = </a:t>
            </a:r>
            <a:r>
              <a:rPr lang="en-US" sz="2400" b="1" dirty="0" err="1" smtClean="0">
                <a:latin typeface="Comic Sans MS" pitchFamily="66" charset="0"/>
              </a:rPr>
              <a:t>Molarity</a:t>
            </a:r>
            <a:r>
              <a:rPr lang="en-US" sz="2400" b="1" dirty="0" smtClean="0">
                <a:latin typeface="Comic Sans MS" pitchFamily="66" charset="0"/>
              </a:rPr>
              <a:t> of  x  Molar mass of 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 solution             Solute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Strength ( g/L) =  Mass of Solute(g) x 1000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     Volume of solution(</a:t>
            </a:r>
            <a:r>
              <a:rPr lang="en-US" sz="2400" b="1" dirty="0" err="1" smtClean="0">
                <a:latin typeface="Comic Sans MS" pitchFamily="66" charset="0"/>
              </a:rPr>
              <a:t>mL</a:t>
            </a:r>
            <a:r>
              <a:rPr lang="en-US" sz="2400" b="1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     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074" y="2615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sz="4000" b="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15275" y="4572000"/>
            <a:ext cx="3989322" cy="12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682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err="1" smtClean="0">
                <a:solidFill>
                  <a:schemeClr val="accent1"/>
                </a:solidFill>
                <a:latin typeface="Comic Sans MS" pitchFamily="66" charset="0"/>
              </a:rPr>
              <a:t>Molarity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 (moles/L)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Number of moles of solute dissolved in one </a:t>
            </a:r>
            <a:r>
              <a:rPr lang="en-US" sz="2400" dirty="0" err="1" smtClean="0">
                <a:latin typeface="Comic Sans MS" pitchFamily="66" charset="0"/>
              </a:rPr>
              <a:t>litre</a:t>
            </a:r>
            <a:r>
              <a:rPr lang="en-US" sz="2400" dirty="0" smtClean="0">
                <a:latin typeface="Comic Sans MS" pitchFamily="66" charset="0"/>
              </a:rPr>
              <a:t> volume of solution is called </a:t>
            </a:r>
            <a:r>
              <a:rPr lang="en-US" sz="2400" dirty="0" err="1" smtClean="0">
                <a:latin typeface="Comic Sans MS" pitchFamily="66" charset="0"/>
              </a:rPr>
              <a:t>Molarity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M =          No. of moles of solute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   Volume of solution (L)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M =          Mass of solute (g)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Molar mass of solute x Volume of solution (L)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M =          Mass of solute (g)       x   1000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Molar mass of solute x Volume of solution (</a:t>
            </a:r>
            <a:r>
              <a:rPr lang="en-US" sz="2000" dirty="0" err="1" smtClean="0">
                <a:latin typeface="Comic Sans MS" pitchFamily="66" charset="0"/>
              </a:rPr>
              <a:t>mL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M =        Mass of solute (g)  x   1000  x  Density of solution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                  Molar mass of solute x Mass of solution (</a:t>
            </a:r>
            <a:r>
              <a:rPr lang="en-US" sz="2000" dirty="0" err="1" smtClean="0">
                <a:latin typeface="Comic Sans MS" pitchFamily="66" charset="0"/>
              </a:rPr>
              <a:t>mL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dirty="0">
                <a:solidFill>
                  <a:srgbClr val="FF0000"/>
                </a:solidFill>
                <a:latin typeface="Comic Sans MS" pitchFamily="66" charset="0"/>
              </a:rPr>
              <a:t>Concentration </a:t>
            </a:r>
            <a:r>
              <a:rPr lang="en-US" sz="3600" b="0" dirty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en-US" sz="4000" b="0" dirty="0">
                <a:solidFill>
                  <a:srgbClr val="FF0000"/>
                </a:solidFill>
                <a:latin typeface="Comic Sans MS" pitchFamily="66" charset="0"/>
              </a:rPr>
              <a:t> Solutions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99063" y="2730137"/>
            <a:ext cx="3082834" cy="391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85703" y="3696789"/>
            <a:ext cx="5673634" cy="21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5224" y="4628607"/>
            <a:ext cx="5712822" cy="43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55371" y="5543006"/>
            <a:ext cx="5686697" cy="34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100" b="1" dirty="0" smtClean="0">
                <a:solidFill>
                  <a:schemeClr val="accent1"/>
                </a:solidFill>
                <a:latin typeface="Comic Sans MS" pitchFamily="66" charset="0"/>
              </a:rPr>
              <a:t>Molality (moles/Kg)</a:t>
            </a:r>
          </a:p>
          <a:p>
            <a:pPr algn="ctr">
              <a:buNone/>
            </a:pPr>
            <a:endParaRPr lang="en-US" sz="31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Number of moles of solute dissolved in one kilogram mass of solvent is called Molality.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         m =          No. of moles of solute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                         Mass of Solvent(Kg)</a:t>
            </a:r>
          </a:p>
          <a:p>
            <a:pPr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         m =          Mass of solute (g) 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                      Molar mass of solute x Mass of Solvent(Kg)</a:t>
            </a:r>
          </a:p>
          <a:p>
            <a:pPr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         m =          Mass of solute (g)       x   1000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                      Molar mass of solute x Mass of Solvent(g)</a:t>
            </a:r>
          </a:p>
          <a:p>
            <a:pPr>
              <a:buNone/>
            </a:pPr>
            <a:endParaRPr lang="en-US" sz="280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90949" y="3500846"/>
            <a:ext cx="303058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429691" y="4454434"/>
            <a:ext cx="5747658" cy="13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29691" y="5408023"/>
            <a:ext cx="5734595" cy="13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chemeClr val="accent1"/>
                </a:solidFill>
                <a:latin typeface="Comic Sans MS" pitchFamily="66" charset="0"/>
              </a:rPr>
              <a:t>Mole Fraction</a:t>
            </a:r>
          </a:p>
          <a:p>
            <a:r>
              <a:rPr lang="en-US" sz="2400" dirty="0" smtClean="0">
                <a:latin typeface="Comic Sans MS" pitchFamily="66" charset="0"/>
              </a:rPr>
              <a:t>The ratio of number of moles of a component to total number of moles of solution is called mole fraction of that component.</a:t>
            </a:r>
          </a:p>
          <a:p>
            <a:pPr>
              <a:buNone/>
            </a:pPr>
            <a:r>
              <a:rPr lang="en-US" sz="2000" u="sng" dirty="0" smtClean="0">
                <a:latin typeface="Comic Sans MS" pitchFamily="66" charset="0"/>
              </a:rPr>
              <a:t>For binary solutions</a:t>
            </a:r>
          </a:p>
          <a:p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                                       </a:t>
            </a:r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</a:t>
            </a:r>
          </a:p>
          <a:p>
            <a:endParaRPr lang="en-US" sz="2000" dirty="0" smtClean="0"/>
          </a:p>
          <a:p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aseline="-25000" dirty="0" smtClean="0"/>
              <a:t>1  </a:t>
            </a:r>
            <a:r>
              <a:rPr lang="en-US" sz="2000" dirty="0" smtClean="0"/>
              <a:t>=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                                       </a:t>
            </a:r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aseline="-25000" dirty="0" smtClean="0"/>
              <a:t>2  </a:t>
            </a:r>
            <a:r>
              <a:rPr lang="en-US" sz="2000" dirty="0" smtClean="0"/>
              <a:t>= </a:t>
            </a:r>
            <a:r>
              <a:rPr lang="en-US" sz="2000" baseline="-25000" dirty="0" smtClean="0"/>
              <a:t> 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aseline="-25000" dirty="0" smtClean="0"/>
              <a:t>1  </a:t>
            </a:r>
            <a:r>
              <a:rPr lang="en-US" sz="2000" dirty="0" smtClean="0"/>
              <a:t>+</a:t>
            </a:r>
            <a:r>
              <a:rPr lang="en-US" sz="2000" baseline="-25000" dirty="0" smtClean="0"/>
              <a:t>   </a:t>
            </a:r>
            <a:r>
              <a:rPr lang="en-US" sz="2000" dirty="0" smtClean="0">
                <a:latin typeface="Bauhaus 93" pitchFamily="82" charset="0"/>
              </a:rPr>
              <a:t>χ</a:t>
            </a:r>
            <a:r>
              <a:rPr lang="en-US" sz="2000" baseline="-25000" dirty="0" smtClean="0"/>
              <a:t>2  </a:t>
            </a:r>
            <a:r>
              <a:rPr lang="en-US" sz="2000" dirty="0" smtClean="0"/>
              <a:t>= 1</a:t>
            </a:r>
          </a:p>
          <a:p>
            <a:pPr>
              <a:buNone/>
            </a:pPr>
            <a:endParaRPr lang="en-US" sz="2000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0605" y="3500846"/>
            <a:ext cx="742950" cy="4953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2708" y="3487783"/>
            <a:ext cx="742950" cy="4953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5292" y="4180114"/>
            <a:ext cx="809625" cy="695325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898" y="4193177"/>
            <a:ext cx="809625" cy="69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109728" indent="0" algn="ctr">
              <a:buNone/>
            </a:pPr>
            <a:r>
              <a:rPr lang="en-US" u="sng" dirty="0" smtClean="0">
                <a:solidFill>
                  <a:schemeClr val="accent1"/>
                </a:solidFill>
                <a:latin typeface="Comic Sans MS" pitchFamily="66" charset="0"/>
              </a:rPr>
              <a:t>Mass Percentage</a:t>
            </a:r>
          </a:p>
          <a:p>
            <a:r>
              <a:rPr lang="en-US" sz="1800" dirty="0" smtClean="0">
                <a:latin typeface="Comic Sans MS" pitchFamily="66" charset="0"/>
              </a:rPr>
              <a:t>(a) </a:t>
            </a:r>
            <a:r>
              <a:rPr lang="en-US" sz="1800" b="1" dirty="0" smtClean="0">
                <a:latin typeface="Comic Sans MS" pitchFamily="66" charset="0"/>
              </a:rPr>
              <a:t>Mass by Mass %</a:t>
            </a:r>
          </a:p>
          <a:p>
            <a:pPr>
              <a:buNone/>
            </a:pPr>
            <a:r>
              <a:rPr lang="en-US" sz="1800" dirty="0" smtClean="0">
                <a:latin typeface="Comic Sans MS" pitchFamily="66" charset="0"/>
              </a:rPr>
              <a:t>It is the mass of solute dissolved per 100 g mass of solution.</a:t>
            </a:r>
          </a:p>
          <a:p>
            <a:pPr>
              <a:buNone/>
            </a:pP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/>
              <a:t>Mass percentage =    Mass of solute (g)  X 100</a:t>
            </a:r>
          </a:p>
          <a:p>
            <a:pPr>
              <a:buNone/>
            </a:pPr>
            <a:r>
              <a:rPr lang="en-US" sz="1800" dirty="0" smtClean="0"/>
              <a:t>       (w/w)                      Mass of solution (g)</a:t>
            </a:r>
          </a:p>
          <a:p>
            <a:pPr>
              <a:buNone/>
            </a:pP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(b) </a:t>
            </a:r>
            <a:r>
              <a:rPr lang="en-US" sz="1800" b="1" dirty="0" smtClean="0">
                <a:latin typeface="Comic Sans MS" pitchFamily="66" charset="0"/>
              </a:rPr>
              <a:t>Mass by Volume %</a:t>
            </a:r>
          </a:p>
          <a:p>
            <a:pPr>
              <a:buNone/>
            </a:pPr>
            <a:r>
              <a:rPr lang="en-US" sz="1800" dirty="0" smtClean="0">
                <a:latin typeface="Comic Sans MS" pitchFamily="66" charset="0"/>
              </a:rPr>
              <a:t>It is the mass of solute dissolved per 100 </a:t>
            </a:r>
            <a:r>
              <a:rPr lang="en-US" sz="1800" dirty="0" err="1" smtClean="0">
                <a:latin typeface="Comic Sans MS" pitchFamily="66" charset="0"/>
              </a:rPr>
              <a:t>mL</a:t>
            </a:r>
            <a:r>
              <a:rPr lang="en-US" sz="1800" dirty="0" smtClean="0">
                <a:latin typeface="Comic Sans MS" pitchFamily="66" charset="0"/>
              </a:rPr>
              <a:t> volume of solution.</a:t>
            </a:r>
          </a:p>
          <a:p>
            <a:pPr>
              <a:buNone/>
            </a:pP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/>
              <a:t>Mass percentage =    Mass of solute (g)  X 100</a:t>
            </a:r>
          </a:p>
          <a:p>
            <a:pPr>
              <a:buNone/>
            </a:pPr>
            <a:r>
              <a:rPr lang="en-US" sz="1800" dirty="0" smtClean="0"/>
              <a:t>      (w/V)                      Volume of solution (</a:t>
            </a:r>
            <a:r>
              <a:rPr lang="en-US" sz="1800" dirty="0" err="1" smtClean="0"/>
              <a:t>mL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pPr>
              <a:buNone/>
            </a:pPr>
            <a:endParaRPr lang="en-US" sz="18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880" y="2529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>
                <a:solidFill>
                  <a:srgbClr val="FF0000"/>
                </a:solidFill>
                <a:latin typeface="Comic Sans MS" pitchFamily="66" charset="0"/>
              </a:rPr>
              <a:t>Concentration of Solutions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65714" y="3239588"/>
            <a:ext cx="2886892" cy="13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35234" y="5168537"/>
            <a:ext cx="2886892" cy="13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643</TotalTime>
  <Words>1944</Words>
  <Application>Microsoft Office PowerPoint</Application>
  <PresentationFormat>On-screen Show (4:3)</PresentationFormat>
  <Paragraphs>378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Algerian</vt:lpstr>
      <vt:lpstr>Arial</vt:lpstr>
      <vt:lpstr>Bauhaus 93</vt:lpstr>
      <vt:lpstr>Brush Script MT</vt:lpstr>
      <vt:lpstr>Calibri</vt:lpstr>
      <vt:lpstr>Comic Sans MS</vt:lpstr>
      <vt:lpstr>Lucida Sans Unicode</vt:lpstr>
      <vt:lpstr>Times New Roman</vt:lpstr>
      <vt:lpstr>Verdana</vt:lpstr>
      <vt:lpstr>Wingdings 2</vt:lpstr>
      <vt:lpstr>Wingdings 3</vt:lpstr>
      <vt:lpstr>Concourse</vt:lpstr>
      <vt:lpstr>Solutions</vt:lpstr>
      <vt:lpstr>Solutions</vt:lpstr>
      <vt:lpstr>Types of solutions</vt:lpstr>
      <vt:lpstr>Concentration of Solutions</vt:lpstr>
      <vt:lpstr>Concentration of Solutions</vt:lpstr>
      <vt:lpstr>Concentration of Solutions</vt:lpstr>
      <vt:lpstr>Concentration of Solutions</vt:lpstr>
      <vt:lpstr>Concentration of Solutions</vt:lpstr>
      <vt:lpstr>Concentration of Solutions</vt:lpstr>
      <vt:lpstr>Concentration of Solutions</vt:lpstr>
      <vt:lpstr>Concentration of Solutions</vt:lpstr>
      <vt:lpstr>Concentration of Solutions</vt:lpstr>
      <vt:lpstr>Concentration of Solutions</vt:lpstr>
      <vt:lpstr>Solubility</vt:lpstr>
      <vt:lpstr>Dissolution </vt:lpstr>
      <vt:lpstr>Factors affecting solubility</vt:lpstr>
      <vt:lpstr>Factors affecting solubility</vt:lpstr>
      <vt:lpstr>PowerPoint Presentation</vt:lpstr>
      <vt:lpstr>Factors affecting solubility</vt:lpstr>
      <vt:lpstr>PowerPoint Presentation</vt:lpstr>
      <vt:lpstr>Factors affecting solubility</vt:lpstr>
      <vt:lpstr>Henry’s Law</vt:lpstr>
      <vt:lpstr>Applications </vt:lpstr>
      <vt:lpstr>Applications </vt:lpstr>
      <vt:lpstr>Vapour Pressure</vt:lpstr>
      <vt:lpstr>Vapour Pressure</vt:lpstr>
      <vt:lpstr>Vapour Pressure</vt:lpstr>
      <vt:lpstr>Vapour Pressure and Boiling Point</vt:lpstr>
      <vt:lpstr>Vapour Pressure</vt:lpstr>
      <vt:lpstr>Raoult’s Law</vt:lpstr>
      <vt:lpstr>Raoult’s Law</vt:lpstr>
      <vt:lpstr>Raoult’s Law</vt:lpstr>
      <vt:lpstr>Raoult’s Law</vt:lpstr>
      <vt:lpstr>Raoult’s Law</vt:lpstr>
      <vt:lpstr>Raoult’s Law</vt:lpstr>
      <vt:lpstr>Ideal Solutions</vt:lpstr>
      <vt:lpstr>Non ideal Solutions</vt:lpstr>
      <vt:lpstr>Positive Deviation</vt:lpstr>
      <vt:lpstr>Negative deviation</vt:lpstr>
      <vt:lpstr>Azeotropes </vt:lpstr>
      <vt:lpstr>Azeotropes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160</cp:revision>
  <dcterms:created xsi:type="dcterms:W3CDTF">2014-09-16T21:33:07Z</dcterms:created>
  <dcterms:modified xsi:type="dcterms:W3CDTF">2017-12-28T02:06:45Z</dcterms:modified>
</cp:coreProperties>
</file>