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58" r:id="rId5"/>
    <p:sldId id="260" r:id="rId6"/>
    <p:sldId id="261" r:id="rId7"/>
    <p:sldId id="263" r:id="rId8"/>
    <p:sldId id="264" r:id="rId9"/>
    <p:sldId id="262" r:id="rId10"/>
    <p:sldId id="265" r:id="rId11"/>
    <p:sldId id="266" r:id="rId12"/>
    <p:sldId id="267" r:id="rId13"/>
    <p:sldId id="268"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510"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7618A4B-A5CD-4F26-B58B-3E3AD6097AB8}" type="datetimeFigureOut">
              <a:rPr lang="en-US" smtClean="0"/>
              <a:pPr/>
              <a:t>12/18/2017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5206615-9C95-4E56-8E53-E7472159FC8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618A4B-A5CD-4F26-B58B-3E3AD6097AB8}" type="datetimeFigureOut">
              <a:rPr lang="en-US" smtClean="0"/>
              <a:pPr/>
              <a:t>12/18/2017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06615-9C95-4E56-8E53-E7472159FC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618A4B-A5CD-4F26-B58B-3E3AD6097AB8}" type="datetimeFigureOut">
              <a:rPr lang="en-US" smtClean="0"/>
              <a:pPr/>
              <a:t>12/18/2017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06615-9C95-4E56-8E53-E7472159FC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618A4B-A5CD-4F26-B58B-3E3AD6097AB8}" type="datetimeFigureOut">
              <a:rPr lang="en-US" smtClean="0"/>
              <a:pPr/>
              <a:t>12/18/2017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06615-9C95-4E56-8E53-E7472159FC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7618A4B-A5CD-4F26-B58B-3E3AD6097AB8}" type="datetimeFigureOut">
              <a:rPr lang="en-US" smtClean="0"/>
              <a:pPr/>
              <a:t>12/18/2017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06615-9C95-4E56-8E53-E7472159FC8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618A4B-A5CD-4F26-B58B-3E3AD6097AB8}" type="datetimeFigureOut">
              <a:rPr lang="en-US" smtClean="0"/>
              <a:pPr/>
              <a:t>12/18/2017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06615-9C95-4E56-8E53-E7472159FC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7618A4B-A5CD-4F26-B58B-3E3AD6097AB8}" type="datetimeFigureOut">
              <a:rPr lang="en-US" smtClean="0"/>
              <a:pPr/>
              <a:t>12/18/2017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206615-9C95-4E56-8E53-E7472159FC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618A4B-A5CD-4F26-B58B-3E3AD6097AB8}" type="datetimeFigureOut">
              <a:rPr lang="en-US" smtClean="0"/>
              <a:pPr/>
              <a:t>12/18/2017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206615-9C95-4E56-8E53-E7472159FC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18A4B-A5CD-4F26-B58B-3E3AD6097AB8}" type="datetimeFigureOut">
              <a:rPr lang="en-US" smtClean="0"/>
              <a:pPr/>
              <a:t>12/18/2017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206615-9C95-4E56-8E53-E7472159FC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618A4B-A5CD-4F26-B58B-3E3AD6097AB8}" type="datetimeFigureOut">
              <a:rPr lang="en-US" smtClean="0"/>
              <a:pPr/>
              <a:t>12/18/2017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06615-9C95-4E56-8E53-E7472159FC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618A4B-A5CD-4F26-B58B-3E3AD6097AB8}" type="datetimeFigureOut">
              <a:rPr lang="en-US" smtClean="0"/>
              <a:pPr/>
              <a:t>12/18/2017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5206615-9C95-4E56-8E53-E7472159FC8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7618A4B-A5CD-4F26-B58B-3E3AD6097AB8}" type="datetimeFigureOut">
              <a:rPr lang="en-US" smtClean="0"/>
              <a:pPr/>
              <a:t>12/18/2017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5206615-9C95-4E56-8E53-E7472159FC8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Positive &amp; </a:t>
            </a:r>
            <a:r>
              <a:rPr lang="en-US" dirty="0" smtClean="0"/>
              <a:t>Negative Deviation </a:t>
            </a:r>
            <a:r>
              <a:rPr lang="en-US" dirty="0" smtClean="0"/>
              <a:t>from Raoult’s Law</a:t>
            </a:r>
            <a:endParaRPr lang="en-US" dirty="0"/>
          </a:p>
        </p:txBody>
      </p:sp>
      <p:sp>
        <p:nvSpPr>
          <p:cNvPr id="3" name="Subtitle 2"/>
          <p:cNvSpPr>
            <a:spLocks noGrp="1"/>
          </p:cNvSpPr>
          <p:nvPr>
            <p:ph type="subTitle" idx="1"/>
          </p:nvPr>
        </p:nvSpPr>
        <p:spPr/>
        <p:txBody>
          <a:bodyPr/>
          <a:lstStyle/>
          <a:p>
            <a:pPr algn="ctr"/>
            <a:r>
              <a:rPr lang="en-US" dirty="0" smtClean="0"/>
              <a:t>Mrs. Usha Paroha</a:t>
            </a:r>
          </a:p>
          <a:p>
            <a:pPr algn="ctr"/>
            <a:r>
              <a:rPr lang="en-US" dirty="0" smtClean="0"/>
              <a:t>PGT Chemistry</a:t>
            </a:r>
          </a:p>
          <a:p>
            <a:pPr algn="ctr"/>
            <a:r>
              <a:rPr lang="en-US" dirty="0" smtClean="0"/>
              <a:t>K.V. No 1 GCF ,</a:t>
            </a:r>
            <a:r>
              <a:rPr lang="en-US" dirty="0" smtClean="0"/>
              <a:t>Jabalpur (M.P.)</a:t>
            </a:r>
            <a:endParaRPr lang="en-US"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ownload (1).png"/>
          <p:cNvPicPr>
            <a:picLocks noGrp="1" noChangeAspect="1"/>
          </p:cNvPicPr>
          <p:nvPr>
            <p:ph idx="1"/>
          </p:nvPr>
        </p:nvPicPr>
        <p:blipFill>
          <a:blip r:embed="rId2"/>
          <a:stretch>
            <a:fillRect/>
          </a:stretch>
        </p:blipFill>
        <p:spPr>
          <a:xfrm>
            <a:off x="1676400" y="1143000"/>
            <a:ext cx="5867400" cy="5043055"/>
          </a:xfrm>
        </p:spPr>
      </p:pic>
    </p:spTree>
  </p:cSld>
  <p:clrMapOvr>
    <a:masterClrMapping/>
  </p:clrMapOvr>
  <p:transition>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dirty="0" smtClean="0"/>
              <a:t>Comparison between +ve and –ve deviation</a:t>
            </a:r>
            <a:endParaRPr lang="en-US" dirty="0"/>
          </a:p>
        </p:txBody>
      </p:sp>
      <p:graphicFrame>
        <p:nvGraphicFramePr>
          <p:cNvPr id="13" name="Table 12"/>
          <p:cNvGraphicFramePr>
            <a:graphicFrameLocks noGrp="1"/>
          </p:cNvGraphicFramePr>
          <p:nvPr/>
        </p:nvGraphicFramePr>
        <p:xfrm>
          <a:off x="1066800" y="1981200"/>
          <a:ext cx="6858000" cy="4648200"/>
        </p:xfrm>
        <a:graphic>
          <a:graphicData uri="http://schemas.openxmlformats.org/drawingml/2006/table">
            <a:tbl>
              <a:tblPr firstRow="1" bandRow="1">
                <a:tableStyleId>{5C22544A-7EE6-4342-B048-85BDC9FD1C3A}</a:tableStyleId>
              </a:tblPr>
              <a:tblGrid>
                <a:gridCol w="3429000"/>
                <a:gridCol w="3429000"/>
              </a:tblGrid>
              <a:tr h="4648200">
                <a:tc>
                  <a:txBody>
                    <a:bodyPr/>
                    <a:lstStyle/>
                    <a:p>
                      <a:r>
                        <a:rPr lang="en-US" dirty="0" smtClean="0"/>
                        <a:t>Solution with</a:t>
                      </a:r>
                      <a:r>
                        <a:rPr lang="en-US" baseline="0" dirty="0" smtClean="0"/>
                        <a:t> +ve deviation</a:t>
                      </a:r>
                    </a:p>
                    <a:p>
                      <a:endParaRPr lang="en-US" dirty="0" smtClean="0"/>
                    </a:p>
                    <a:p>
                      <a:r>
                        <a:rPr lang="en-US" dirty="0" smtClean="0"/>
                        <a:t>A…..B interaction is less than A…..A and B……B interaction</a:t>
                      </a:r>
                    </a:p>
                    <a:p>
                      <a:endParaRPr lang="en-US" dirty="0" smtClean="0"/>
                    </a:p>
                    <a:p>
                      <a:endParaRPr lang="en-US" dirty="0" smtClean="0"/>
                    </a:p>
                    <a:p>
                      <a:r>
                        <a:rPr lang="en-US" dirty="0" smtClean="0"/>
                        <a:t>P</a:t>
                      </a:r>
                      <a:r>
                        <a:rPr lang="en-US" baseline="-25000" dirty="0" smtClean="0"/>
                        <a:t>A</a:t>
                      </a:r>
                      <a:r>
                        <a:rPr lang="en-US" dirty="0" smtClean="0"/>
                        <a:t> &gt; P</a:t>
                      </a:r>
                      <a:r>
                        <a:rPr lang="en-US" baseline="30000" dirty="0" smtClean="0"/>
                        <a:t>°</a:t>
                      </a:r>
                      <a:r>
                        <a:rPr lang="en-US" baseline="-25000" dirty="0" smtClean="0"/>
                        <a:t>A</a:t>
                      </a:r>
                      <a:r>
                        <a:rPr lang="en-US" dirty="0" smtClean="0"/>
                        <a:t>X</a:t>
                      </a:r>
                      <a:r>
                        <a:rPr lang="en-US" baseline="-25000" dirty="0" smtClean="0"/>
                        <a:t>A    </a:t>
                      </a:r>
                      <a:r>
                        <a:rPr lang="en-US" dirty="0" smtClean="0"/>
                        <a:t>and</a:t>
                      </a:r>
                      <a:r>
                        <a:rPr lang="en-US" baseline="-25000" dirty="0" smtClean="0"/>
                        <a:t> </a:t>
                      </a:r>
                      <a:r>
                        <a:rPr lang="en-US" dirty="0" smtClean="0"/>
                        <a:t>P</a:t>
                      </a:r>
                      <a:r>
                        <a:rPr lang="en-US" baseline="-25000" dirty="0" smtClean="0"/>
                        <a:t>B</a:t>
                      </a:r>
                      <a:r>
                        <a:rPr lang="en-US" dirty="0" smtClean="0"/>
                        <a:t> &gt;</a:t>
                      </a:r>
                      <a:r>
                        <a:rPr lang="en-US" baseline="0" dirty="0" smtClean="0"/>
                        <a:t> </a:t>
                      </a:r>
                      <a:r>
                        <a:rPr lang="en-US" dirty="0" smtClean="0"/>
                        <a:t>P</a:t>
                      </a:r>
                      <a:r>
                        <a:rPr lang="en-US" baseline="30000" dirty="0" smtClean="0"/>
                        <a:t>°</a:t>
                      </a:r>
                      <a:r>
                        <a:rPr lang="en-US" baseline="-25000" dirty="0" smtClean="0"/>
                        <a:t>B</a:t>
                      </a:r>
                      <a:r>
                        <a:rPr lang="en-US" dirty="0" smtClean="0"/>
                        <a:t>X</a:t>
                      </a:r>
                      <a:r>
                        <a:rPr lang="en-US" baseline="-25000" dirty="0" smtClean="0"/>
                        <a:t>B</a:t>
                      </a:r>
                    </a:p>
                    <a:p>
                      <a:endParaRPr lang="en-US" baseline="-25000" dirty="0" smtClean="0"/>
                    </a:p>
                    <a:p>
                      <a:r>
                        <a:rPr lang="en-US" dirty="0" smtClean="0"/>
                        <a:t>ΔV mix is positive and ΔH mix is positive </a:t>
                      </a:r>
                    </a:p>
                    <a:p>
                      <a:endParaRPr lang="en-US" dirty="0" smtClean="0"/>
                    </a:p>
                    <a:p>
                      <a:r>
                        <a:rPr lang="en-US" dirty="0" smtClean="0"/>
                        <a:t>Process of dilution</a:t>
                      </a:r>
                      <a:r>
                        <a:rPr lang="en-US" baseline="0" dirty="0" smtClean="0"/>
                        <a:t> is endothermic</a:t>
                      </a:r>
                      <a:endParaRPr lang="en-US" dirty="0"/>
                    </a:p>
                  </a:txBody>
                  <a:tcPr/>
                </a:tc>
                <a:tc>
                  <a:txBody>
                    <a:bodyPr/>
                    <a:lstStyle/>
                    <a:p>
                      <a:r>
                        <a:rPr lang="en-US" dirty="0" smtClean="0"/>
                        <a:t>Solution with –ve</a:t>
                      </a:r>
                      <a:r>
                        <a:rPr lang="en-US" baseline="0" dirty="0" smtClean="0"/>
                        <a:t> deviation</a:t>
                      </a:r>
                    </a:p>
                    <a:p>
                      <a:endParaRPr lang="en-US" baseline="0" dirty="0" smtClean="0"/>
                    </a:p>
                    <a:p>
                      <a:r>
                        <a:rPr lang="en-US" dirty="0" smtClean="0"/>
                        <a:t>A…..B interaction is more than A…..A and B……B interaction</a:t>
                      </a:r>
                    </a:p>
                    <a:p>
                      <a:endParaRPr lang="en-US" dirty="0" smtClean="0"/>
                    </a:p>
                    <a:p>
                      <a:r>
                        <a:rPr lang="en-US" dirty="0" smtClean="0"/>
                        <a:t>P</a:t>
                      </a:r>
                      <a:r>
                        <a:rPr lang="en-US" baseline="-25000" dirty="0" smtClean="0"/>
                        <a:t>A</a:t>
                      </a:r>
                      <a:r>
                        <a:rPr lang="en-US" dirty="0" smtClean="0"/>
                        <a:t> &lt; P</a:t>
                      </a:r>
                      <a:r>
                        <a:rPr lang="en-US" baseline="30000" dirty="0" smtClean="0"/>
                        <a:t>°</a:t>
                      </a:r>
                      <a:r>
                        <a:rPr lang="en-US" baseline="-25000" dirty="0" smtClean="0"/>
                        <a:t>A</a:t>
                      </a:r>
                      <a:r>
                        <a:rPr lang="en-US" dirty="0" smtClean="0"/>
                        <a:t>X</a:t>
                      </a:r>
                      <a:r>
                        <a:rPr lang="en-US" baseline="-25000" dirty="0" smtClean="0"/>
                        <a:t>A    </a:t>
                      </a:r>
                      <a:r>
                        <a:rPr lang="en-US" dirty="0" smtClean="0"/>
                        <a:t>and</a:t>
                      </a:r>
                      <a:r>
                        <a:rPr lang="en-US" baseline="-25000" dirty="0" smtClean="0"/>
                        <a:t> </a:t>
                      </a:r>
                      <a:r>
                        <a:rPr lang="en-US" dirty="0" smtClean="0"/>
                        <a:t>P</a:t>
                      </a:r>
                      <a:r>
                        <a:rPr lang="en-US" baseline="-25000" dirty="0" smtClean="0"/>
                        <a:t>B</a:t>
                      </a:r>
                      <a:r>
                        <a:rPr lang="en-US" dirty="0" smtClean="0"/>
                        <a:t> &lt; P</a:t>
                      </a:r>
                      <a:r>
                        <a:rPr lang="en-US" baseline="30000" dirty="0" smtClean="0"/>
                        <a:t>°</a:t>
                      </a:r>
                      <a:r>
                        <a:rPr lang="en-US" baseline="-25000" dirty="0" smtClean="0"/>
                        <a:t>B</a:t>
                      </a:r>
                      <a:r>
                        <a:rPr lang="en-US" dirty="0" smtClean="0"/>
                        <a:t>X</a:t>
                      </a:r>
                      <a:r>
                        <a:rPr lang="en-US" baseline="-25000" dirty="0" smtClean="0"/>
                        <a:t>B</a:t>
                      </a:r>
                      <a:r>
                        <a:rPr lang="en-US" dirty="0" smtClean="0"/>
                        <a:t> </a:t>
                      </a:r>
                    </a:p>
                    <a:p>
                      <a:endParaRPr lang="en-US" dirty="0" smtClean="0"/>
                    </a:p>
                    <a:p>
                      <a:r>
                        <a:rPr lang="en-US" dirty="0" smtClean="0"/>
                        <a:t>ΔV mix is negative and ΔH mix is negative </a:t>
                      </a:r>
                    </a:p>
                    <a:p>
                      <a:endParaRPr lang="en-US" dirty="0" smtClean="0"/>
                    </a:p>
                    <a:p>
                      <a:r>
                        <a:rPr lang="en-US" dirty="0" smtClean="0"/>
                        <a:t>Process of dilution</a:t>
                      </a:r>
                      <a:r>
                        <a:rPr lang="en-US" baseline="0" dirty="0" smtClean="0"/>
                        <a:t> is exothermic</a:t>
                      </a:r>
                      <a:endParaRPr lang="en-US" dirty="0"/>
                    </a:p>
                  </a:txBody>
                  <a:tcPr/>
                </a:tc>
              </a:tr>
            </a:tbl>
          </a:graphicData>
        </a:graphic>
      </p:graphicFrame>
    </p:spTree>
  </p:cSld>
  <p:clrMapOvr>
    <a:masterClrMapping/>
  </p:clrMapOvr>
  <p:transition>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382000" cy="5562600"/>
          </a:xfrm>
        </p:spPr>
        <p:txBody>
          <a:bodyPr>
            <a:normAutofit lnSpcReduction="10000"/>
          </a:bodyPr>
          <a:lstStyle/>
          <a:p>
            <a:pPr>
              <a:buNone/>
            </a:pPr>
            <a:r>
              <a:rPr lang="en-US" u="sng" dirty="0" smtClean="0"/>
              <a:t>Some more example of positive deviation </a:t>
            </a:r>
          </a:p>
          <a:p>
            <a:pPr>
              <a:buNone/>
            </a:pPr>
            <a:r>
              <a:rPr lang="en-US" dirty="0" smtClean="0"/>
              <a:t>Ethanol and Cyclohexane </a:t>
            </a:r>
          </a:p>
          <a:p>
            <a:pPr>
              <a:buNone/>
            </a:pPr>
            <a:r>
              <a:rPr lang="en-US" dirty="0" smtClean="0"/>
              <a:t>Ethanol and water </a:t>
            </a:r>
          </a:p>
          <a:p>
            <a:pPr>
              <a:buNone/>
            </a:pPr>
            <a:r>
              <a:rPr lang="en-US" dirty="0" smtClean="0"/>
              <a:t>Ethanol and Acetone</a:t>
            </a:r>
          </a:p>
          <a:p>
            <a:pPr>
              <a:buNone/>
            </a:pPr>
            <a:r>
              <a:rPr lang="en-US" dirty="0" smtClean="0"/>
              <a:t>Methanol and Water </a:t>
            </a:r>
          </a:p>
          <a:p>
            <a:pPr>
              <a:buNone/>
            </a:pPr>
            <a:r>
              <a:rPr lang="en-US" dirty="0" smtClean="0"/>
              <a:t> CCl</a:t>
            </a:r>
            <a:r>
              <a:rPr lang="en-US" baseline="-25000" dirty="0" smtClean="0"/>
              <a:t>4</a:t>
            </a:r>
            <a:r>
              <a:rPr lang="en-US" dirty="0" smtClean="0"/>
              <a:t> and Benzene </a:t>
            </a:r>
            <a:endParaRPr lang="en-US" baseline="-25000" dirty="0" smtClean="0"/>
          </a:p>
          <a:p>
            <a:pPr>
              <a:buNone/>
            </a:pPr>
            <a:r>
              <a:rPr lang="en-US" dirty="0" smtClean="0"/>
              <a:t>CCl</a:t>
            </a:r>
            <a:r>
              <a:rPr lang="en-US" baseline="-25000" dirty="0" smtClean="0"/>
              <a:t>4</a:t>
            </a:r>
            <a:r>
              <a:rPr lang="en-US" dirty="0" smtClean="0"/>
              <a:t> and Toluene </a:t>
            </a:r>
            <a:endParaRPr lang="en-US" baseline="-25000" dirty="0" smtClean="0"/>
          </a:p>
          <a:p>
            <a:pPr>
              <a:buNone/>
            </a:pPr>
            <a:r>
              <a:rPr lang="en-US" dirty="0" smtClean="0"/>
              <a:t>CCl</a:t>
            </a:r>
            <a:r>
              <a:rPr lang="en-US" baseline="-25000" dirty="0" smtClean="0"/>
              <a:t>4</a:t>
            </a:r>
            <a:r>
              <a:rPr lang="en-US" dirty="0" smtClean="0"/>
              <a:t> and CHCL</a:t>
            </a:r>
            <a:r>
              <a:rPr lang="en-US" baseline="-25000" dirty="0" smtClean="0"/>
              <a:t>3</a:t>
            </a:r>
            <a:r>
              <a:rPr lang="en-US" dirty="0" smtClean="0"/>
              <a:t> </a:t>
            </a:r>
            <a:endParaRPr lang="en-US" baseline="-25000" dirty="0" smtClean="0"/>
          </a:p>
          <a:p>
            <a:pPr>
              <a:buNone/>
            </a:pPr>
            <a:r>
              <a:rPr lang="en-US" dirty="0" smtClean="0"/>
              <a:t>CCl</a:t>
            </a:r>
            <a:r>
              <a:rPr lang="en-US" baseline="-25000" dirty="0" smtClean="0"/>
              <a:t>4</a:t>
            </a:r>
            <a:r>
              <a:rPr lang="en-US" dirty="0" smtClean="0"/>
              <a:t> and Methanol </a:t>
            </a:r>
          </a:p>
          <a:p>
            <a:pPr>
              <a:buNone/>
            </a:pPr>
            <a:r>
              <a:rPr lang="en-US" dirty="0" smtClean="0"/>
              <a:t>Benzene and Acetone</a:t>
            </a:r>
          </a:p>
          <a:p>
            <a:pPr>
              <a:buNone/>
            </a:pPr>
            <a:r>
              <a:rPr lang="en-US" dirty="0" smtClean="0"/>
              <a:t>CS</a:t>
            </a:r>
            <a:r>
              <a:rPr lang="en-US" baseline="-25000" dirty="0" smtClean="0"/>
              <a:t> 2</a:t>
            </a:r>
            <a:r>
              <a:rPr lang="en-US" dirty="0" smtClean="0"/>
              <a:t> and Acetone</a:t>
            </a:r>
          </a:p>
          <a:p>
            <a:pPr>
              <a:buNone/>
            </a:pPr>
            <a:r>
              <a:rPr lang="en-US" dirty="0" smtClean="0"/>
              <a:t> CS</a:t>
            </a:r>
            <a:r>
              <a:rPr lang="en-US" baseline="-25000" dirty="0" smtClean="0"/>
              <a:t> 2 </a:t>
            </a:r>
            <a:r>
              <a:rPr lang="en-US" dirty="0" smtClean="0"/>
              <a:t>and Acetaldehyde</a:t>
            </a:r>
            <a:endParaRPr lang="en-US" baseline="-25000" dirty="0" smtClean="0"/>
          </a:p>
        </p:txBody>
      </p:sp>
    </p:spTree>
  </p:cSld>
  <p:clrMapOvr>
    <a:masterClrMapping/>
  </p:clrMapOvr>
  <p:transition>
    <p:split orient="ver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4389120"/>
          </a:xfrm>
        </p:spPr>
        <p:txBody>
          <a:bodyPr/>
          <a:lstStyle/>
          <a:p>
            <a:pPr>
              <a:buNone/>
            </a:pPr>
            <a:r>
              <a:rPr lang="en-US" u="sng" dirty="0" smtClean="0"/>
              <a:t>Some more example of negative deviation</a:t>
            </a:r>
          </a:p>
          <a:p>
            <a:pPr>
              <a:buNone/>
            </a:pPr>
            <a:r>
              <a:rPr lang="en-US" dirty="0" smtClean="0"/>
              <a:t>CHCL</a:t>
            </a:r>
            <a:r>
              <a:rPr lang="en-US" baseline="-25000" dirty="0" smtClean="0"/>
              <a:t>3</a:t>
            </a:r>
            <a:r>
              <a:rPr lang="en-US" dirty="0" smtClean="0"/>
              <a:t>  and CH</a:t>
            </a:r>
            <a:r>
              <a:rPr lang="en-US" baseline="-25000" dirty="0" smtClean="0"/>
              <a:t>3</a:t>
            </a:r>
            <a:r>
              <a:rPr lang="en-US" dirty="0" smtClean="0"/>
              <a:t>COCH</a:t>
            </a:r>
            <a:r>
              <a:rPr lang="en-US" baseline="-25000" dirty="0" smtClean="0"/>
              <a:t>3</a:t>
            </a:r>
          </a:p>
          <a:p>
            <a:pPr>
              <a:buNone/>
            </a:pPr>
            <a:r>
              <a:rPr lang="en-US" dirty="0" smtClean="0"/>
              <a:t>CHCL</a:t>
            </a:r>
            <a:r>
              <a:rPr lang="en-US" baseline="-25000" dirty="0" smtClean="0"/>
              <a:t>3</a:t>
            </a:r>
            <a:r>
              <a:rPr lang="en-US" dirty="0" smtClean="0"/>
              <a:t>  and C</a:t>
            </a:r>
            <a:r>
              <a:rPr lang="en-US" baseline="-25000" dirty="0" smtClean="0"/>
              <a:t>6</a:t>
            </a:r>
            <a:r>
              <a:rPr lang="en-US" dirty="0" smtClean="0"/>
              <a:t>H</a:t>
            </a:r>
            <a:r>
              <a:rPr lang="en-US" baseline="-25000" dirty="0" smtClean="0"/>
              <a:t>6</a:t>
            </a:r>
          </a:p>
          <a:p>
            <a:pPr>
              <a:buNone/>
            </a:pPr>
            <a:r>
              <a:rPr lang="en-US" dirty="0" smtClean="0"/>
              <a:t>CHCL</a:t>
            </a:r>
            <a:r>
              <a:rPr lang="en-US" baseline="-25000" dirty="0" smtClean="0"/>
              <a:t>3</a:t>
            </a:r>
            <a:r>
              <a:rPr lang="en-US" dirty="0" smtClean="0"/>
              <a:t>  and C</a:t>
            </a:r>
            <a:r>
              <a:rPr lang="en-US" baseline="-25000" dirty="0" smtClean="0"/>
              <a:t>2</a:t>
            </a:r>
            <a:r>
              <a:rPr lang="en-US" dirty="0" smtClean="0"/>
              <a:t>H</a:t>
            </a:r>
            <a:r>
              <a:rPr lang="en-US" baseline="-25000" dirty="0" smtClean="0"/>
              <a:t>5</a:t>
            </a:r>
            <a:r>
              <a:rPr lang="en-US" dirty="0" smtClean="0"/>
              <a:t>OC</a:t>
            </a:r>
            <a:r>
              <a:rPr lang="en-US" baseline="-25000" dirty="0" smtClean="0"/>
              <a:t>2</a:t>
            </a:r>
            <a:r>
              <a:rPr lang="en-US" dirty="0" smtClean="0"/>
              <a:t>H</a:t>
            </a:r>
            <a:r>
              <a:rPr lang="en-US" baseline="-25000" dirty="0" smtClean="0"/>
              <a:t>5</a:t>
            </a:r>
          </a:p>
          <a:p>
            <a:pPr>
              <a:buNone/>
            </a:pPr>
            <a:r>
              <a:rPr lang="en-US" dirty="0" smtClean="0"/>
              <a:t>CHCL</a:t>
            </a:r>
            <a:r>
              <a:rPr lang="en-US" baseline="-25000" dirty="0" smtClean="0"/>
              <a:t>3</a:t>
            </a:r>
            <a:r>
              <a:rPr lang="en-US" dirty="0" smtClean="0"/>
              <a:t>  and HNO</a:t>
            </a:r>
            <a:r>
              <a:rPr lang="en-US" baseline="-25000" dirty="0" smtClean="0"/>
              <a:t>3</a:t>
            </a:r>
          </a:p>
          <a:p>
            <a:pPr>
              <a:buNone/>
            </a:pPr>
            <a:r>
              <a:rPr lang="en-US" dirty="0" smtClean="0"/>
              <a:t>CH</a:t>
            </a:r>
            <a:r>
              <a:rPr lang="en-US" baseline="-25000" dirty="0" smtClean="0"/>
              <a:t>3</a:t>
            </a:r>
            <a:r>
              <a:rPr lang="en-US" dirty="0" smtClean="0"/>
              <a:t>COOH  and CH</a:t>
            </a:r>
            <a:r>
              <a:rPr lang="en-US" baseline="-25000" dirty="0" smtClean="0"/>
              <a:t>3</a:t>
            </a:r>
            <a:r>
              <a:rPr lang="en-US" dirty="0" smtClean="0"/>
              <a:t>OH </a:t>
            </a:r>
          </a:p>
          <a:p>
            <a:pPr>
              <a:buNone/>
            </a:pPr>
            <a:r>
              <a:rPr lang="en-US" dirty="0" smtClean="0"/>
              <a:t>CH</a:t>
            </a:r>
            <a:r>
              <a:rPr lang="en-US" baseline="-25000" dirty="0" smtClean="0"/>
              <a:t>3</a:t>
            </a:r>
            <a:r>
              <a:rPr lang="en-US" dirty="0" smtClean="0"/>
              <a:t>COOH  and  C</a:t>
            </a:r>
            <a:r>
              <a:rPr lang="en-US" baseline="-25000" dirty="0" smtClean="0"/>
              <a:t>5</a:t>
            </a:r>
            <a:r>
              <a:rPr lang="en-US" dirty="0" smtClean="0"/>
              <a:t>H</a:t>
            </a:r>
            <a:r>
              <a:rPr lang="en-US" baseline="-25000" dirty="0" smtClean="0"/>
              <a:t>5</a:t>
            </a:r>
            <a:r>
              <a:rPr lang="en-US" dirty="0" smtClean="0"/>
              <a:t>N</a:t>
            </a:r>
          </a:p>
          <a:p>
            <a:pPr>
              <a:buNone/>
            </a:pPr>
            <a:r>
              <a:rPr lang="en-US" dirty="0" smtClean="0"/>
              <a:t>CH</a:t>
            </a:r>
            <a:r>
              <a:rPr lang="en-US" baseline="-25000" dirty="0" smtClean="0"/>
              <a:t>3</a:t>
            </a:r>
            <a:r>
              <a:rPr lang="en-US" dirty="0" smtClean="0"/>
              <a:t>COOH  and  C</a:t>
            </a:r>
            <a:r>
              <a:rPr lang="en-US" baseline="-25000" dirty="0" smtClean="0"/>
              <a:t>6</a:t>
            </a:r>
            <a:r>
              <a:rPr lang="en-US" dirty="0" smtClean="0"/>
              <a:t>H</a:t>
            </a:r>
            <a:r>
              <a:rPr lang="en-US" baseline="-25000" dirty="0" smtClean="0"/>
              <a:t>5</a:t>
            </a:r>
            <a:r>
              <a:rPr lang="en-US" dirty="0" smtClean="0"/>
              <a:t>NH</a:t>
            </a:r>
            <a:r>
              <a:rPr lang="en-US" baseline="-25000" dirty="0" smtClean="0"/>
              <a:t>2</a:t>
            </a:r>
            <a:r>
              <a:rPr lang="en-US" dirty="0" smtClean="0"/>
              <a:t> (aniline )</a:t>
            </a:r>
            <a:endParaRPr lang="en-US" u="sng" dirty="0" smtClean="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389120"/>
          </a:xfrm>
        </p:spPr>
        <p:txBody>
          <a:bodyPr/>
          <a:lstStyle/>
          <a:p>
            <a:pPr algn="ctr">
              <a:buNone/>
            </a:pPr>
            <a:endParaRPr lang="en-US" dirty="0" smtClean="0"/>
          </a:p>
          <a:p>
            <a:pPr algn="ctr">
              <a:buNone/>
            </a:pPr>
            <a:endParaRPr lang="en-US" dirty="0" smtClean="0"/>
          </a:p>
          <a:p>
            <a:pPr algn="ctr">
              <a:buNone/>
            </a:pPr>
            <a:r>
              <a:rPr lang="en-US" sz="6000" dirty="0" smtClean="0">
                <a:solidFill>
                  <a:schemeClr val="tx2">
                    <a:lumMod val="60000"/>
                    <a:lumOff val="40000"/>
                  </a:schemeClr>
                </a:solidFill>
              </a:rPr>
              <a:t>THANK YOU</a:t>
            </a:r>
            <a:endParaRPr lang="en-US" sz="6000" dirty="0">
              <a:solidFill>
                <a:schemeClr val="tx2">
                  <a:lumMod val="60000"/>
                  <a:lumOff val="40000"/>
                </a:schemeClr>
              </a:solidFill>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Vapour Pressure</a:t>
            </a:r>
            <a:endParaRPr lang="en-US" dirty="0"/>
          </a:p>
        </p:txBody>
      </p:sp>
      <p:sp>
        <p:nvSpPr>
          <p:cNvPr id="3" name="Content Placeholder 2"/>
          <p:cNvSpPr>
            <a:spLocks noGrp="1"/>
          </p:cNvSpPr>
          <p:nvPr>
            <p:ph idx="1"/>
          </p:nvPr>
        </p:nvSpPr>
        <p:spPr/>
        <p:txBody>
          <a:bodyPr/>
          <a:lstStyle/>
          <a:p>
            <a:r>
              <a:rPr lang="en-US" dirty="0" smtClean="0"/>
              <a:t>At constant temperature, the pressure exerted by the liquid on its surface when they are in equilibrium, is known as vapour pressure. </a:t>
            </a:r>
            <a:endParaRPr lang="en-US" dirty="0"/>
          </a:p>
        </p:txBody>
      </p:sp>
      <p:pic>
        <p:nvPicPr>
          <p:cNvPr id="4" name="Picture 3" descr="vap.jpg"/>
          <p:cNvPicPr>
            <a:picLocks noChangeAspect="1"/>
          </p:cNvPicPr>
          <p:nvPr/>
        </p:nvPicPr>
        <p:blipFill>
          <a:blip r:embed="rId2"/>
          <a:stretch>
            <a:fillRect/>
          </a:stretch>
        </p:blipFill>
        <p:spPr>
          <a:xfrm>
            <a:off x="1600200" y="3347432"/>
            <a:ext cx="5638800" cy="3143874"/>
          </a:xfrm>
          <a:prstGeom prst="rect">
            <a:avLst/>
          </a:prstGeom>
        </p:spPr>
      </p:pic>
    </p:spTree>
  </p:cSld>
  <p:clrMapOvr>
    <a:masterClrMapping/>
  </p:clrMapOvr>
  <p:transition>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Raoult’s Law</a:t>
            </a:r>
            <a:endParaRPr lang="en-US" dirty="0"/>
          </a:p>
        </p:txBody>
      </p:sp>
      <p:sp>
        <p:nvSpPr>
          <p:cNvPr id="3" name="Content Placeholder 2"/>
          <p:cNvSpPr>
            <a:spLocks noGrp="1"/>
          </p:cNvSpPr>
          <p:nvPr>
            <p:ph idx="1"/>
          </p:nvPr>
        </p:nvSpPr>
        <p:spPr/>
        <p:txBody>
          <a:bodyPr/>
          <a:lstStyle/>
          <a:p>
            <a:pPr>
              <a:buNone/>
            </a:pPr>
            <a:r>
              <a:rPr lang="en-US" dirty="0" smtClean="0"/>
              <a:t>For Non volatile Solute</a:t>
            </a:r>
          </a:p>
          <a:p>
            <a:r>
              <a:rPr lang="en-US" dirty="0" smtClean="0"/>
              <a:t>The vapour pressure of solution containing a non volatile solute at a given temperature is equal to the product of vapour pressure of the pure solvent and its mole fraction.</a:t>
            </a:r>
          </a:p>
          <a:p>
            <a:pPr>
              <a:buNone/>
            </a:pPr>
            <a:r>
              <a:rPr lang="en-US" dirty="0" smtClean="0"/>
              <a:t>    P = P</a:t>
            </a:r>
            <a:r>
              <a:rPr lang="en-US" baseline="-25000" dirty="0" smtClean="0"/>
              <a:t>A</a:t>
            </a:r>
            <a:r>
              <a:rPr lang="en-US" dirty="0" smtClean="0"/>
              <a:t> = P</a:t>
            </a:r>
            <a:r>
              <a:rPr lang="en-US" baseline="30000" dirty="0" smtClean="0"/>
              <a:t>°</a:t>
            </a:r>
            <a:r>
              <a:rPr lang="en-US" baseline="-25000" dirty="0" smtClean="0"/>
              <a:t>A</a:t>
            </a:r>
            <a:r>
              <a:rPr lang="en-US" dirty="0" smtClean="0"/>
              <a:t>X</a:t>
            </a:r>
            <a:r>
              <a:rPr lang="en-US" baseline="-25000" dirty="0" smtClean="0"/>
              <a:t>A  </a:t>
            </a:r>
          </a:p>
          <a:p>
            <a:pPr>
              <a:buNone/>
            </a:pPr>
            <a:r>
              <a:rPr lang="en-US" dirty="0" smtClean="0"/>
              <a:t> In general we can say that </a:t>
            </a:r>
          </a:p>
          <a:p>
            <a:pPr>
              <a:buNone/>
            </a:pPr>
            <a:r>
              <a:rPr lang="en-US" dirty="0" smtClean="0"/>
              <a:t>      that on adding a non volatile solute to a solvent the vapour pressure of a solution always gets lowered</a:t>
            </a:r>
            <a:endParaRPr lang="en-US" baseline="-25000" dirty="0" smtClean="0"/>
          </a:p>
          <a:p>
            <a:pPr>
              <a:buNone/>
            </a:pPr>
            <a:endParaRPr lang="en-US" baseline="-25000"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229600" cy="4389120"/>
          </a:xfrm>
        </p:spPr>
        <p:txBody>
          <a:bodyPr>
            <a:normAutofit lnSpcReduction="10000"/>
          </a:bodyPr>
          <a:lstStyle/>
          <a:p>
            <a:pPr>
              <a:buNone/>
            </a:pPr>
            <a:r>
              <a:rPr lang="en-US" dirty="0" smtClean="0"/>
              <a:t>For  Volatile solute</a:t>
            </a:r>
          </a:p>
          <a:p>
            <a:r>
              <a:rPr lang="en-US" dirty="0" smtClean="0"/>
              <a:t>For a solution of volatile liquid the partial vapour pressure of any component at constant temperature is equal to vapour pressure of pure component multiplied by mole fraction of the component in the solution .</a:t>
            </a:r>
          </a:p>
          <a:p>
            <a:pPr>
              <a:buNone/>
            </a:pPr>
            <a:endParaRPr lang="en-US" dirty="0" smtClean="0"/>
          </a:p>
          <a:p>
            <a:pPr>
              <a:buNone/>
            </a:pPr>
            <a:r>
              <a:rPr lang="en-US" dirty="0" smtClean="0"/>
              <a:t>P</a:t>
            </a:r>
            <a:r>
              <a:rPr lang="en-US" baseline="-25000" dirty="0" smtClean="0"/>
              <a:t>A</a:t>
            </a:r>
            <a:r>
              <a:rPr lang="en-US" dirty="0" smtClean="0"/>
              <a:t> = P</a:t>
            </a:r>
            <a:r>
              <a:rPr lang="en-US" baseline="30000" dirty="0" smtClean="0"/>
              <a:t>°</a:t>
            </a:r>
            <a:r>
              <a:rPr lang="en-US" baseline="-25000" dirty="0" smtClean="0"/>
              <a:t>A</a:t>
            </a:r>
            <a:r>
              <a:rPr lang="en-US" dirty="0" smtClean="0"/>
              <a:t>X</a:t>
            </a:r>
            <a:r>
              <a:rPr lang="en-US" baseline="-25000" dirty="0" smtClean="0"/>
              <a:t>A  </a:t>
            </a:r>
            <a:r>
              <a:rPr lang="en-US" dirty="0" smtClean="0"/>
              <a:t>  &amp; P</a:t>
            </a:r>
            <a:r>
              <a:rPr lang="en-US" baseline="-25000" dirty="0" smtClean="0"/>
              <a:t>B</a:t>
            </a:r>
            <a:r>
              <a:rPr lang="en-US" dirty="0" smtClean="0"/>
              <a:t> = P</a:t>
            </a:r>
            <a:r>
              <a:rPr lang="en-US" baseline="30000" dirty="0" smtClean="0"/>
              <a:t>°</a:t>
            </a:r>
            <a:r>
              <a:rPr lang="en-US" baseline="-25000" dirty="0" smtClean="0"/>
              <a:t>B</a:t>
            </a:r>
            <a:r>
              <a:rPr lang="en-US" dirty="0" smtClean="0"/>
              <a:t>X</a:t>
            </a:r>
            <a:r>
              <a:rPr lang="en-US" baseline="-25000" dirty="0" smtClean="0"/>
              <a:t>B</a:t>
            </a:r>
            <a:endParaRPr lang="en-US" dirty="0" smtClean="0"/>
          </a:p>
          <a:p>
            <a:pPr>
              <a:buNone/>
            </a:pPr>
            <a:r>
              <a:rPr lang="en-US" dirty="0" smtClean="0"/>
              <a:t> P</a:t>
            </a:r>
            <a:r>
              <a:rPr lang="en-US" baseline="-25000" dirty="0" smtClean="0"/>
              <a:t>Total</a:t>
            </a:r>
            <a:r>
              <a:rPr lang="en-US" dirty="0" smtClean="0"/>
              <a:t> = P</a:t>
            </a:r>
            <a:r>
              <a:rPr lang="en-US" baseline="-25000" dirty="0" smtClean="0"/>
              <a:t>A</a:t>
            </a:r>
            <a:r>
              <a:rPr lang="en-US" dirty="0" smtClean="0"/>
              <a:t> + P</a:t>
            </a:r>
            <a:r>
              <a:rPr lang="en-US" baseline="-25000" dirty="0" smtClean="0"/>
              <a:t>B</a:t>
            </a:r>
            <a:r>
              <a:rPr lang="en-US" dirty="0" smtClean="0"/>
              <a:t> </a:t>
            </a:r>
          </a:p>
          <a:p>
            <a:pPr>
              <a:buNone/>
            </a:pPr>
            <a:r>
              <a:rPr lang="en-US" dirty="0" smtClean="0"/>
              <a:t> </a:t>
            </a:r>
            <a:endParaRPr lang="en-US" baseline="-25000" dirty="0"/>
          </a:p>
        </p:txBody>
      </p:sp>
    </p:spTree>
  </p:cSld>
  <p:clrMapOvr>
    <a:masterClrMapping/>
  </p:clrMapOvr>
  <p:transition>
    <p:pull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Ideal &amp; Non Ideal Solution</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Ideal Solution – A solution is said to be ideal if it strictly obeys Raoult’s Law at all concentration and temperature  . </a:t>
            </a:r>
          </a:p>
          <a:p>
            <a:pPr>
              <a:buNone/>
            </a:pPr>
            <a:r>
              <a:rPr lang="en-US" dirty="0" smtClean="0"/>
              <a:t>Example (i) Benzene and toluene</a:t>
            </a:r>
          </a:p>
          <a:p>
            <a:pPr>
              <a:buNone/>
            </a:pPr>
            <a:r>
              <a:rPr lang="en-US" dirty="0" smtClean="0"/>
              <a:t>                (ii) n- Hexane and n- Heptane</a:t>
            </a:r>
          </a:p>
          <a:p>
            <a:pPr>
              <a:buNone/>
            </a:pPr>
            <a:r>
              <a:rPr lang="en-US" dirty="0" smtClean="0"/>
              <a:t> Non Ideal Solution – Solutions which fails to fulfill the characteristic of an ideal solution are known as non- ideal solution.</a:t>
            </a:r>
          </a:p>
          <a:p>
            <a:pPr>
              <a:buNone/>
            </a:pPr>
            <a:r>
              <a:rPr lang="en-US" dirty="0" smtClean="0"/>
              <a:t>Example (i) Ethanol and Water </a:t>
            </a:r>
          </a:p>
          <a:p>
            <a:pPr>
              <a:buNone/>
            </a:pPr>
            <a:r>
              <a:rPr lang="en-US" dirty="0" smtClean="0"/>
              <a:t>                (ii) HNO3  and Water</a:t>
            </a:r>
          </a:p>
          <a:p>
            <a:pPr>
              <a:buNone/>
            </a:pPr>
            <a:endParaRPr lang="en-US" dirty="0"/>
          </a:p>
        </p:txBody>
      </p:sp>
    </p:spTree>
  </p:cSld>
  <p:clrMapOvr>
    <a:masterClrMapping/>
  </p:clrMapOvr>
  <p:transition>
    <p:pull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pPr algn="ctr"/>
            <a:r>
              <a:rPr lang="en-US" dirty="0" smtClean="0"/>
              <a:t>Comparison Between Ideal and Non Ideal Solution</a:t>
            </a:r>
            <a:endParaRPr lang="en-US" dirty="0"/>
          </a:p>
        </p:txBody>
      </p:sp>
      <p:graphicFrame>
        <p:nvGraphicFramePr>
          <p:cNvPr id="11" name="Table 10"/>
          <p:cNvGraphicFramePr>
            <a:graphicFrameLocks noGrp="1"/>
          </p:cNvGraphicFramePr>
          <p:nvPr/>
        </p:nvGraphicFramePr>
        <p:xfrm>
          <a:off x="914400" y="1905000"/>
          <a:ext cx="7620000" cy="4394200"/>
        </p:xfrm>
        <a:graphic>
          <a:graphicData uri="http://schemas.openxmlformats.org/drawingml/2006/table">
            <a:tbl>
              <a:tblPr firstRow="1" bandRow="1" bandCol="1">
                <a:tableStyleId>{3B4B98B0-60AC-42C2-AFA5-B58CD77FA1E5}</a:tableStyleId>
              </a:tblPr>
              <a:tblGrid>
                <a:gridCol w="3810000"/>
                <a:gridCol w="3810000"/>
              </a:tblGrid>
              <a:tr h="4394200">
                <a:tc>
                  <a:txBody>
                    <a:bodyPr/>
                    <a:lstStyle/>
                    <a:p>
                      <a:pPr algn="ctr"/>
                      <a:r>
                        <a:rPr lang="en-US" dirty="0" smtClean="0"/>
                        <a:t>Ideal Solution</a:t>
                      </a:r>
                    </a:p>
                    <a:p>
                      <a:pPr algn="just"/>
                      <a:r>
                        <a:rPr lang="en-US" dirty="0" smtClean="0"/>
                        <a:t>The forces</a:t>
                      </a:r>
                      <a:r>
                        <a:rPr lang="en-US" baseline="0" dirty="0" smtClean="0"/>
                        <a:t> of interaction  in the solution are the same as in the pure components i.e. A....B interaction are same as A….A and B……B interaction.</a:t>
                      </a:r>
                    </a:p>
                    <a:p>
                      <a:pPr algn="just"/>
                      <a:endParaRPr lang="en-US" baseline="0" dirty="0" smtClean="0"/>
                    </a:p>
                    <a:p>
                      <a:pPr algn="just"/>
                      <a:endParaRPr lang="en-US" baseline="0" dirty="0" smtClean="0"/>
                    </a:p>
                    <a:p>
                      <a:pPr algn="just"/>
                      <a:r>
                        <a:rPr lang="en-US" baseline="0" dirty="0" smtClean="0"/>
                        <a:t>ΔV mix = 0 and ΔH mix = o </a:t>
                      </a:r>
                    </a:p>
                    <a:p>
                      <a:pPr algn="just"/>
                      <a:endParaRPr lang="en-US" baseline="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P</a:t>
                      </a:r>
                      <a:r>
                        <a:rPr lang="en-US" baseline="-25000" dirty="0" smtClean="0"/>
                        <a:t>A</a:t>
                      </a:r>
                      <a:r>
                        <a:rPr lang="en-US" dirty="0" smtClean="0"/>
                        <a:t> = P</a:t>
                      </a:r>
                      <a:r>
                        <a:rPr lang="en-US" baseline="30000" dirty="0" smtClean="0"/>
                        <a:t>°</a:t>
                      </a:r>
                      <a:r>
                        <a:rPr lang="en-US" baseline="-25000" dirty="0" smtClean="0"/>
                        <a:t>A</a:t>
                      </a:r>
                      <a:r>
                        <a:rPr lang="en-US" dirty="0" smtClean="0"/>
                        <a:t>X</a:t>
                      </a:r>
                      <a:r>
                        <a:rPr lang="en-US" baseline="-25000" dirty="0" smtClean="0"/>
                        <a:t>A </a:t>
                      </a:r>
                      <a:r>
                        <a:rPr lang="en-US" dirty="0" smtClean="0"/>
                        <a:t>and</a:t>
                      </a:r>
                      <a:r>
                        <a:rPr lang="en-US" baseline="-25000" dirty="0" smtClean="0"/>
                        <a:t>  </a:t>
                      </a:r>
                      <a:r>
                        <a:rPr lang="en-US" dirty="0" smtClean="0"/>
                        <a:t>P</a:t>
                      </a:r>
                      <a:r>
                        <a:rPr lang="en-US" baseline="-25000" dirty="0" smtClean="0"/>
                        <a:t>B</a:t>
                      </a:r>
                      <a:r>
                        <a:rPr lang="en-US" dirty="0" smtClean="0"/>
                        <a:t> = P</a:t>
                      </a:r>
                      <a:r>
                        <a:rPr lang="en-US" baseline="30000" dirty="0" smtClean="0"/>
                        <a:t>°</a:t>
                      </a:r>
                      <a:r>
                        <a:rPr lang="en-US" baseline="-25000" dirty="0" smtClean="0"/>
                        <a:t>B</a:t>
                      </a:r>
                      <a:r>
                        <a:rPr lang="en-US" dirty="0" smtClean="0"/>
                        <a:t>X</a:t>
                      </a:r>
                      <a:r>
                        <a:rPr lang="en-US" baseline="-25000" dirty="0" smtClean="0"/>
                        <a:t>B</a:t>
                      </a:r>
                      <a:endParaRPr lang="en-US" dirty="0" smtClean="0"/>
                    </a:p>
                    <a:p>
                      <a:pPr algn="just"/>
                      <a:endParaRPr lang="en-US" dirty="0"/>
                    </a:p>
                  </a:txBody>
                  <a:tcPr/>
                </a:tc>
                <a:tc>
                  <a:txBody>
                    <a:bodyPr/>
                    <a:lstStyle/>
                    <a:p>
                      <a:pPr algn="ctr"/>
                      <a:r>
                        <a:rPr lang="en-US" dirty="0" smtClean="0"/>
                        <a:t>Non Ideal Solution</a:t>
                      </a:r>
                    </a:p>
                    <a:p>
                      <a:pPr algn="just"/>
                      <a:r>
                        <a:rPr lang="en-US" dirty="0" smtClean="0"/>
                        <a:t>The forces</a:t>
                      </a:r>
                      <a:r>
                        <a:rPr lang="en-US" baseline="0" dirty="0" smtClean="0"/>
                        <a:t> of interaction  in the solution are different from those present in pure component i.e. A…..B interaction are different from A……A and B……B interaction</a:t>
                      </a:r>
                    </a:p>
                    <a:p>
                      <a:pPr algn="just"/>
                      <a:endParaRPr lang="en-US" baseline="0" dirty="0" smtClean="0"/>
                    </a:p>
                    <a:p>
                      <a:pPr algn="just"/>
                      <a:r>
                        <a:rPr lang="en-US" baseline="0" dirty="0" smtClean="0"/>
                        <a:t>ΔV  mix =  0  and ΔH mix = 0 </a:t>
                      </a:r>
                    </a:p>
                    <a:p>
                      <a:pPr algn="just"/>
                      <a:endParaRPr lang="en-US" baseline="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P</a:t>
                      </a:r>
                      <a:r>
                        <a:rPr lang="en-US" baseline="-25000" dirty="0" smtClean="0"/>
                        <a:t>A</a:t>
                      </a:r>
                      <a:r>
                        <a:rPr lang="en-US" dirty="0" smtClean="0"/>
                        <a:t> = P</a:t>
                      </a:r>
                      <a:r>
                        <a:rPr lang="en-US" baseline="30000" dirty="0" smtClean="0"/>
                        <a:t>°</a:t>
                      </a:r>
                      <a:r>
                        <a:rPr lang="en-US" baseline="-25000" dirty="0" smtClean="0"/>
                        <a:t>A</a:t>
                      </a:r>
                      <a:r>
                        <a:rPr lang="en-US" dirty="0" smtClean="0"/>
                        <a:t>X</a:t>
                      </a:r>
                      <a:r>
                        <a:rPr lang="en-US" baseline="-25000" dirty="0" smtClean="0"/>
                        <a:t>A </a:t>
                      </a:r>
                      <a:r>
                        <a:rPr lang="en-US" dirty="0" smtClean="0"/>
                        <a:t>and</a:t>
                      </a:r>
                      <a:r>
                        <a:rPr lang="en-US" baseline="-25000" dirty="0" smtClean="0"/>
                        <a:t>  </a:t>
                      </a:r>
                      <a:r>
                        <a:rPr lang="en-US" dirty="0" smtClean="0"/>
                        <a:t>P</a:t>
                      </a:r>
                      <a:r>
                        <a:rPr lang="en-US" baseline="-25000" dirty="0" smtClean="0"/>
                        <a:t>B</a:t>
                      </a:r>
                      <a:r>
                        <a:rPr lang="en-US" dirty="0" smtClean="0"/>
                        <a:t> = P</a:t>
                      </a:r>
                      <a:r>
                        <a:rPr lang="en-US" baseline="30000" dirty="0" smtClean="0"/>
                        <a:t>°</a:t>
                      </a:r>
                      <a:r>
                        <a:rPr lang="en-US" baseline="-25000" dirty="0" smtClean="0"/>
                        <a:t>B</a:t>
                      </a:r>
                      <a:r>
                        <a:rPr lang="en-US" dirty="0" smtClean="0"/>
                        <a:t>X</a:t>
                      </a:r>
                      <a:r>
                        <a:rPr lang="en-US" baseline="-25000" dirty="0" smtClean="0"/>
                        <a:t>B</a:t>
                      </a:r>
                      <a:endParaRPr lang="en-US" dirty="0" smtClean="0"/>
                    </a:p>
                    <a:p>
                      <a:pPr algn="just"/>
                      <a:endParaRPr lang="en-US" dirty="0"/>
                    </a:p>
                  </a:txBody>
                  <a:tcPr/>
                </a:tc>
              </a:tr>
            </a:tbl>
          </a:graphicData>
        </a:graphic>
      </p:graphicFrame>
      <p:cxnSp>
        <p:nvCxnSpPr>
          <p:cNvPr id="13" name="Straight Connector 12"/>
          <p:cNvCxnSpPr/>
          <p:nvPr/>
        </p:nvCxnSpPr>
        <p:spPr>
          <a:xfrm rot="5400000">
            <a:off x="5638800" y="4267200"/>
            <a:ext cx="2286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7429500" y="4229100"/>
            <a:ext cx="2286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029200" y="4800600"/>
            <a:ext cx="2286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553200" y="4800600"/>
            <a:ext cx="2286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515394" y="4114800"/>
            <a:ext cx="441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1294606" y="4190206"/>
            <a:ext cx="441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6362700" y="4076700"/>
            <a:ext cx="43434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Ideal Solution</a:t>
            </a:r>
            <a:endParaRPr lang="en-US" dirty="0"/>
          </a:p>
        </p:txBody>
      </p:sp>
      <p:sp>
        <p:nvSpPr>
          <p:cNvPr id="3" name="Content Placeholder 2"/>
          <p:cNvSpPr>
            <a:spLocks noGrp="1"/>
          </p:cNvSpPr>
          <p:nvPr>
            <p:ph idx="1"/>
          </p:nvPr>
        </p:nvSpPr>
        <p:spPr>
          <a:xfrm>
            <a:off x="533400" y="1905000"/>
            <a:ext cx="8229600" cy="4389120"/>
          </a:xfrm>
        </p:spPr>
        <p:txBody>
          <a:bodyPr/>
          <a:lstStyle/>
          <a:p>
            <a:pPr algn="just">
              <a:buNone/>
            </a:pPr>
            <a:r>
              <a:rPr lang="en-US" dirty="0" smtClean="0"/>
              <a:t> </a:t>
            </a:r>
            <a:r>
              <a:rPr lang="en-US" u="sng" dirty="0" smtClean="0"/>
              <a:t>Non Ideal Solution showing positive deviation   </a:t>
            </a:r>
            <a:r>
              <a:rPr lang="en-US" dirty="0" smtClean="0"/>
              <a:t>– In case on mixing the two volatile component of the solution, the magnitude of forces of interaction decreases i.e. A…..B interaction is less than A…..A and B……B interaction</a:t>
            </a:r>
          </a:p>
          <a:p>
            <a:pPr>
              <a:buNone/>
            </a:pPr>
            <a:r>
              <a:rPr lang="en-US" dirty="0" smtClean="0"/>
              <a:t>                  P</a:t>
            </a:r>
            <a:r>
              <a:rPr lang="en-US" baseline="-25000" dirty="0" smtClean="0"/>
              <a:t>A</a:t>
            </a:r>
            <a:r>
              <a:rPr lang="en-US" dirty="0" smtClean="0"/>
              <a:t> &gt; P</a:t>
            </a:r>
            <a:r>
              <a:rPr lang="en-US" baseline="30000" dirty="0" smtClean="0"/>
              <a:t>°</a:t>
            </a:r>
            <a:r>
              <a:rPr lang="en-US" baseline="-25000" dirty="0" smtClean="0"/>
              <a:t>A</a:t>
            </a:r>
            <a:r>
              <a:rPr lang="en-US" dirty="0" smtClean="0"/>
              <a:t>X</a:t>
            </a:r>
            <a:r>
              <a:rPr lang="en-US" baseline="-25000" dirty="0" smtClean="0"/>
              <a:t>A    </a:t>
            </a:r>
            <a:r>
              <a:rPr lang="en-US" dirty="0" smtClean="0"/>
              <a:t>and</a:t>
            </a:r>
            <a:r>
              <a:rPr lang="en-US" baseline="-25000" dirty="0" smtClean="0"/>
              <a:t> </a:t>
            </a:r>
            <a:r>
              <a:rPr lang="en-US" dirty="0" smtClean="0"/>
              <a:t>P</a:t>
            </a:r>
            <a:r>
              <a:rPr lang="en-US" baseline="-25000" dirty="0" smtClean="0"/>
              <a:t>B</a:t>
            </a:r>
            <a:r>
              <a:rPr lang="en-US" dirty="0" smtClean="0"/>
              <a:t> &gt; P</a:t>
            </a:r>
            <a:r>
              <a:rPr lang="en-US" baseline="30000" dirty="0" smtClean="0"/>
              <a:t>°</a:t>
            </a:r>
            <a:r>
              <a:rPr lang="en-US" baseline="-25000" dirty="0" smtClean="0"/>
              <a:t>B</a:t>
            </a:r>
            <a:r>
              <a:rPr lang="en-US" dirty="0" smtClean="0"/>
              <a:t>X</a:t>
            </a:r>
            <a:r>
              <a:rPr lang="en-US" baseline="-25000" dirty="0" smtClean="0"/>
              <a:t>B</a:t>
            </a:r>
          </a:p>
          <a:p>
            <a:pPr marL="571500" indent="-571500" algn="just">
              <a:buNone/>
            </a:pPr>
            <a:r>
              <a:rPr lang="en-US" dirty="0" smtClean="0"/>
              <a:t>          ΔV mix is positive and ΔH mix is positive </a:t>
            </a:r>
          </a:p>
          <a:p>
            <a:pPr marL="571500" indent="-571500" algn="just">
              <a:buNone/>
            </a:pPr>
            <a:r>
              <a:rPr lang="en-US" dirty="0" smtClean="0"/>
              <a:t>Example  (i) Ethyl Alcohol and Cyclohexane</a:t>
            </a:r>
          </a:p>
          <a:p>
            <a:pPr marL="571500" indent="-571500" algn="just">
              <a:buNone/>
            </a:pPr>
            <a:r>
              <a:rPr lang="en-US" dirty="0" smtClean="0"/>
              <a:t>                 (ii) Acetone and Carbon disulphide</a:t>
            </a:r>
          </a:p>
          <a:p>
            <a:pPr>
              <a:buNone/>
            </a:pPr>
            <a:endParaRPr lang="en-US" dirty="0" smtClean="0"/>
          </a:p>
          <a:p>
            <a:pPr>
              <a:buNone/>
            </a:pPr>
            <a:endParaRPr lang="en-US" dirty="0" smtClean="0"/>
          </a:p>
          <a:p>
            <a:endParaRPr lang="en-US" dirty="0"/>
          </a:p>
        </p:txBody>
      </p:sp>
    </p:spTree>
  </p:cSld>
  <p:clrMapOvr>
    <a:masterClrMapping/>
  </p:clrMapOvr>
  <p:transition>
    <p:pull dir="l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ownload.png"/>
          <p:cNvPicPr>
            <a:picLocks noGrp="1" noChangeAspect="1"/>
          </p:cNvPicPr>
          <p:nvPr>
            <p:ph idx="1"/>
          </p:nvPr>
        </p:nvPicPr>
        <p:blipFill>
          <a:blip r:embed="rId2"/>
          <a:stretch>
            <a:fillRect/>
          </a:stretch>
        </p:blipFill>
        <p:spPr>
          <a:xfrm>
            <a:off x="1664018" y="838200"/>
            <a:ext cx="6126480" cy="5410200"/>
          </a:xfrm>
        </p:spPr>
      </p:pic>
    </p:spTree>
  </p:cSld>
  <p:clrMapOvr>
    <a:masterClrMapping/>
  </p:clrMapOvr>
  <p:transition>
    <p:spli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389120"/>
          </a:xfrm>
        </p:spPr>
        <p:txBody>
          <a:bodyPr/>
          <a:lstStyle/>
          <a:p>
            <a:pPr>
              <a:buNone/>
            </a:pPr>
            <a:r>
              <a:rPr lang="en-US" u="sng" dirty="0" smtClean="0"/>
              <a:t>Non Ideal Solution showing negative deviation </a:t>
            </a:r>
            <a:r>
              <a:rPr lang="en-US" dirty="0" smtClean="0"/>
              <a:t>- In case on mixing the two volatile component of the solution, the magnitude of forces of interaction decreases i.e. A…..B interaction is more than A…..A and B……B interaction .</a:t>
            </a:r>
          </a:p>
          <a:p>
            <a:pPr>
              <a:buNone/>
            </a:pPr>
            <a:r>
              <a:rPr lang="en-US" dirty="0" smtClean="0"/>
              <a:t>              P</a:t>
            </a:r>
            <a:r>
              <a:rPr lang="en-US" baseline="-25000" dirty="0" smtClean="0"/>
              <a:t>A</a:t>
            </a:r>
            <a:r>
              <a:rPr lang="en-US" dirty="0" smtClean="0"/>
              <a:t> &lt; P</a:t>
            </a:r>
            <a:r>
              <a:rPr lang="en-US" baseline="30000" dirty="0" smtClean="0"/>
              <a:t>°</a:t>
            </a:r>
            <a:r>
              <a:rPr lang="en-US" baseline="-25000" dirty="0" smtClean="0"/>
              <a:t>A</a:t>
            </a:r>
            <a:r>
              <a:rPr lang="en-US" dirty="0" smtClean="0"/>
              <a:t>X</a:t>
            </a:r>
            <a:r>
              <a:rPr lang="en-US" baseline="-25000" dirty="0" smtClean="0"/>
              <a:t>A    </a:t>
            </a:r>
            <a:r>
              <a:rPr lang="en-US" dirty="0" smtClean="0"/>
              <a:t>and</a:t>
            </a:r>
            <a:r>
              <a:rPr lang="en-US" baseline="-25000" dirty="0" smtClean="0"/>
              <a:t> </a:t>
            </a:r>
            <a:r>
              <a:rPr lang="en-US" dirty="0" smtClean="0"/>
              <a:t>P</a:t>
            </a:r>
            <a:r>
              <a:rPr lang="en-US" baseline="-25000" dirty="0" smtClean="0"/>
              <a:t>B</a:t>
            </a:r>
            <a:r>
              <a:rPr lang="en-US" dirty="0" smtClean="0"/>
              <a:t> &lt; P</a:t>
            </a:r>
            <a:r>
              <a:rPr lang="en-US" baseline="30000" dirty="0" smtClean="0"/>
              <a:t>°</a:t>
            </a:r>
            <a:r>
              <a:rPr lang="en-US" baseline="-25000" dirty="0" smtClean="0"/>
              <a:t>B</a:t>
            </a:r>
            <a:r>
              <a:rPr lang="en-US" dirty="0" smtClean="0"/>
              <a:t>X</a:t>
            </a:r>
            <a:r>
              <a:rPr lang="en-US" baseline="-25000" dirty="0" smtClean="0"/>
              <a:t>B</a:t>
            </a:r>
          </a:p>
          <a:p>
            <a:pPr>
              <a:buNone/>
            </a:pPr>
            <a:r>
              <a:rPr lang="en-US" dirty="0" smtClean="0"/>
              <a:t> ΔV mix is negative and ΔH mix is negative </a:t>
            </a:r>
          </a:p>
          <a:p>
            <a:pPr marL="571500" indent="-571500" algn="just">
              <a:buNone/>
            </a:pPr>
            <a:r>
              <a:rPr lang="en-US" dirty="0" smtClean="0"/>
              <a:t>Example  (i) Chloroform and Benzene</a:t>
            </a:r>
          </a:p>
          <a:p>
            <a:pPr marL="571500" indent="-571500" algn="just">
              <a:buNone/>
            </a:pPr>
            <a:r>
              <a:rPr lang="en-US" dirty="0" smtClean="0"/>
              <a:t>                 (ii) Chloroform and Diethyl ether</a:t>
            </a:r>
          </a:p>
          <a:p>
            <a:pPr>
              <a:buNone/>
            </a:pPr>
            <a:endParaRPr lang="en-US" dirty="0" smtClean="0"/>
          </a:p>
          <a:p>
            <a:pPr>
              <a:buNone/>
            </a:pPr>
            <a:endParaRPr lang="en-US" dirty="0"/>
          </a:p>
        </p:txBody>
      </p:sp>
    </p:spTree>
  </p:cSld>
  <p:clrMapOvr>
    <a:masterClrMapping/>
  </p:clrMapOvr>
  <p:transition>
    <p:split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93</TotalTime>
  <Words>685</Words>
  <Application>Microsoft Office PowerPoint</Application>
  <PresentationFormat>On-screen Show (4:3)</PresentationFormat>
  <Paragraphs>94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Positive &amp; Negative Deviation from Raoult’s Law</vt:lpstr>
      <vt:lpstr>Vapour Pressure</vt:lpstr>
      <vt:lpstr>Raoult’s Law</vt:lpstr>
      <vt:lpstr>Slide 4</vt:lpstr>
      <vt:lpstr>Ideal &amp; Non Ideal Solution</vt:lpstr>
      <vt:lpstr>Comparison Between Ideal and Non Ideal Solution</vt:lpstr>
      <vt:lpstr>Non Ideal Solution</vt:lpstr>
      <vt:lpstr>Slide 8</vt:lpstr>
      <vt:lpstr>Slide 9</vt:lpstr>
      <vt:lpstr>Slide 10</vt:lpstr>
      <vt:lpstr>Comparison between +ve and –ve deviation</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Positive &amp; Negative from Raoult’s Law</dc:title>
  <dc:creator>KV1LAB1PC</dc:creator>
  <cp:lastModifiedBy>KV1LAB1PC</cp:lastModifiedBy>
  <cp:revision>19</cp:revision>
  <dcterms:created xsi:type="dcterms:W3CDTF">2017-12-19T05:14:37Z</dcterms:created>
  <dcterms:modified xsi:type="dcterms:W3CDTF">2017-12-19T06:50:03Z</dcterms:modified>
</cp:coreProperties>
</file>